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3.xml" ContentType="application/vnd.openxmlformats-officedocument.presentationml.notesSlide+xml"/>
  <Override PartName="/ppt/notesSlides/notesSlide26.xml" ContentType="application/vnd.openxmlformats-officedocument.presentationml.notesSlide+xml"/>
  <Override PartName="/ppt/notesSlides/notesSlide43.xml" ContentType="application/vnd.openxmlformats-officedocument.presentationml.notesSlide+xml"/>
  <Override PartName="/ppt/notesSlides/_rels/notesSlide26.xml.rels" ContentType="application/vnd.openxmlformats-package.relationships+xml"/>
  <Override PartName="/ppt/notesSlides/_rels/notesSlide13.xml.rels" ContentType="application/vnd.openxmlformats-package.relationships+xml"/>
  <Override PartName="/ppt/notesSlides/_rels/notesSlide43.xml.rels" ContentType="application/vnd.openxmlformats-package.relationships+xml"/>
  <Override PartName="/ppt/media/image57.png" ContentType="image/png"/>
  <Override PartName="/ppt/media/image69.wmf" ContentType="image/x-wmf"/>
  <Override PartName="/ppt/media/image1.png" ContentType="image/png"/>
  <Override PartName="/ppt/media/image58.png" ContentType="image/png"/>
  <Override PartName="/ppt/media/image2.png" ContentType="image/png"/>
  <Override PartName="/ppt/media/image59.png" ContentType="image/png"/>
  <Override PartName="/ppt/media/image3.png" ContentType="image/png"/>
  <Override PartName="/ppt/media/image70.png" ContentType="image/png"/>
  <Override PartName="/ppt/media/image4.png" ContentType="image/png"/>
  <Override PartName="/ppt/media/image71.png" ContentType="image/png"/>
  <Override PartName="/ppt/media/image5.png" ContentType="image/png"/>
  <Override PartName="/ppt/media/image72.png" ContentType="image/png"/>
  <Override PartName="/ppt/media/image6.png" ContentType="image/png"/>
  <Override PartName="/ppt/media/image73.png" ContentType="image/png"/>
  <Override PartName="/ppt/media/image7.png" ContentType="image/png"/>
  <Override PartName="/ppt/media/image74.png" ContentType="image/png"/>
  <Override PartName="/ppt/media/image8.png" ContentType="image/png"/>
  <Override PartName="/ppt/media/image75.png" ContentType="image/png"/>
  <Override PartName="/ppt/media/image9.png" ContentType="image/png"/>
  <Override PartName="/ppt/media/image10.png" ContentType="image/png"/>
  <Override PartName="/ppt/media/image66.png" ContentType="image/png"/>
  <Override PartName="/ppt/media/image11.jpeg" ContentType="image/jpeg"/>
  <Override PartName="/ppt/media/image76.png" ContentType="image/png"/>
  <Override PartName="/ppt/media/image12.jpeg" ContentType="image/jpeg"/>
  <Override PartName="/ppt/media/image13.png" ContentType="image/png"/>
  <Override PartName="/ppt/media/image34.gif" ContentType="image/gif"/>
  <Override PartName="/ppt/media/image14.png" ContentType="image/png"/>
  <Override PartName="/ppt/media/image35.gif" ContentType="image/gif"/>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40.jpeg" ContentType="image/jpe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36.jpeg" ContentType="image/jpeg"/>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Override PartName="/ppt/media/image41.jpeg" ContentType="image/jpeg"/>
  <Override PartName="/ppt/media/image31.png" ContentType="image/png"/>
  <Override PartName="/ppt/media/image32.png" ContentType="image/png"/>
  <Override PartName="/ppt/media/image33.gif" ContentType="image/gif"/>
  <Override PartName="/ppt/media/image37.jpeg" ContentType="image/jpeg"/>
  <Override PartName="/ppt/media/image38.jpeg" ContentType="image/jpeg"/>
  <Override PartName="/ppt/media/image45.png" ContentType="image/png"/>
  <Override PartName="/ppt/media/image39.jpeg" ContentType="image/jpeg"/>
  <Override PartName="/ppt/media/image55.png" ContentType="image/png"/>
  <Override PartName="/ppt/media/image42.png" ContentType="image/png"/>
  <Override PartName="/ppt/media/image43.png" ContentType="image/png"/>
  <Override PartName="/ppt/media/image44.png" ContentType="image/png"/>
  <Override PartName="/ppt/media/image46.png" ContentType="image/png"/>
  <Override PartName="/ppt/media/image47.png" ContentType="image/png"/>
  <Override PartName="/ppt/media/image48.png" ContentType="image/png"/>
  <Override PartName="/ppt/media/image49.png" ContentType="image/png"/>
  <Override PartName="/ppt/media/image50.png" ContentType="image/png"/>
  <Override PartName="/ppt/media/image51.png" ContentType="image/png"/>
  <Override PartName="/ppt/media/image52.png" ContentType="image/png"/>
  <Override PartName="/ppt/media/image53.png" ContentType="image/png"/>
  <Override PartName="/ppt/media/image54.png" ContentType="image/png"/>
  <Override PartName="/ppt/media/image56.png" ContentType="image/png"/>
  <Override PartName="/ppt/media/image68.wmf" ContentType="image/x-wmf"/>
  <Override PartName="/ppt/media/image60.png" ContentType="image/png"/>
  <Override PartName="/ppt/media/image61.png" ContentType="image/png"/>
  <Override PartName="/ppt/media/image62.png" ContentType="image/png"/>
  <Override PartName="/ppt/media/image63.png" ContentType="image/png"/>
  <Override PartName="/ppt/media/image64.png" ContentType="image/png"/>
  <Override PartName="/ppt/media/image65.png" ContentType="image/png"/>
  <Override PartName="/ppt/media/image67.png" ContentType="image/png"/>
  <Override PartName="/ppt/media/image77.png" ContentType="image/png"/>
  <Override PartName="/ppt/media/image78.png" ContentType="image/png"/>
  <Override PartName="/ppt/media/image79.png" ContentType="image/png"/>
  <Override PartName="/ppt/media/image80.png" ContentType="image/png"/>
  <Override PartName="/ppt/media/image81.png" ContentType="image/png"/>
  <Override PartName="/ppt/media/image82.png" ContentType="image/png"/>
  <Override PartName="/ppt/media/image83.png" ContentType="image/png"/>
  <Override PartName="/ppt/media/image84.png" ContentType="image/png"/>
  <Override PartName="/ppt/media/image85.png" ContentType="image/png"/>
  <Override PartName="/ppt/media/image86.png" ContentType="image/png"/>
  <Override PartName="/ppt/media/image87.png" ContentType="image/png"/>
  <Override PartName="/ppt/media/image88.png" ContentType="image/png"/>
  <Override PartName="/ppt/media/image89.png" ContentType="image/png"/>
  <Override PartName="/ppt/media/image90.png" ContentType="image/png"/>
  <Override PartName="/ppt/media/image91.png" ContentType="image/png"/>
  <Override PartName="/ppt/media/image92.png" ContentType="image/pn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1.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21.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6.xml.rels" ContentType="application/vnd.openxmlformats-package.relationships+xml"/>
  <Override PartName="/ppt/slides/_rels/slide50.xml.rels" ContentType="application/vnd.openxmlformats-package.relationships+xml"/>
  <Override PartName="/ppt/slides/_rels/slide23.xml.rels" ContentType="application/vnd.openxmlformats-package.relationships+xml"/>
  <Override PartName="/ppt/slides/_rels/slide7.xml.rels" ContentType="application/vnd.openxmlformats-package.relationships+xml"/>
  <Override PartName="/ppt/slides/_rels/slide51.xml.rels" ContentType="application/vnd.openxmlformats-package.relationships+xml"/>
  <Override PartName="/ppt/slides/_rels/slide24.xml.rels" ContentType="application/vnd.openxmlformats-package.relationships+xml"/>
  <Override PartName="/ppt/slides/_rels/slide8.xml.rels" ContentType="application/vnd.openxmlformats-package.relationships+xml"/>
  <Override PartName="/ppt/slides/_rels/slide52.xml.rels" ContentType="application/vnd.openxmlformats-package.relationships+xml"/>
  <Override PartName="/ppt/slides/_rels/slide25.xml.rels" ContentType="application/vnd.openxmlformats-package.relationships+xml"/>
  <Override PartName="/ppt/slides/_rels/slide9.xml.rels" ContentType="application/vnd.openxmlformats-package.relationships+xml"/>
  <Override PartName="/ppt/slides/_rels/slide53.xml.rels" ContentType="application/vnd.openxmlformats-package.relationships+xml"/>
  <Override PartName="/ppt/slides/_rels/slide26.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65.xml.rels" ContentType="application/vnd.openxmlformats-package.relationships+xml"/>
  <Override PartName="/ppt/slides/_rels/slide66.xml.rels" ContentType="application/vnd.openxmlformats-package.relationships+xml"/>
  <Override PartName="/ppt/slides/_rels/slide67.xml.rels" ContentType="application/vnd.openxmlformats-package.relationships+xml"/>
  <Override PartName="/ppt/slides/_rels/slide68.xml.rels" ContentType="application/vnd.openxmlformats-package.relationships+xml"/>
  <Override PartName="/ppt/slides/_rels/slide69.xml.rels" ContentType="application/vnd.openxmlformats-package.relationships+xml"/>
  <Override PartName="/ppt/slides/_rels/slide70.xml.rels" ContentType="application/vnd.openxmlformats-package.relationships+xml"/>
  <Override PartName="/ppt/slides/_rels/slide71.xml.rels" ContentType="application/vnd.openxmlformats-package.relationships+xml"/>
  <Override PartName="/ppt/slides/_rels/slide72.xml.rels" ContentType="application/vnd.openxmlformats-package.relationships+xml"/>
  <Override PartName="/ppt/slides/_rels/slide73.xml.rels" ContentType="application/vnd.openxmlformats-package.relationships+xml"/>
  <Override PartName="/ppt/slides/_rels/slide74.xml.rels" ContentType="application/vnd.openxmlformats-package.relationships+xml"/>
  <Override PartName="/ppt/slides/_rels/slide75.xml.rels" ContentType="application/vnd.openxmlformats-package.relationships+xml"/>
  <Override PartName="/ppt/slides/_rels/slide76.xml.rels" ContentType="application/vnd.openxmlformats-package.relationships+xml"/>
  <Override PartName="/ppt/slides/_rels/slide77.xml.rels" ContentType="application/vnd.openxmlformats-package.relationships+xml"/>
  <Override PartName="/ppt/slides/_rels/slide78.xml.rels" ContentType="application/vnd.openxmlformats-package.relationships+xml"/>
  <Override PartName="/ppt/slides/_rels/slide79.xml.rels" ContentType="application/vnd.openxmlformats-package.relationships+xml"/>
  <Override PartName="/ppt/slides/_rels/slide80.xml.rels" ContentType="application/vnd.openxmlformats-package.relationships+xml"/>
  <Override PartName="/ppt/slides/_rels/slide81.xml.rels" ContentType="application/vnd.openxmlformats-package.relationships+xml"/>
  <Override PartName="/ppt/slides/_rels/slide82.xml.rels" ContentType="application/vnd.openxmlformats-package.relationships+xml"/>
  <Override PartName="/ppt/slides/_rels/slide83.xml.rels" ContentType="application/vnd.openxmlformats-package.relationships+xml"/>
  <Override PartName="/ppt/slides/_rels/slide84.xml.rels" ContentType="application/vnd.openxmlformats-package.relationships+xml"/>
  <Override PartName="/ppt/slides/_rels/slide85.xml.rels" ContentType="application/vnd.openxmlformats-package.relationships+xml"/>
  <Override PartName="/ppt/slides/_rels/slide86.xml.rels" ContentType="application/vnd.openxmlformats-package.relationships+xml"/>
  <Override PartName="/ppt/slides/_rels/slide87.xml.rels" ContentType="application/vnd.openxmlformats-package.relationships+xml"/>
  <Override PartName="/ppt/slides/_rels/slide88.xml.rels" ContentType="application/vnd.openxmlformats-package.relationships+xml"/>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Lst>
  <p:sldSz cx="9144000" cy="6858000"/>
  <p:notesSz cx="7010400" cy="9296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 Id="rId96"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PlaceHolder 1"/>
          <p:cNvSpPr>
            <a:spLocks noGrp="1"/>
          </p:cNvSpPr>
          <p:nvPr>
            <p:ph type="sldImg"/>
          </p:nvPr>
        </p:nvSpPr>
        <p:spPr>
          <a:xfrm>
            <a:off x="533520" y="764280"/>
            <a:ext cx="6704640" cy="3771360"/>
          </a:xfrm>
          <a:prstGeom prst="rect">
            <a:avLst/>
          </a:prstGeom>
          <a:noFill/>
          <a:ln w="0">
            <a:noFill/>
          </a:ln>
        </p:spPr>
        <p:txBody>
          <a:bodyPr lIns="0" rIns="0" tIns="0" bIns="0" anchor="ctr">
            <a:noAutofit/>
          </a:bodyPr>
          <a:p>
            <a:r>
              <a:rPr b="0" lang="en-US" sz="1800" spc="-1" strike="noStrike">
                <a:solidFill>
                  <a:srgbClr val="000000"/>
                </a:solidFill>
                <a:latin typeface="Calibri"/>
              </a:rPr>
              <a:t>Pulse para desplazar la diapositiva</a:t>
            </a:r>
            <a:endParaRPr b="0" lang="en-US" sz="1800" spc="-1" strike="noStrike">
              <a:solidFill>
                <a:srgbClr val="000000"/>
              </a:solidFill>
              <a:latin typeface="Calibri"/>
            </a:endParaRPr>
          </a:p>
        </p:txBody>
      </p:sp>
      <p:sp>
        <p:nvSpPr>
          <p:cNvPr id="201"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r>
              <a:rPr b="0" lang="es-MX" sz="2000" spc="-1" strike="noStrike">
                <a:latin typeface="Arial"/>
              </a:rPr>
              <a:t>Pulse para editar el formato de las notas</a:t>
            </a:r>
            <a:endParaRPr b="0" lang="es-MX" sz="2000" spc="-1" strike="noStrike">
              <a:latin typeface="Arial"/>
            </a:endParaRPr>
          </a:p>
        </p:txBody>
      </p:sp>
      <p:sp>
        <p:nvSpPr>
          <p:cNvPr id="202" name="PlaceHolder 3"/>
          <p:cNvSpPr>
            <a:spLocks noGrp="1"/>
          </p:cNvSpPr>
          <p:nvPr>
            <p:ph type="hdr"/>
          </p:nvPr>
        </p:nvSpPr>
        <p:spPr>
          <a:xfrm>
            <a:off x="0" y="0"/>
            <a:ext cx="3372840" cy="502560"/>
          </a:xfrm>
          <a:prstGeom prst="rect">
            <a:avLst/>
          </a:prstGeom>
          <a:noFill/>
          <a:ln w="0">
            <a:noFill/>
          </a:ln>
        </p:spPr>
        <p:txBody>
          <a:bodyPr lIns="0" rIns="0" tIns="0" bIns="0" anchor="t">
            <a:noAutofit/>
          </a:bodyPr>
          <a:p>
            <a:r>
              <a:rPr b="0" lang="es-MX" sz="1400" spc="-1" strike="noStrike">
                <a:latin typeface="Times New Roman"/>
              </a:rPr>
              <a:t>&lt;cabecera&gt;</a:t>
            </a:r>
            <a:endParaRPr b="0" lang="es-MX" sz="1400" spc="-1" strike="noStrike">
              <a:latin typeface="Times New Roman"/>
            </a:endParaRPr>
          </a:p>
        </p:txBody>
      </p:sp>
      <p:sp>
        <p:nvSpPr>
          <p:cNvPr id="203" name="PlaceHolder 4"/>
          <p:cNvSpPr>
            <a:spLocks noGrp="1"/>
          </p:cNvSpPr>
          <p:nvPr>
            <p:ph type="dt"/>
          </p:nvPr>
        </p:nvSpPr>
        <p:spPr>
          <a:xfrm>
            <a:off x="4399200" y="0"/>
            <a:ext cx="3372840" cy="502560"/>
          </a:xfrm>
          <a:prstGeom prst="rect">
            <a:avLst/>
          </a:prstGeom>
          <a:noFill/>
          <a:ln w="0">
            <a:noFill/>
          </a:ln>
        </p:spPr>
        <p:txBody>
          <a:bodyPr lIns="0" rIns="0" tIns="0" bIns="0" anchor="t">
            <a:noAutofit/>
          </a:bodyPr>
          <a:p>
            <a:pPr algn="r"/>
            <a:r>
              <a:rPr b="0" lang="es-MX" sz="1400" spc="-1" strike="noStrike">
                <a:latin typeface="Times New Roman"/>
              </a:rPr>
              <a:t>&lt;fecha/hora&gt;</a:t>
            </a:r>
            <a:endParaRPr b="0" lang="es-MX" sz="1400" spc="-1" strike="noStrike">
              <a:latin typeface="Times New Roman"/>
            </a:endParaRPr>
          </a:p>
        </p:txBody>
      </p:sp>
      <p:sp>
        <p:nvSpPr>
          <p:cNvPr id="204" name="PlaceHolder 5"/>
          <p:cNvSpPr>
            <a:spLocks noGrp="1"/>
          </p:cNvSpPr>
          <p:nvPr>
            <p:ph type="ftr"/>
          </p:nvPr>
        </p:nvSpPr>
        <p:spPr>
          <a:xfrm>
            <a:off x="0" y="9555480"/>
            <a:ext cx="3372840" cy="502560"/>
          </a:xfrm>
          <a:prstGeom prst="rect">
            <a:avLst/>
          </a:prstGeom>
          <a:noFill/>
          <a:ln w="0">
            <a:noFill/>
          </a:ln>
        </p:spPr>
        <p:txBody>
          <a:bodyPr lIns="0" rIns="0" tIns="0" bIns="0" anchor="b">
            <a:noAutofit/>
          </a:bodyPr>
          <a:p>
            <a:r>
              <a:rPr b="0" lang="es-MX" sz="1400" spc="-1" strike="noStrike">
                <a:latin typeface="Times New Roman"/>
              </a:rPr>
              <a:t>&lt;pie de página&gt;</a:t>
            </a:r>
            <a:endParaRPr b="0" lang="es-MX" sz="1400" spc="-1" strike="noStrike">
              <a:latin typeface="Times New Roman"/>
            </a:endParaRPr>
          </a:p>
        </p:txBody>
      </p:sp>
      <p:sp>
        <p:nvSpPr>
          <p:cNvPr id="205" name="PlaceHolder 6"/>
          <p:cNvSpPr>
            <a:spLocks noGrp="1"/>
          </p:cNvSpPr>
          <p:nvPr>
            <p:ph type="sldNum"/>
          </p:nvPr>
        </p:nvSpPr>
        <p:spPr>
          <a:xfrm>
            <a:off x="4399200" y="9555480"/>
            <a:ext cx="3372840" cy="502560"/>
          </a:xfrm>
          <a:prstGeom prst="rect">
            <a:avLst/>
          </a:prstGeom>
          <a:noFill/>
          <a:ln w="0">
            <a:noFill/>
          </a:ln>
        </p:spPr>
        <p:txBody>
          <a:bodyPr lIns="0" rIns="0" tIns="0" bIns="0" anchor="b">
            <a:noAutofit/>
          </a:bodyPr>
          <a:p>
            <a:pPr algn="r"/>
            <a:fld id="{F910C9B6-77A4-47A1-AC5F-46AD9F8D71A9}" type="slidenum">
              <a:rPr b="0" lang="es-MX" sz="1400" spc="-1" strike="noStrike">
                <a:latin typeface="Times New Roman"/>
              </a:rPr>
              <a:t>&lt;número&gt;</a:t>
            </a:fld>
            <a:endParaRPr b="0" lang="es-MX"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8" name="PlaceHolder 1"/>
          <p:cNvSpPr>
            <a:spLocks noGrp="1"/>
          </p:cNvSpPr>
          <p:nvPr>
            <p:ph type="sldImg"/>
          </p:nvPr>
        </p:nvSpPr>
        <p:spPr>
          <a:xfrm>
            <a:off x="1414440" y="1162080"/>
            <a:ext cx="4181040" cy="3136680"/>
          </a:xfrm>
          <a:prstGeom prst="rect">
            <a:avLst/>
          </a:prstGeom>
          <a:ln w="0">
            <a:noFill/>
          </a:ln>
        </p:spPr>
      </p:sp>
      <p:sp>
        <p:nvSpPr>
          <p:cNvPr id="539" name="PlaceHolder 2"/>
          <p:cNvSpPr>
            <a:spLocks noGrp="1"/>
          </p:cNvSpPr>
          <p:nvPr>
            <p:ph type="body"/>
          </p:nvPr>
        </p:nvSpPr>
        <p:spPr>
          <a:xfrm>
            <a:off x="700920" y="4473720"/>
            <a:ext cx="5608080" cy="3660120"/>
          </a:xfrm>
          <a:prstGeom prst="rect">
            <a:avLst/>
          </a:prstGeom>
          <a:noFill/>
          <a:ln w="0">
            <a:noFill/>
          </a:ln>
        </p:spPr>
        <p:txBody>
          <a:bodyPr numCol="1" spcCol="0" lIns="93240" rIns="93240" tIns="46440" bIns="46440" anchor="t">
            <a:noAutofit/>
          </a:bodyPr>
          <a:p>
            <a:endParaRPr b="0" lang="es-MX" sz="2000" spc="-1" strike="noStrike">
              <a:latin typeface="Arial"/>
            </a:endParaRPr>
          </a:p>
        </p:txBody>
      </p:sp>
      <p:sp>
        <p:nvSpPr>
          <p:cNvPr id="540" name="PlaceHolder 3"/>
          <p:cNvSpPr>
            <a:spLocks noGrp="1"/>
          </p:cNvSpPr>
          <p:nvPr>
            <p:ph type="sldNum"/>
          </p:nvPr>
        </p:nvSpPr>
        <p:spPr>
          <a:xfrm>
            <a:off x="3970800" y="8830080"/>
            <a:ext cx="1696320" cy="466200"/>
          </a:xfrm>
          <a:prstGeom prst="rect">
            <a:avLst/>
          </a:prstGeom>
          <a:noFill/>
          <a:ln w="0">
            <a:noFill/>
          </a:ln>
        </p:spPr>
        <p:txBody>
          <a:bodyPr lIns="93240" rIns="93240" tIns="46440" bIns="46440" anchor="b">
            <a:noAutofit/>
          </a:bodyPr>
          <a:p>
            <a:pPr algn="r">
              <a:lnSpc>
                <a:spcPct val="100000"/>
              </a:lnSpc>
            </a:pPr>
            <a:fld id="{5E38FE2D-3A8C-46CA-89BA-4D5EC7CB9803}" type="slidenum">
              <a:rPr b="0" lang="es-MX" sz="1200" spc="-1" strike="noStrike">
                <a:solidFill>
                  <a:srgbClr val="000000"/>
                </a:solidFill>
                <a:latin typeface="Calibri"/>
              </a:rPr>
              <a:t>&lt;número&gt;</a:t>
            </a:fld>
            <a:endParaRPr b="0" lang="es-MX" sz="1200" spc="-1" strike="noStrike">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1" name="PlaceHolder 1"/>
          <p:cNvSpPr>
            <a:spLocks noGrp="1"/>
          </p:cNvSpPr>
          <p:nvPr>
            <p:ph type="sldImg"/>
          </p:nvPr>
        </p:nvSpPr>
        <p:spPr>
          <a:xfrm>
            <a:off x="1414440" y="1162080"/>
            <a:ext cx="4181040" cy="3136680"/>
          </a:xfrm>
          <a:prstGeom prst="rect">
            <a:avLst/>
          </a:prstGeom>
          <a:ln w="0">
            <a:noFill/>
          </a:ln>
        </p:spPr>
      </p:sp>
      <p:sp>
        <p:nvSpPr>
          <p:cNvPr id="542" name="PlaceHolder 2"/>
          <p:cNvSpPr>
            <a:spLocks noGrp="1"/>
          </p:cNvSpPr>
          <p:nvPr>
            <p:ph type="body"/>
          </p:nvPr>
        </p:nvSpPr>
        <p:spPr>
          <a:xfrm>
            <a:off x="700920" y="4473720"/>
            <a:ext cx="5608080" cy="3660120"/>
          </a:xfrm>
          <a:prstGeom prst="rect">
            <a:avLst/>
          </a:prstGeom>
          <a:noFill/>
          <a:ln w="0">
            <a:noFill/>
          </a:ln>
        </p:spPr>
        <p:txBody>
          <a:bodyPr numCol="1" spcCol="0" lIns="93240" rIns="93240" tIns="46440" bIns="46440" anchor="t">
            <a:noAutofit/>
          </a:bodyPr>
          <a:p>
            <a:endParaRPr b="0" lang="es-MX" sz="2000" spc="-1" strike="noStrike">
              <a:latin typeface="Arial"/>
            </a:endParaRPr>
          </a:p>
        </p:txBody>
      </p:sp>
      <p:sp>
        <p:nvSpPr>
          <p:cNvPr id="543" name="PlaceHolder 3"/>
          <p:cNvSpPr>
            <a:spLocks noGrp="1"/>
          </p:cNvSpPr>
          <p:nvPr>
            <p:ph type="sldNum"/>
          </p:nvPr>
        </p:nvSpPr>
        <p:spPr>
          <a:xfrm>
            <a:off x="3970800" y="8830080"/>
            <a:ext cx="1696320" cy="466200"/>
          </a:xfrm>
          <a:prstGeom prst="rect">
            <a:avLst/>
          </a:prstGeom>
          <a:noFill/>
          <a:ln w="0">
            <a:noFill/>
          </a:ln>
        </p:spPr>
        <p:txBody>
          <a:bodyPr lIns="93240" rIns="93240" tIns="46440" bIns="46440" anchor="b">
            <a:noAutofit/>
          </a:bodyPr>
          <a:p>
            <a:pPr algn="r">
              <a:lnSpc>
                <a:spcPct val="100000"/>
              </a:lnSpc>
            </a:pPr>
            <a:fld id="{918DD10F-8D31-4BB9-A820-22D3AAC81109}" type="slidenum">
              <a:rPr b="0" lang="es-MX" sz="1200" spc="-1" strike="noStrike">
                <a:solidFill>
                  <a:srgbClr val="000000"/>
                </a:solidFill>
                <a:latin typeface="Calibri"/>
              </a:rPr>
              <a:t>&lt;número&gt;</a:t>
            </a:fld>
            <a:endParaRPr b="0" lang="es-MX" sz="1200" spc="-1" strike="noStrike">
              <a:latin typeface="Times New Roman"/>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4" name="PlaceHolder 1"/>
          <p:cNvSpPr>
            <a:spLocks noGrp="1"/>
          </p:cNvSpPr>
          <p:nvPr>
            <p:ph type="sldImg"/>
          </p:nvPr>
        </p:nvSpPr>
        <p:spPr>
          <a:xfrm>
            <a:off x="1414440" y="1162080"/>
            <a:ext cx="4181040" cy="3136680"/>
          </a:xfrm>
          <a:prstGeom prst="rect">
            <a:avLst/>
          </a:prstGeom>
          <a:ln w="0">
            <a:noFill/>
          </a:ln>
        </p:spPr>
      </p:sp>
      <p:sp>
        <p:nvSpPr>
          <p:cNvPr id="545" name="PlaceHolder 2"/>
          <p:cNvSpPr>
            <a:spLocks noGrp="1"/>
          </p:cNvSpPr>
          <p:nvPr>
            <p:ph type="body"/>
          </p:nvPr>
        </p:nvSpPr>
        <p:spPr>
          <a:xfrm>
            <a:off x="700920" y="4473720"/>
            <a:ext cx="5608080" cy="3660120"/>
          </a:xfrm>
          <a:prstGeom prst="rect">
            <a:avLst/>
          </a:prstGeom>
          <a:noFill/>
          <a:ln w="0">
            <a:noFill/>
          </a:ln>
        </p:spPr>
        <p:txBody>
          <a:bodyPr numCol="1" spcCol="0" lIns="93240" rIns="93240" tIns="46440" bIns="46440" anchor="t">
            <a:noAutofit/>
          </a:bodyPr>
          <a:p>
            <a:endParaRPr b="0" lang="es-MX" sz="2000" spc="-1" strike="noStrike">
              <a:latin typeface="Arial"/>
            </a:endParaRPr>
          </a:p>
        </p:txBody>
      </p:sp>
      <p:sp>
        <p:nvSpPr>
          <p:cNvPr id="546" name="PlaceHolder 3"/>
          <p:cNvSpPr>
            <a:spLocks noGrp="1"/>
          </p:cNvSpPr>
          <p:nvPr>
            <p:ph type="sldNum"/>
          </p:nvPr>
        </p:nvSpPr>
        <p:spPr>
          <a:xfrm>
            <a:off x="3970800" y="8830080"/>
            <a:ext cx="1696320" cy="466200"/>
          </a:xfrm>
          <a:prstGeom prst="rect">
            <a:avLst/>
          </a:prstGeom>
          <a:noFill/>
          <a:ln w="0">
            <a:noFill/>
          </a:ln>
        </p:spPr>
        <p:txBody>
          <a:bodyPr lIns="93240" rIns="93240" tIns="46440" bIns="46440" anchor="b">
            <a:noAutofit/>
          </a:bodyPr>
          <a:p>
            <a:pPr algn="r">
              <a:lnSpc>
                <a:spcPct val="100000"/>
              </a:lnSpc>
            </a:pPr>
            <a:fld id="{25E6DDB2-90EA-4F88-B23C-E28AABE1D975}" type="slidenum">
              <a:rPr b="0" lang="es-MX" sz="1200" spc="-1" strike="noStrike">
                <a:solidFill>
                  <a:srgbClr val="000000"/>
                </a:solidFill>
                <a:latin typeface="Calibri"/>
              </a:rPr>
              <a:t>&lt;número&gt;</a:t>
            </a:fld>
            <a:endParaRPr b="0" lang="es-MX"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26"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27"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2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3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31"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32"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34"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35"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36"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37"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38"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39"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45"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endParaRPr b="0" lang="es-MX"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47"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4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50"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es-MX"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5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55"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56"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5"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endParaRPr b="0" lang="es-MX"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58"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5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60"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6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6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64"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66"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67"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6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7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71"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72"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74"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75"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76"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77"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78"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79"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85"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endParaRPr b="0" lang="es-MX"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87"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8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90"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7"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es-MX"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9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95"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96"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98"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9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00"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0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0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04"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06"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07"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0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1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11"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12"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14"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15"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16"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17"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18"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19"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25"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endParaRPr b="0" lang="es-MX"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27"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0"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2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30"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2"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es-MX"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3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35"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36"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38"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3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40"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4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4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44"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46"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47"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4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5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51"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52"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54"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55"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56"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57"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58"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59"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65"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endParaRPr b="0" lang="es-MX"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67"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6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70"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2"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es-MX"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7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75"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76"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78"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7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80"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8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8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84"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86"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87"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8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9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91"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92"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es-MX"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94"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95"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96"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97"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98"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99"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5"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6"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8"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1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20"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2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2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
        <p:nvSpPr>
          <p:cNvPr id="24"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US" sz="28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asted-image.pdf" descr=""/>
          <p:cNvPicPr/>
          <p:nvPr/>
        </p:nvPicPr>
        <p:blipFill>
          <a:blip r:embed="rId2"/>
          <a:stretch/>
        </p:blipFill>
        <p:spPr>
          <a:xfrm>
            <a:off x="8126640" y="6320160"/>
            <a:ext cx="913320" cy="403200"/>
          </a:xfrm>
          <a:prstGeom prst="rect">
            <a:avLst/>
          </a:prstGeom>
          <a:ln w="0">
            <a:noFill/>
          </a:ln>
        </p:spPr>
      </p:pic>
      <p:sp>
        <p:nvSpPr>
          <p:cNvPr id="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r>
              <a:rPr b="0" lang="en-US" sz="1800" spc="-1" strike="noStrike">
                <a:solidFill>
                  <a:srgbClr val="000000"/>
                </a:solidFill>
                <a:latin typeface="Calibri"/>
              </a:rPr>
              <a:t>Pulse para editar el formato del texto de título</a:t>
            </a:r>
            <a:endParaRPr b="0" lang="en-US" sz="1800" spc="-1" strike="noStrike">
              <a:solidFill>
                <a:srgbClr val="000000"/>
              </a:solidFill>
              <a:latin typeface="Calibri"/>
            </a:endParaRPr>
          </a:p>
        </p:txBody>
      </p:sp>
      <p:sp>
        <p:nvSpPr>
          <p:cNvPr id="2"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Calibri"/>
              </a:rPr>
              <a:t>Pulse para editar el formato de texto del esquema</a:t>
            </a:r>
            <a:endParaRPr b="0" lang="en-US"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Calibri"/>
              </a:rPr>
              <a:t>Segundo nivel del esquema</a:t>
            </a:r>
            <a:endParaRPr b="0" lang="en-US"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Tercer nivel del esquema</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Cuarto nivel del esquema</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Quinto nivel del esquema</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Sexto nivel del esquema</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Séptimo nivel del esquema</a:t>
            </a:r>
            <a:endParaRPr b="0" lang="en-US" sz="2000" spc="-1" strike="noStrike">
              <a:solidFill>
                <a:srgbClr val="000000"/>
              </a:solidFill>
              <a:latin typeface="Calibri"/>
            </a:endParaRPr>
          </a:p>
        </p:txBody>
      </p:sp>
      <p:pic>
        <p:nvPicPr>
          <p:cNvPr id="3" name="" descr=""/>
          <p:cNvPicPr/>
          <p:nvPr/>
        </p:nvPicPr>
        <p:blipFill>
          <a:blip r:embed="rId3"/>
          <a:stretch/>
        </p:blipFill>
        <p:spPr>
          <a:xfrm>
            <a:off x="457560" y="291240"/>
            <a:ext cx="1882440" cy="60840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0" name="pasted-image.pdf" descr=""/>
          <p:cNvPicPr/>
          <p:nvPr/>
        </p:nvPicPr>
        <p:blipFill>
          <a:blip r:embed="rId2"/>
          <a:stretch/>
        </p:blipFill>
        <p:spPr>
          <a:xfrm>
            <a:off x="8126640" y="6320160"/>
            <a:ext cx="913320" cy="403200"/>
          </a:xfrm>
          <a:prstGeom prst="rect">
            <a:avLst/>
          </a:prstGeom>
          <a:ln w="0">
            <a:noFill/>
          </a:ln>
        </p:spPr>
      </p:pic>
      <p:sp>
        <p:nvSpPr>
          <p:cNvPr id="4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r>
              <a:rPr b="0" lang="en-US" sz="1800" spc="-1" strike="noStrike">
                <a:solidFill>
                  <a:srgbClr val="000000"/>
                </a:solidFill>
                <a:latin typeface="Calibri"/>
              </a:rPr>
              <a:t>Pulse para editar el formato del texto de título</a:t>
            </a:r>
            <a:endParaRPr b="0" lang="en-US" sz="1800" spc="-1" strike="noStrike">
              <a:solidFill>
                <a:srgbClr val="000000"/>
              </a:solidFill>
              <a:latin typeface="Calibri"/>
            </a:endParaRPr>
          </a:p>
        </p:txBody>
      </p:sp>
      <p:sp>
        <p:nvSpPr>
          <p:cNvPr id="42"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Calibri"/>
              </a:rPr>
              <a:t>Pulse para editar el formato de texto del esquema</a:t>
            </a:r>
            <a:endParaRPr b="0" lang="en-US"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Calibri"/>
              </a:rPr>
              <a:t>Segundo nivel del esquema</a:t>
            </a:r>
            <a:endParaRPr b="0" lang="en-US"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Tercer nivel del esquema</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Cuarto nivel del esquema</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Quinto nivel del esquema</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Sexto nivel del esquema</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Séptimo nivel del esquema</a:t>
            </a:r>
            <a:endParaRPr b="0" lang="en-US" sz="2000" spc="-1" strike="noStrike">
              <a:solidFill>
                <a:srgbClr val="000000"/>
              </a:solidFill>
              <a:latin typeface="Calibri"/>
            </a:endParaRPr>
          </a:p>
        </p:txBody>
      </p:sp>
      <p:pic>
        <p:nvPicPr>
          <p:cNvPr id="43" name="" descr=""/>
          <p:cNvPicPr/>
          <p:nvPr/>
        </p:nvPicPr>
        <p:blipFill>
          <a:blip r:embed="rId3"/>
          <a:stretch/>
        </p:blipFill>
        <p:spPr>
          <a:xfrm>
            <a:off x="457560" y="291240"/>
            <a:ext cx="1882440" cy="60840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0" name="pasted-image.pdf" descr=""/>
          <p:cNvPicPr/>
          <p:nvPr/>
        </p:nvPicPr>
        <p:blipFill>
          <a:blip r:embed="rId2"/>
          <a:stretch/>
        </p:blipFill>
        <p:spPr>
          <a:xfrm>
            <a:off x="8126640" y="6320160"/>
            <a:ext cx="913320" cy="403200"/>
          </a:xfrm>
          <a:prstGeom prst="rect">
            <a:avLst/>
          </a:prstGeom>
          <a:ln w="0">
            <a:noFill/>
          </a:ln>
        </p:spPr>
      </p:pic>
      <p:sp>
        <p:nvSpPr>
          <p:cNvPr id="8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r>
              <a:rPr b="0" lang="en-US" sz="1800" spc="-1" strike="noStrike">
                <a:solidFill>
                  <a:srgbClr val="000000"/>
                </a:solidFill>
                <a:latin typeface="Calibri"/>
              </a:rPr>
              <a:t>Pulse para editar el formato del texto de título</a:t>
            </a:r>
            <a:endParaRPr b="0" lang="en-US" sz="1800" spc="-1" strike="noStrike">
              <a:solidFill>
                <a:srgbClr val="000000"/>
              </a:solidFill>
              <a:latin typeface="Calibri"/>
            </a:endParaRPr>
          </a:p>
        </p:txBody>
      </p:sp>
      <p:sp>
        <p:nvSpPr>
          <p:cNvPr id="82"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Calibri"/>
              </a:rPr>
              <a:t>Pulse para editar el formato de texto del esquema</a:t>
            </a:r>
            <a:endParaRPr b="0" lang="en-US"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Calibri"/>
              </a:rPr>
              <a:t>Segundo nivel del esquema</a:t>
            </a:r>
            <a:endParaRPr b="0" lang="en-US"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Tercer nivel del esquema</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Cuarto nivel del esquema</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Quinto nivel del esquema</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Sexto nivel del esquema</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Séptimo nivel del esquema</a:t>
            </a:r>
            <a:endParaRPr b="0" lang="en-US" sz="2000" spc="-1" strike="noStrike">
              <a:solidFill>
                <a:srgbClr val="000000"/>
              </a:solidFill>
              <a:latin typeface="Calibri"/>
            </a:endParaRPr>
          </a:p>
        </p:txBody>
      </p:sp>
      <p:pic>
        <p:nvPicPr>
          <p:cNvPr id="83" name="" descr=""/>
          <p:cNvPicPr/>
          <p:nvPr/>
        </p:nvPicPr>
        <p:blipFill>
          <a:blip r:embed="rId3"/>
          <a:stretch/>
        </p:blipFill>
        <p:spPr>
          <a:xfrm>
            <a:off x="457560" y="291240"/>
            <a:ext cx="1882440" cy="60840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0" name="pasted-image.pdf" descr=""/>
          <p:cNvPicPr/>
          <p:nvPr/>
        </p:nvPicPr>
        <p:blipFill>
          <a:blip r:embed="rId2"/>
          <a:stretch/>
        </p:blipFill>
        <p:spPr>
          <a:xfrm>
            <a:off x="8126640" y="6320160"/>
            <a:ext cx="913320" cy="403200"/>
          </a:xfrm>
          <a:prstGeom prst="rect">
            <a:avLst/>
          </a:prstGeom>
          <a:ln w="0">
            <a:noFill/>
          </a:ln>
        </p:spPr>
      </p:pic>
      <p:sp>
        <p:nvSpPr>
          <p:cNvPr id="12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r>
              <a:rPr b="0" lang="en-US" sz="1800" spc="-1" strike="noStrike">
                <a:solidFill>
                  <a:srgbClr val="000000"/>
                </a:solidFill>
                <a:latin typeface="Calibri"/>
              </a:rPr>
              <a:t>Pulse para editar el formato del texto de título</a:t>
            </a:r>
            <a:endParaRPr b="0" lang="en-US" sz="1800" spc="-1" strike="noStrike">
              <a:solidFill>
                <a:srgbClr val="000000"/>
              </a:solidFill>
              <a:latin typeface="Calibri"/>
            </a:endParaRPr>
          </a:p>
        </p:txBody>
      </p:sp>
      <p:sp>
        <p:nvSpPr>
          <p:cNvPr id="122"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Calibri"/>
              </a:rPr>
              <a:t>Pulse para editar el formato de texto del esquema</a:t>
            </a:r>
            <a:endParaRPr b="0" lang="en-US"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Calibri"/>
              </a:rPr>
              <a:t>Segundo nivel del esquema</a:t>
            </a:r>
            <a:endParaRPr b="0" lang="en-US"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Tercer nivel del esquema</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Cuarto nivel del esquema</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Quinto nivel del esquema</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Sexto nivel del esquema</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Séptimo nivel del esquema</a:t>
            </a:r>
            <a:endParaRPr b="0" lang="en-US" sz="2000" spc="-1" strike="noStrike">
              <a:solidFill>
                <a:srgbClr val="000000"/>
              </a:solidFill>
              <a:latin typeface="Calibri"/>
            </a:endParaRPr>
          </a:p>
        </p:txBody>
      </p:sp>
      <p:pic>
        <p:nvPicPr>
          <p:cNvPr id="123" name="" descr=""/>
          <p:cNvPicPr/>
          <p:nvPr/>
        </p:nvPicPr>
        <p:blipFill>
          <a:blip r:embed="rId3"/>
          <a:stretch/>
        </p:blipFill>
        <p:spPr>
          <a:xfrm>
            <a:off x="457560" y="291240"/>
            <a:ext cx="1882440" cy="60840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60" name="pasted-image.pdf" descr=""/>
          <p:cNvPicPr/>
          <p:nvPr/>
        </p:nvPicPr>
        <p:blipFill>
          <a:blip r:embed="rId2"/>
          <a:stretch/>
        </p:blipFill>
        <p:spPr>
          <a:xfrm>
            <a:off x="8126640" y="6320160"/>
            <a:ext cx="913320" cy="403200"/>
          </a:xfrm>
          <a:prstGeom prst="rect">
            <a:avLst/>
          </a:prstGeom>
          <a:ln w="0">
            <a:noFill/>
          </a:ln>
        </p:spPr>
      </p:pic>
      <p:sp>
        <p:nvSpPr>
          <p:cNvPr id="16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r>
              <a:rPr b="0" lang="en-US" sz="1800" spc="-1" strike="noStrike">
                <a:solidFill>
                  <a:srgbClr val="000000"/>
                </a:solidFill>
                <a:latin typeface="Calibri"/>
              </a:rPr>
              <a:t>Pulse para editar el formato del texto de título</a:t>
            </a:r>
            <a:endParaRPr b="0" lang="en-US" sz="1800" spc="-1" strike="noStrike">
              <a:solidFill>
                <a:srgbClr val="000000"/>
              </a:solidFill>
              <a:latin typeface="Calibri"/>
            </a:endParaRPr>
          </a:p>
        </p:txBody>
      </p:sp>
      <p:sp>
        <p:nvSpPr>
          <p:cNvPr id="162"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Calibri"/>
              </a:rPr>
              <a:t>Pulse para editar el formato de texto del esquema</a:t>
            </a:r>
            <a:endParaRPr b="0" lang="en-US"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Calibri"/>
              </a:rPr>
              <a:t>Segundo nivel del esquema</a:t>
            </a:r>
            <a:endParaRPr b="0" lang="en-US"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Tercer nivel del esquema</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Cuarto nivel del esquema</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Quinto nivel del esquema</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Sexto nivel del esquema</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Séptimo nivel del esquema</a:t>
            </a:r>
            <a:endParaRPr b="0" lang="en-US" sz="2000" spc="-1" strike="noStrike">
              <a:solidFill>
                <a:srgbClr val="000000"/>
              </a:solidFill>
              <a:latin typeface="Calibri"/>
            </a:endParaRPr>
          </a:p>
        </p:txBody>
      </p:sp>
      <p:pic>
        <p:nvPicPr>
          <p:cNvPr id="163" name="" descr=""/>
          <p:cNvPicPr/>
          <p:nvPr/>
        </p:nvPicPr>
        <p:blipFill>
          <a:blip r:embed="rId3"/>
          <a:stretch/>
        </p:blipFill>
        <p:spPr>
          <a:xfrm>
            <a:off x="457560" y="291240"/>
            <a:ext cx="1882440" cy="60840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image" Target="../media/image43.png"/><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image" Target="../media/image49.png"/><Relationship Id="rId3" Type="http://schemas.openxmlformats.org/officeDocument/2006/relationships/image" Target="../media/image50.png"/><Relationship Id="rId4"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image" Target="../media/image52.png"/><Relationship Id="rId2" Type="http://schemas.openxmlformats.org/officeDocument/2006/relationships/image" Target="../media/image53.png"/><Relationship Id="rId3"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image" Target="../media/image54.png"/><Relationship Id="rId2"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image" Target="../media/image56.png"/><Relationship Id="rId3"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image" Target="../media/image57.png"/><Relationship Id="rId2"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image" Target="../media/image58.png"/><Relationship Id="rId2"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59.png"/><Relationship Id="rId2" Type="http://schemas.openxmlformats.org/officeDocument/2006/relationships/image" Target="../media/image60.png"/><Relationship Id="rId3" Type="http://schemas.openxmlformats.org/officeDocument/2006/relationships/image" Target="../media/image61.png"/><Relationship Id="rId4" Type="http://schemas.openxmlformats.org/officeDocument/2006/relationships/image" Target="../media/image62.png"/><Relationship Id="rId5"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63.png"/><Relationship Id="rId2" Type="http://schemas.openxmlformats.org/officeDocument/2006/relationships/image" Target="../media/image64.png"/><Relationship Id="rId3"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65.png"/><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66.png"/><Relationship Id="rId2" Type="http://schemas.openxmlformats.org/officeDocument/2006/relationships/image" Target="../media/image67.png"/><Relationship Id="rId3"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20.png"/><Relationship Id="rId11" Type="http://schemas.openxmlformats.org/officeDocument/2006/relationships/image" Target="../media/image21.png"/><Relationship Id="rId12" Type="http://schemas.openxmlformats.org/officeDocument/2006/relationships/image" Target="../media/image22.png"/><Relationship Id="rId13" Type="http://schemas.openxmlformats.org/officeDocument/2006/relationships/image" Target="../media/image23.png"/><Relationship Id="rId14" Type="http://schemas.openxmlformats.org/officeDocument/2006/relationships/image" Target="../media/image24.png"/><Relationship Id="rId15" Type="http://schemas.openxmlformats.org/officeDocument/2006/relationships/image" Target="../media/image25.png"/><Relationship Id="rId16" Type="http://schemas.openxmlformats.org/officeDocument/2006/relationships/image" Target="../media/image26.png"/><Relationship Id="rId17" Type="http://schemas.openxmlformats.org/officeDocument/2006/relationships/image" Target="../media/image27.png"/><Relationship Id="rId18" Type="http://schemas.openxmlformats.org/officeDocument/2006/relationships/image" Target="../media/image28.png"/><Relationship Id="rId19" Type="http://schemas.openxmlformats.org/officeDocument/2006/relationships/image" Target="../media/image29.png"/><Relationship Id="rId20" Type="http://schemas.openxmlformats.org/officeDocument/2006/relationships/image" Target="../media/image30.png"/><Relationship Id="rId21" Type="http://schemas.openxmlformats.org/officeDocument/2006/relationships/image" Target="../media/image31.png"/><Relationship Id="rId22" Type="http://schemas.openxmlformats.org/officeDocument/2006/relationships/image" Target="../media/image32.png"/><Relationship Id="rId23" Type="http://schemas.openxmlformats.org/officeDocument/2006/relationships/image" Target="../media/image33.gif"/><Relationship Id="rId24" Type="http://schemas.openxmlformats.org/officeDocument/2006/relationships/slideLayout" Target="../slideLayouts/slideLayout25.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6.xml.rels><?xml version="1.0" encoding="UTF-8"?>
<Relationships xmlns="http://schemas.openxmlformats.org/package/2006/relationships"><Relationship Id="rId1" Type="http://schemas.openxmlformats.org/officeDocument/2006/relationships/image" Target="../media/image34.gif"/><Relationship Id="rId2" Type="http://schemas.openxmlformats.org/officeDocument/2006/relationships/image" Target="../media/image35.gif"/><Relationship Id="rId3" Type="http://schemas.openxmlformats.org/officeDocument/2006/relationships/slideLayout" Target="../slideLayouts/slideLayout1.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62.xml.rels><?xml version="1.0" encoding="UTF-8"?>
<Relationships xmlns="http://schemas.openxmlformats.org/package/2006/relationships"><Relationship Id="rId1" Type="http://schemas.openxmlformats.org/officeDocument/2006/relationships/hyperlink" Target="https://www.sat.gob.mx/tramites/28486/solicitud-de-generacion-o-actualizacion-de-contrasena-a-traves-de-sat-id" TargetMode="External"/><Relationship Id="rId2" Type="http://schemas.openxmlformats.org/officeDocument/2006/relationships/hyperlink" Target="https://www.sat.gob.mx/tramites/90298/solicitud-de-autorizacion-para-renovar-el-certificado-de-e.firma-a-traves-de-la-aplicacion-sat-id." TargetMode="External"/><Relationship Id="rId3" Type="http://schemas.openxmlformats.org/officeDocument/2006/relationships/hyperlink" Target="https://www.sat.gob.mx/tramites/90298/solicitud-de-autorizacion-para-renovar-el-certificado-de-e.firma-a-traves-de-la-aplicacion-sat-id." TargetMode="External"/><Relationship Id="rId4" Type="http://schemas.openxmlformats.org/officeDocument/2006/relationships/hyperlink" Target="https://www.sat.gob.mx/tramites/90298/solicitud-de-autorizacion-para-renovar-el-certificado-de-e.firma-a-traves-de-la-aplicacion-sat-id." TargetMode="External"/><Relationship Id="rId5" Type="http://schemas.openxmlformats.org/officeDocument/2006/relationships/slideLayout" Target="../slideLayouts/slideLayout25.xml"/>
</Relationships>
</file>

<file path=ppt/slides/_rels/slide63.xml.rels><?xml version="1.0" encoding="UTF-8"?>
<Relationships xmlns="http://schemas.openxmlformats.org/package/2006/relationships"><Relationship Id="rId1" Type="http://schemas.openxmlformats.org/officeDocument/2006/relationships/image" Target="../media/image68.wmf"/><Relationship Id="rId2" Type="http://schemas.openxmlformats.org/officeDocument/2006/relationships/slideLayout" Target="../slideLayouts/slideLayout25.xml"/>
</Relationships>
</file>

<file path=ppt/slides/_rels/slide64.xml.rels><?xml version="1.0" encoding="UTF-8"?>
<Relationships xmlns="http://schemas.openxmlformats.org/package/2006/relationships"><Relationship Id="rId1" Type="http://schemas.openxmlformats.org/officeDocument/2006/relationships/image" Target="../media/image69.wmf"/><Relationship Id="rId2" Type="http://schemas.openxmlformats.org/officeDocument/2006/relationships/slideLayout" Target="../slideLayouts/slideLayout25.xml"/>
</Relationships>
</file>

<file path=ppt/slides/_rels/slide65.xml.rels><?xml version="1.0" encoding="UTF-8"?>
<Relationships xmlns="http://schemas.openxmlformats.org/package/2006/relationships"><Relationship Id="rId1" Type="http://schemas.openxmlformats.org/officeDocument/2006/relationships/image" Target="../media/image70.png"/><Relationship Id="rId2" Type="http://schemas.openxmlformats.org/officeDocument/2006/relationships/slideLayout" Target="../slideLayouts/slideLayout25.xml"/>
</Relationships>
</file>

<file path=ppt/slides/_rels/slide66.xml.rels><?xml version="1.0" encoding="UTF-8"?>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25.xml"/>
</Relationships>
</file>

<file path=ppt/slides/_rels/slide67.xml.rels><?xml version="1.0" encoding="UTF-8"?>
<Relationships xmlns="http://schemas.openxmlformats.org/package/2006/relationships"><Relationship Id="rId1" Type="http://schemas.openxmlformats.org/officeDocument/2006/relationships/image" Target="../media/image72.png"/><Relationship Id="rId2" Type="http://schemas.openxmlformats.org/officeDocument/2006/relationships/slideLayout" Target="../slideLayouts/slideLayout25.xml"/>
</Relationships>
</file>

<file path=ppt/slides/_rels/slide68.xml.rels><?xml version="1.0" encoding="UTF-8"?>
<Relationships xmlns="http://schemas.openxmlformats.org/package/2006/relationships"><Relationship Id="rId1" Type="http://schemas.openxmlformats.org/officeDocument/2006/relationships/image" Target="../media/image73.png"/><Relationship Id="rId2" Type="http://schemas.openxmlformats.org/officeDocument/2006/relationships/slideLayout" Target="../slideLayouts/slideLayout25.xml"/>
</Relationships>
</file>

<file path=ppt/slides/_rels/slide69.xml.rels><?xml version="1.0" encoding="UTF-8"?>
<Relationships xmlns="http://schemas.openxmlformats.org/package/2006/relationships"><Relationship Id="rId1" Type="http://schemas.openxmlformats.org/officeDocument/2006/relationships/image" Target="../media/image74.png"/><Relationship Id="rId2"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image" Target="../media/image37.jpeg"/><Relationship Id="rId3" Type="http://schemas.openxmlformats.org/officeDocument/2006/relationships/image" Target="../media/image38.jpeg"/><Relationship Id="rId4" Type="http://schemas.openxmlformats.org/officeDocument/2006/relationships/slideLayout" Target="../slideLayouts/slideLayout13.xml"/>
</Relationships>
</file>

<file path=ppt/slides/_rels/slide70.xml.rels><?xml version="1.0" encoding="UTF-8"?>
<Relationships xmlns="http://schemas.openxmlformats.org/package/2006/relationships"><Relationship Id="rId1" Type="http://schemas.openxmlformats.org/officeDocument/2006/relationships/image" Target="../media/image75.png"/><Relationship Id="rId2" Type="http://schemas.openxmlformats.org/officeDocument/2006/relationships/slideLayout" Target="../slideLayouts/slideLayout25.xml"/>
</Relationships>
</file>

<file path=ppt/slides/_rels/slide71.xml.rels><?xml version="1.0" encoding="UTF-8"?>
<Relationships xmlns="http://schemas.openxmlformats.org/package/2006/relationships"><Relationship Id="rId1" Type="http://schemas.openxmlformats.org/officeDocument/2006/relationships/image" Target="../media/image76.png"/><Relationship Id="rId2" Type="http://schemas.openxmlformats.org/officeDocument/2006/relationships/slideLayout" Target="../slideLayouts/slideLayout25.xml"/>
</Relationships>
</file>

<file path=ppt/slides/_rels/slide72.xml.rels><?xml version="1.0" encoding="UTF-8"?>
<Relationships xmlns="http://schemas.openxmlformats.org/package/2006/relationships"><Relationship Id="rId1" Type="http://schemas.openxmlformats.org/officeDocument/2006/relationships/image" Target="../media/image77.png"/><Relationship Id="rId2" Type="http://schemas.openxmlformats.org/officeDocument/2006/relationships/slideLayout" Target="../slideLayouts/slideLayout25.xml"/>
</Relationships>
</file>

<file path=ppt/slides/_rels/slide73.xml.rels><?xml version="1.0" encoding="UTF-8"?>
<Relationships xmlns="http://schemas.openxmlformats.org/package/2006/relationships"><Relationship Id="rId1" Type="http://schemas.openxmlformats.org/officeDocument/2006/relationships/image" Target="../media/image78.png"/><Relationship Id="rId2" Type="http://schemas.openxmlformats.org/officeDocument/2006/relationships/slideLayout" Target="../slideLayouts/slideLayout25.xml"/>
</Relationships>
</file>

<file path=ppt/slides/_rels/slide74.xml.rels><?xml version="1.0" encoding="UTF-8"?>
<Relationships xmlns="http://schemas.openxmlformats.org/package/2006/relationships"><Relationship Id="rId1" Type="http://schemas.openxmlformats.org/officeDocument/2006/relationships/image" Target="../media/image79.png"/><Relationship Id="rId2" Type="http://schemas.openxmlformats.org/officeDocument/2006/relationships/slideLayout" Target="../slideLayouts/slideLayout25.xml"/>
</Relationships>
</file>

<file path=ppt/slides/_rels/slide75.xml.rels><?xml version="1.0" encoding="UTF-8"?>
<Relationships xmlns="http://schemas.openxmlformats.org/package/2006/relationships"><Relationship Id="rId1" Type="http://schemas.openxmlformats.org/officeDocument/2006/relationships/image" Target="../media/image80.png"/><Relationship Id="rId2" Type="http://schemas.openxmlformats.org/officeDocument/2006/relationships/slideLayout" Target="../slideLayouts/slideLayout25.xml"/>
</Relationships>
</file>

<file path=ppt/slides/_rels/slide76.xml.rels><?xml version="1.0" encoding="UTF-8"?>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25.xml"/>
</Relationships>
</file>

<file path=ppt/slides/_rels/slide77.xml.rels><?xml version="1.0" encoding="UTF-8"?>
<Relationships xmlns="http://schemas.openxmlformats.org/package/2006/relationships"><Relationship Id="rId1" Type="http://schemas.openxmlformats.org/officeDocument/2006/relationships/image" Target="../media/image82.png"/><Relationship Id="rId2" Type="http://schemas.openxmlformats.org/officeDocument/2006/relationships/slideLayout" Target="../slideLayouts/slideLayout25.xml"/>
</Relationships>
</file>

<file path=ppt/slides/_rels/slide78.xml.rels><?xml version="1.0" encoding="UTF-8"?>
<Relationships xmlns="http://schemas.openxmlformats.org/package/2006/relationships"><Relationship Id="rId1" Type="http://schemas.openxmlformats.org/officeDocument/2006/relationships/image" Target="../media/image83.png"/><Relationship Id="rId2" Type="http://schemas.openxmlformats.org/officeDocument/2006/relationships/slideLayout" Target="../slideLayouts/slideLayout25.xml"/>
</Relationships>
</file>

<file path=ppt/slides/_rels/slide79.xml.rels><?xml version="1.0" encoding="UTF-8"?>
<Relationships xmlns="http://schemas.openxmlformats.org/package/2006/relationships"><Relationship Id="rId1" Type="http://schemas.openxmlformats.org/officeDocument/2006/relationships/image" Target="../media/image84.png"/><Relationship Id="rId2"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image" Target="../media/image40.jpeg"/><Relationship Id="rId3" Type="http://schemas.openxmlformats.org/officeDocument/2006/relationships/image" Target="../media/image41.jpeg"/><Relationship Id="rId4" Type="http://schemas.openxmlformats.org/officeDocument/2006/relationships/slideLayout" Target="../slideLayouts/slideLayout13.xml"/>
</Relationships>
</file>

<file path=ppt/slides/_rels/slide80.xml.rels><?xml version="1.0" encoding="UTF-8"?>
<Relationships xmlns="http://schemas.openxmlformats.org/package/2006/relationships"><Relationship Id="rId1" Type="http://schemas.openxmlformats.org/officeDocument/2006/relationships/image" Target="../media/image85.png"/><Relationship Id="rId2" Type="http://schemas.openxmlformats.org/officeDocument/2006/relationships/slideLayout" Target="../slideLayouts/slideLayout25.xml"/>
</Relationships>
</file>

<file path=ppt/slides/_rels/slide81.xml.rels><?xml version="1.0" encoding="UTF-8"?>
<Relationships xmlns="http://schemas.openxmlformats.org/package/2006/relationships"><Relationship Id="rId1" Type="http://schemas.openxmlformats.org/officeDocument/2006/relationships/image" Target="../media/image86.png"/><Relationship Id="rId2" Type="http://schemas.openxmlformats.org/officeDocument/2006/relationships/slideLayout" Target="../slideLayouts/slideLayout25.xml"/>
</Relationships>
</file>

<file path=ppt/slides/_rels/slide82.xml.rels><?xml version="1.0" encoding="UTF-8"?>
<Relationships xmlns="http://schemas.openxmlformats.org/package/2006/relationships"><Relationship Id="rId1" Type="http://schemas.openxmlformats.org/officeDocument/2006/relationships/image" Target="../media/image87.png"/><Relationship Id="rId2" Type="http://schemas.openxmlformats.org/officeDocument/2006/relationships/slideLayout" Target="../slideLayouts/slideLayout25.xml"/>
</Relationships>
</file>

<file path=ppt/slides/_rels/slide83.xml.rels><?xml version="1.0" encoding="UTF-8"?>
<Relationships xmlns="http://schemas.openxmlformats.org/package/2006/relationships"><Relationship Id="rId1" Type="http://schemas.openxmlformats.org/officeDocument/2006/relationships/image" Target="../media/image88.png"/><Relationship Id="rId2" Type="http://schemas.openxmlformats.org/officeDocument/2006/relationships/slideLayout" Target="../slideLayouts/slideLayout25.xml"/>
</Relationships>
</file>

<file path=ppt/slides/_rels/slide84.xml.rels><?xml version="1.0" encoding="UTF-8"?>
<Relationships xmlns="http://schemas.openxmlformats.org/package/2006/relationships"><Relationship Id="rId1" Type="http://schemas.openxmlformats.org/officeDocument/2006/relationships/image" Target="../media/image89.png"/><Relationship Id="rId2" Type="http://schemas.openxmlformats.org/officeDocument/2006/relationships/slideLayout" Target="../slideLayouts/slideLayout25.xml"/>
</Relationships>
</file>

<file path=ppt/slides/_rels/slide85.xml.rels><?xml version="1.0" encoding="UTF-8"?>
<Relationships xmlns="http://schemas.openxmlformats.org/package/2006/relationships"><Relationship Id="rId1" Type="http://schemas.openxmlformats.org/officeDocument/2006/relationships/image" Target="../media/image90.png"/><Relationship Id="rId2" Type="http://schemas.openxmlformats.org/officeDocument/2006/relationships/slideLayout" Target="../slideLayouts/slideLayout25.xml"/>
</Relationships>
</file>

<file path=ppt/slides/_rels/slide86.xml.rels><?xml version="1.0" encoding="UTF-8"?>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25.xml"/>
</Relationships>
</file>

<file path=ppt/slides/_rels/slide87.xml.rels><?xml version="1.0" encoding="UTF-8"?>
<Relationships xmlns="http://schemas.openxmlformats.org/package/2006/relationships"><Relationship Id="rId1" Type="http://schemas.openxmlformats.org/officeDocument/2006/relationships/image" Target="../media/image92.png"/><Relationship Id="rId2" Type="http://schemas.openxmlformats.org/officeDocument/2006/relationships/slideLayout" Target="../slideLayouts/slideLayout25.xml"/>
</Relationships>
</file>

<file path=ppt/slides/_rels/slide8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object 2"/>
          <p:cNvSpPr/>
          <p:nvPr/>
        </p:nvSpPr>
        <p:spPr>
          <a:xfrm>
            <a:off x="1397160" y="2665440"/>
            <a:ext cx="5622840" cy="2240280"/>
          </a:xfrm>
          <a:prstGeom prst="rect">
            <a:avLst/>
          </a:prstGeom>
          <a:noFill/>
          <a:ln w="0">
            <a:noFill/>
          </a:ln>
        </p:spPr>
        <p:style>
          <a:lnRef idx="0"/>
          <a:fillRef idx="0"/>
          <a:effectRef idx="0"/>
          <a:fontRef idx="minor"/>
        </p:style>
        <p:txBody>
          <a:bodyPr lIns="0" rIns="0" tIns="104040" bIns="0" anchor="t">
            <a:spAutoFit/>
          </a:bodyPr>
          <a:p>
            <a:pPr marL="12600" algn="ctr">
              <a:lnSpc>
                <a:spcPct val="90000"/>
              </a:lnSpc>
              <a:spcBef>
                <a:spcPts val="819"/>
              </a:spcBef>
            </a:pPr>
            <a:r>
              <a:rPr b="1" i="1" lang="es-ES" sz="3200" spc="-1" strike="noStrike">
                <a:solidFill>
                  <a:srgbClr val="b23333"/>
                </a:solidFill>
                <a:latin typeface="Arial"/>
              </a:rPr>
              <a:t>Régimen de</a:t>
            </a:r>
            <a:endParaRPr b="0" lang="es-MX" sz="3200" spc="-1" strike="noStrike">
              <a:solidFill>
                <a:srgbClr val="b23333"/>
              </a:solidFill>
              <a:latin typeface="Arial"/>
            </a:endParaRPr>
          </a:p>
          <a:p>
            <a:pPr marL="12600" algn="ctr">
              <a:lnSpc>
                <a:spcPct val="90000"/>
              </a:lnSpc>
              <a:spcBef>
                <a:spcPts val="819"/>
              </a:spcBef>
            </a:pPr>
            <a:r>
              <a:rPr b="1" i="1" lang="es-ES" sz="3200" spc="-1" strike="noStrike">
                <a:solidFill>
                  <a:srgbClr val="b23333"/>
                </a:solidFill>
                <a:latin typeface="Arial"/>
              </a:rPr>
              <a:t> </a:t>
            </a:r>
            <a:r>
              <a:rPr b="1" i="1" lang="es-ES" sz="3200" spc="-1" strike="noStrike">
                <a:solidFill>
                  <a:srgbClr val="b23333"/>
                </a:solidFill>
                <a:latin typeface="Arial"/>
              </a:rPr>
              <a:t>Incorporación Fiscal 2021</a:t>
            </a:r>
            <a:endParaRPr b="0" lang="es-MX" sz="3200" spc="-1" strike="noStrike">
              <a:solidFill>
                <a:srgbClr val="b23333"/>
              </a:solidFill>
              <a:latin typeface="Arial"/>
            </a:endParaRPr>
          </a:p>
          <a:p>
            <a:pPr marL="12600" algn="ctr">
              <a:lnSpc>
                <a:spcPct val="90000"/>
              </a:lnSpc>
              <a:spcBef>
                <a:spcPts val="819"/>
              </a:spcBef>
            </a:pPr>
            <a:endParaRPr b="0" lang="es-MX" sz="3200" spc="-1" strike="noStrike">
              <a:solidFill>
                <a:srgbClr val="b23333"/>
              </a:solidFill>
              <a:latin typeface="Arial"/>
            </a:endParaRPr>
          </a:p>
          <a:p>
            <a:pPr marL="12600" algn="ctr">
              <a:lnSpc>
                <a:spcPct val="90000"/>
              </a:lnSpc>
              <a:spcBef>
                <a:spcPts val="819"/>
              </a:spcBef>
            </a:pPr>
            <a:endParaRPr b="0" lang="es-MX" sz="3200" spc="-1" strike="noStrike">
              <a:solidFill>
                <a:srgbClr val="b23333"/>
              </a:solidFill>
              <a:latin typeface="Arial"/>
            </a:endParaRPr>
          </a:p>
          <a:p>
            <a:pPr marL="12600" algn="r">
              <a:lnSpc>
                <a:spcPct val="90000"/>
              </a:lnSpc>
              <a:spcBef>
                <a:spcPts val="819"/>
              </a:spcBef>
            </a:pPr>
            <a:r>
              <a:rPr b="1" i="1" lang="es-ES" sz="1100" spc="-1" strike="noStrike">
                <a:solidFill>
                  <a:srgbClr val="b23333"/>
                </a:solidFill>
                <a:latin typeface="Arial"/>
              </a:rPr>
              <a:t>Miscelánea Fiscal y cambios importantes</a:t>
            </a:r>
            <a:endParaRPr b="0" lang="es-MX" sz="1100" spc="-1" strike="noStrike">
              <a:solidFill>
                <a:srgbClr val="b23333"/>
              </a:solidFill>
              <a:latin typeface="Arial"/>
            </a:endParaRPr>
          </a:p>
          <a:p>
            <a:pPr marL="12600" algn="r">
              <a:lnSpc>
                <a:spcPct val="90000"/>
              </a:lnSpc>
              <a:spcBef>
                <a:spcPts val="819"/>
              </a:spcBef>
            </a:pPr>
            <a:endParaRPr b="0" lang="es-MX" sz="1100" spc="-1" strike="noStrike">
              <a:solidFill>
                <a:srgbClr val="b23333"/>
              </a:solidFill>
              <a:latin typeface="Arial"/>
            </a:endParaRPr>
          </a:p>
        </p:txBody>
      </p:sp>
      <p:sp>
        <p:nvSpPr>
          <p:cNvPr id="207" name="Rectangle 4"/>
          <p:cNvSpPr/>
          <p:nvPr/>
        </p:nvSpPr>
        <p:spPr>
          <a:xfrm>
            <a:off x="1800000" y="1032840"/>
            <a:ext cx="5112360" cy="1127160"/>
          </a:xfrm>
          <a:prstGeom prst="rect">
            <a:avLst/>
          </a:prstGeom>
          <a:noFill/>
          <a:ln w="9525">
            <a:noFill/>
          </a:ln>
        </p:spPr>
        <p:style>
          <a:lnRef idx="0"/>
          <a:fillRef idx="0"/>
          <a:effectRef idx="0"/>
          <a:fontRef idx="minor"/>
        </p:style>
        <p:txBody>
          <a:bodyPr lIns="90000" rIns="90000" tIns="45000" bIns="45000" anchor="ctr">
            <a:spAutoFit/>
          </a:bodyPr>
          <a:p>
            <a:pPr algn="ctr">
              <a:lnSpc>
                <a:spcPct val="100000"/>
              </a:lnSpc>
              <a:tabLst>
                <a:tab algn="l" pos="0"/>
              </a:tabLst>
            </a:pPr>
            <a:r>
              <a:rPr b="1" lang="es-MX" sz="2400" spc="-1" strike="noStrike">
                <a:latin typeface="Calibri"/>
              </a:rPr>
              <a:t>Secretaría de Finanzas</a:t>
            </a:r>
            <a:endParaRPr b="0" lang="es-MX" sz="2400" spc="-1" strike="noStrike">
              <a:latin typeface="Arial"/>
            </a:endParaRPr>
          </a:p>
          <a:p>
            <a:pPr algn="ctr">
              <a:lnSpc>
                <a:spcPct val="100000"/>
              </a:lnSpc>
              <a:tabLst>
                <a:tab algn="l" pos="0"/>
              </a:tabLst>
            </a:pPr>
            <a:r>
              <a:rPr b="1" lang="es-MX" sz="2400" spc="-1" strike="noStrike">
                <a:solidFill>
                  <a:srgbClr val="000000"/>
                </a:solidFill>
                <a:latin typeface="Calibri"/>
                <a:ea typeface="Times New Roman"/>
              </a:rPr>
              <a:t>Subsecretaría de Ingresos</a:t>
            </a:r>
            <a:endParaRPr b="0" lang="es-MX" sz="2400" spc="-1" strike="noStrike">
              <a:latin typeface="Arial"/>
            </a:endParaRPr>
          </a:p>
          <a:p>
            <a:pPr algn="ctr">
              <a:lnSpc>
                <a:spcPct val="100000"/>
              </a:lnSpc>
              <a:tabLst>
                <a:tab algn="l" pos="0"/>
              </a:tabLst>
            </a:pPr>
            <a:r>
              <a:rPr b="1" lang="es-MX" sz="2000" spc="-1" strike="noStrike">
                <a:latin typeface="Calibri"/>
                <a:ea typeface="Times New Roman"/>
              </a:rPr>
              <a:t>Dirección en Servicios al Contribuyente</a:t>
            </a:r>
            <a:endParaRPr b="0" lang="es-MX" sz="2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3" name="4 Rectángulo"/>
          <p:cNvSpPr/>
          <p:nvPr/>
        </p:nvSpPr>
        <p:spPr>
          <a:xfrm>
            <a:off x="3348000" y="5238720"/>
            <a:ext cx="4881240" cy="30348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pPr>
            <a:r>
              <a:rPr b="0" lang="es-MX" sz="1100" spc="-1" strike="noStrike">
                <a:solidFill>
                  <a:srgbClr val="404040"/>
                </a:solidFill>
                <a:latin typeface="Constantia"/>
              </a:rPr>
              <a:t>Fundamento legal: Artículo </a:t>
            </a:r>
            <a:r>
              <a:rPr b="0" lang="es-MX" sz="1400" spc="-1" strike="noStrike">
                <a:solidFill>
                  <a:srgbClr val="404040"/>
                </a:solidFill>
                <a:latin typeface="Constantia"/>
              </a:rPr>
              <a:t>111</a:t>
            </a:r>
            <a:r>
              <a:rPr b="0" lang="es-MX" sz="1100" spc="-1" strike="noStrike">
                <a:solidFill>
                  <a:srgbClr val="404040"/>
                </a:solidFill>
                <a:latin typeface="Constantia"/>
              </a:rPr>
              <a:t> de la LISR</a:t>
            </a:r>
            <a:endParaRPr b="0" lang="es-MX" sz="1100" spc="-1" strike="noStrike">
              <a:latin typeface="Arial"/>
            </a:endParaRPr>
          </a:p>
        </p:txBody>
      </p:sp>
      <p:sp>
        <p:nvSpPr>
          <p:cNvPr id="314" name="1 Rectángulo"/>
          <p:cNvSpPr/>
          <p:nvPr/>
        </p:nvSpPr>
        <p:spPr>
          <a:xfrm>
            <a:off x="3614040" y="326880"/>
            <a:ext cx="4265280" cy="456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s-MX" sz="2400" spc="-1" strike="noStrike">
                <a:solidFill>
                  <a:srgbClr val="ffffff"/>
                </a:solidFill>
                <a:latin typeface="Calibri"/>
              </a:rPr>
              <a:t>No pueden aplicar éste Régimen</a:t>
            </a:r>
            <a:endParaRPr b="0" lang="es-MX" sz="2400" spc="-1" strike="noStrike">
              <a:latin typeface="Arial"/>
            </a:endParaRPr>
          </a:p>
        </p:txBody>
      </p:sp>
      <p:sp>
        <p:nvSpPr>
          <p:cNvPr id="315" name="2 Rectángulo"/>
          <p:cNvSpPr/>
          <p:nvPr/>
        </p:nvSpPr>
        <p:spPr>
          <a:xfrm>
            <a:off x="214200" y="1268280"/>
            <a:ext cx="8389440" cy="3930840"/>
          </a:xfrm>
          <a:prstGeom prst="rect">
            <a:avLst/>
          </a:prstGeom>
          <a:gradFill rotWithShape="0">
            <a:gsLst>
              <a:gs pos="0">
                <a:srgbClr val="f8fcc4"/>
              </a:gs>
              <a:gs pos="100000">
                <a:srgbClr val="fdffe7"/>
              </a:gs>
            </a:gsLst>
            <a:lin ang="16200000"/>
          </a:gradFill>
          <a:ln w="9525">
            <a:solidFill>
              <a:srgbClr val="b2b955"/>
            </a:solidFill>
            <a:miter/>
          </a:ln>
        </p:spPr>
        <p:style>
          <a:lnRef idx="0"/>
          <a:fillRef idx="0"/>
          <a:effectRef idx="0"/>
          <a:fontRef idx="minor"/>
        </p:style>
        <p:txBody>
          <a:bodyPr lIns="90000" rIns="90000" tIns="45000" bIns="45000" anchor="t">
            <a:spAutoFit/>
          </a:bodyPr>
          <a:p>
            <a:pPr marL="177840" indent="-177840" algn="just">
              <a:lnSpc>
                <a:spcPct val="100000"/>
              </a:lnSpc>
              <a:buSzPct val="100112"/>
              <a:buBlip>
                <a:blip r:embed="rId1"/>
              </a:buBlip>
            </a:pPr>
            <a:r>
              <a:rPr b="1" lang="es-MX" sz="1800" spc="-1" strike="noStrike">
                <a:solidFill>
                  <a:srgbClr val="000000"/>
                </a:solidFill>
                <a:latin typeface="Constantia"/>
              </a:rPr>
              <a:t> </a:t>
            </a:r>
            <a:r>
              <a:rPr b="0" lang="es-MX" sz="1800" spc="-1" strike="noStrike">
                <a:solidFill>
                  <a:srgbClr val="000000"/>
                </a:solidFill>
                <a:latin typeface="Calibri"/>
              </a:rPr>
              <a:t>Ingresos por </a:t>
            </a:r>
            <a:r>
              <a:rPr b="1" lang="es-MX" sz="1800" spc="-1" strike="noStrike">
                <a:solidFill>
                  <a:srgbClr val="000000"/>
                </a:solidFill>
                <a:latin typeface="Calibri"/>
              </a:rPr>
              <a:t>comisión, mediación, agencia, representación, correduría, consignación y distribución </a:t>
            </a:r>
            <a:r>
              <a:rPr b="0" lang="es-MX" sz="1800" spc="-1" strike="noStrike">
                <a:solidFill>
                  <a:srgbClr val="000000"/>
                </a:solidFill>
                <a:latin typeface="Calibri"/>
              </a:rPr>
              <a:t>(salvo comisión y/o mediación que no </a:t>
            </a:r>
            <a:r>
              <a:rPr b="1" lang="es-MX" sz="1800" spc="-1" strike="noStrike">
                <a:solidFill>
                  <a:srgbClr val="000000"/>
                </a:solidFill>
                <a:latin typeface="Calibri"/>
              </a:rPr>
              <a:t>excedan del 30% </a:t>
            </a:r>
            <a:r>
              <a:rPr b="0" lang="es-MX" sz="1800" spc="-1" strike="noStrike">
                <a:solidFill>
                  <a:srgbClr val="000000"/>
                </a:solidFill>
                <a:latin typeface="Calibri"/>
              </a:rPr>
              <a:t>de sus ingresos totales).</a:t>
            </a:r>
            <a:endParaRPr b="0" lang="es-MX" sz="1800" spc="-1" strike="noStrike">
              <a:latin typeface="Arial"/>
            </a:endParaRPr>
          </a:p>
          <a:p>
            <a:pPr algn="just">
              <a:lnSpc>
                <a:spcPct val="100000"/>
              </a:lnSpc>
            </a:pPr>
            <a:endParaRPr b="0" lang="es-MX" sz="1800" spc="-1" strike="noStrike">
              <a:latin typeface="Arial"/>
            </a:endParaRPr>
          </a:p>
          <a:p>
            <a:pPr marL="177840" indent="-177840" algn="just">
              <a:lnSpc>
                <a:spcPct val="100000"/>
              </a:lnSpc>
              <a:buSzPct val="100112"/>
              <a:buBlip>
                <a:blip r:embed="rId2"/>
              </a:buBlip>
            </a:pPr>
            <a:r>
              <a:rPr b="1" lang="es-MX" sz="1800" spc="-1" strike="noStrike">
                <a:solidFill>
                  <a:srgbClr val="000000"/>
                </a:solidFill>
                <a:latin typeface="Calibri"/>
              </a:rPr>
              <a:t> </a:t>
            </a:r>
            <a:r>
              <a:rPr b="0" lang="es-MX" sz="1800" spc="-1" strike="noStrike">
                <a:solidFill>
                  <a:srgbClr val="000000"/>
                </a:solidFill>
                <a:latin typeface="Calibri"/>
              </a:rPr>
              <a:t>Ingresos por </a:t>
            </a:r>
            <a:r>
              <a:rPr b="1" lang="es-MX" sz="1800" spc="-1" strike="noStrike">
                <a:solidFill>
                  <a:srgbClr val="000000"/>
                </a:solidFill>
                <a:latin typeface="Calibri"/>
              </a:rPr>
              <a:t>espectáculos públicos y franquiciatarios</a:t>
            </a:r>
            <a:r>
              <a:rPr b="0" lang="es-MX" sz="1800" spc="-1" strike="noStrike">
                <a:solidFill>
                  <a:srgbClr val="000000"/>
                </a:solidFill>
                <a:latin typeface="Calibri"/>
              </a:rPr>
              <a:t>.</a:t>
            </a:r>
            <a:endParaRPr b="0" lang="es-MX" sz="1800" spc="-1" strike="noStrike">
              <a:latin typeface="Arial"/>
            </a:endParaRPr>
          </a:p>
          <a:p>
            <a:pPr algn="just">
              <a:lnSpc>
                <a:spcPct val="100000"/>
              </a:lnSpc>
            </a:pPr>
            <a:endParaRPr b="0" lang="es-MX" sz="1800" spc="-1" strike="noStrike">
              <a:latin typeface="Arial"/>
            </a:endParaRPr>
          </a:p>
          <a:p>
            <a:pPr marL="177840" indent="-177840" algn="just">
              <a:lnSpc>
                <a:spcPct val="100000"/>
              </a:lnSpc>
              <a:buSzPct val="100112"/>
              <a:buBlip>
                <a:blip r:embed="rId3"/>
              </a:buBlip>
            </a:pPr>
            <a:r>
              <a:rPr b="0" lang="es-MX" sz="1800" spc="-1" strike="noStrike">
                <a:solidFill>
                  <a:srgbClr val="000000"/>
                </a:solidFill>
                <a:latin typeface="Calibri"/>
              </a:rPr>
              <a:t> </a:t>
            </a:r>
            <a:r>
              <a:rPr b="0" lang="es-MX" sz="1800" spc="-1" strike="noStrike">
                <a:solidFill>
                  <a:srgbClr val="000000"/>
                </a:solidFill>
                <a:latin typeface="Calibri"/>
              </a:rPr>
              <a:t>Actividades a través </a:t>
            </a:r>
            <a:r>
              <a:rPr b="1" lang="es-MX" sz="1800" spc="-1" strike="noStrike">
                <a:solidFill>
                  <a:srgbClr val="000000"/>
                </a:solidFill>
                <a:latin typeface="Calibri"/>
              </a:rPr>
              <a:t>de fideicomisos o asociación en participación</a:t>
            </a:r>
            <a:r>
              <a:rPr b="0" lang="es-MX" sz="1800" spc="-1" strike="noStrike">
                <a:solidFill>
                  <a:srgbClr val="000000"/>
                </a:solidFill>
                <a:latin typeface="Calibri"/>
              </a:rPr>
              <a:t>.</a:t>
            </a:r>
            <a:endParaRPr b="0" lang="es-MX" sz="1800" spc="-1" strike="noStrike">
              <a:latin typeface="Arial"/>
            </a:endParaRPr>
          </a:p>
          <a:p>
            <a:pPr algn="just">
              <a:lnSpc>
                <a:spcPct val="100000"/>
              </a:lnSpc>
            </a:pPr>
            <a:endParaRPr b="0" lang="es-MX" sz="1800" spc="-1" strike="noStrike">
              <a:latin typeface="Arial"/>
            </a:endParaRPr>
          </a:p>
          <a:p>
            <a:pPr marL="177840" indent="-177840" algn="just">
              <a:lnSpc>
                <a:spcPct val="100000"/>
              </a:lnSpc>
              <a:buSzPct val="100112"/>
              <a:buBlip>
                <a:blip r:embed="rId4"/>
              </a:buBlip>
            </a:pPr>
            <a:r>
              <a:rPr b="0" lang="es-MX" sz="1800" spc="-1" strike="noStrike">
                <a:solidFill>
                  <a:srgbClr val="000000"/>
                </a:solidFill>
                <a:latin typeface="Calibri"/>
              </a:rPr>
              <a:t> </a:t>
            </a:r>
            <a:r>
              <a:rPr b="0" lang="es-MX" sz="1800" spc="-1" strike="noStrike">
                <a:solidFill>
                  <a:srgbClr val="000000"/>
                </a:solidFill>
                <a:latin typeface="Calibri"/>
              </a:rPr>
              <a:t>Actividades con </a:t>
            </a:r>
            <a:r>
              <a:rPr b="1" lang="es-MX" sz="1800" spc="-1" strike="noStrike">
                <a:solidFill>
                  <a:srgbClr val="000000"/>
                </a:solidFill>
                <a:latin typeface="Calibri"/>
              </a:rPr>
              <a:t>bienes raíces, capitales inmobiliarios, negocios inmobiliarios o actividades financieras</a:t>
            </a:r>
            <a:r>
              <a:rPr b="0" lang="es-MX" sz="1800" spc="-1" strike="noStrike">
                <a:solidFill>
                  <a:srgbClr val="000000"/>
                </a:solidFill>
                <a:latin typeface="Calibri"/>
              </a:rPr>
              <a:t>.</a:t>
            </a:r>
            <a:endParaRPr b="0" lang="es-MX" sz="1800" spc="-1" strike="noStrike">
              <a:latin typeface="Arial"/>
            </a:endParaRPr>
          </a:p>
          <a:p>
            <a:pPr algn="just">
              <a:lnSpc>
                <a:spcPct val="100000"/>
              </a:lnSpc>
              <a:tabLst>
                <a:tab algn="l" pos="0"/>
              </a:tabLst>
            </a:pPr>
            <a:endParaRPr b="0" lang="es-MX" sz="1800" spc="-1" strike="noStrike">
              <a:latin typeface="Arial"/>
            </a:endParaRPr>
          </a:p>
          <a:p>
            <a:pPr marL="177840" indent="-177840" algn="just">
              <a:lnSpc>
                <a:spcPct val="100000"/>
              </a:lnSpc>
              <a:buSzPct val="100112"/>
              <a:buBlip>
                <a:blip r:embed="rId5"/>
              </a:buBlip>
              <a:tabLst>
                <a:tab algn="l" pos="0"/>
              </a:tabLst>
            </a:pPr>
            <a:r>
              <a:rPr b="0" lang="es-ES" sz="1800" spc="-1" strike="noStrike">
                <a:solidFill>
                  <a:srgbClr val="000000"/>
                </a:solidFill>
                <a:latin typeface="Calibri"/>
              </a:rPr>
              <a:t>Las personas que </a:t>
            </a:r>
            <a:r>
              <a:rPr b="1" lang="es-ES" sz="1800" spc="-1" strike="noStrike">
                <a:solidFill>
                  <a:srgbClr val="000000"/>
                </a:solidFill>
                <a:latin typeface="Calibri"/>
              </a:rPr>
              <a:t>sean socios, accionistas o integrantes de personas morales </a:t>
            </a:r>
            <a:r>
              <a:rPr b="0" lang="es-ES" sz="1800" spc="-1" strike="noStrike">
                <a:solidFill>
                  <a:srgbClr val="000000"/>
                </a:solidFill>
                <a:latin typeface="Calibri"/>
              </a:rPr>
              <a:t>(excepto las personas morales sin fines de lucro).</a:t>
            </a:r>
            <a:endParaRPr b="0" lang="es-MX" sz="1800" spc="-1" strike="noStrike">
              <a:latin typeface="Arial"/>
            </a:endParaRPr>
          </a:p>
          <a:p>
            <a:pPr algn="just">
              <a:lnSpc>
                <a:spcPct val="100000"/>
              </a:lnSpc>
              <a:tabLst>
                <a:tab algn="l" pos="0"/>
              </a:tabLst>
            </a:pPr>
            <a:endParaRPr b="0" lang="es-MX"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6" name="Picture 2" descr=""/>
          <p:cNvPicPr/>
          <p:nvPr/>
        </p:nvPicPr>
        <p:blipFill>
          <a:blip r:embed="rId1"/>
          <a:stretch/>
        </p:blipFill>
        <p:spPr>
          <a:xfrm>
            <a:off x="0" y="140760"/>
            <a:ext cx="9143640" cy="6534000"/>
          </a:xfrm>
          <a:prstGeom prst="rect">
            <a:avLst/>
          </a:prstGeom>
          <a:ln w="0">
            <a:noFill/>
          </a:ln>
        </p:spPr>
      </p:pic>
      <p:sp>
        <p:nvSpPr>
          <p:cNvPr id="317" name="2 Rectángulo"/>
          <p:cNvSpPr/>
          <p:nvPr/>
        </p:nvSpPr>
        <p:spPr>
          <a:xfrm>
            <a:off x="747720" y="3017880"/>
            <a:ext cx="5047920" cy="577080"/>
          </a:xfrm>
          <a:prstGeom prst="rect">
            <a:avLst/>
          </a:prstGeom>
          <a:solidFill>
            <a:schemeClr val="bg1"/>
          </a:solidFill>
          <a:ln w="0">
            <a:noFill/>
          </a:ln>
        </p:spPr>
        <p:style>
          <a:lnRef idx="0"/>
          <a:fillRef idx="0"/>
          <a:effectRef idx="0"/>
          <a:fontRef idx="minor"/>
        </p:style>
        <p:txBody>
          <a:bodyPr lIns="90000" rIns="90000" tIns="45000" bIns="45000" anchor="t">
            <a:spAutoFit/>
          </a:bodyPr>
          <a:p>
            <a:pPr>
              <a:lnSpc>
                <a:spcPct val="100000"/>
              </a:lnSpc>
            </a:pPr>
            <a:r>
              <a:rPr b="1" lang="es-ES" sz="1600" spc="-1" strike="noStrike">
                <a:solidFill>
                  <a:srgbClr val="000000"/>
                </a:solidFill>
                <a:latin typeface="Arial"/>
              </a:rPr>
              <a:t>trasladen al adquirente de los bienes  cantidad alguna. Decreto del 26 de dic. 2013 (para 2014)</a:t>
            </a:r>
            <a:endParaRPr b="0" lang="es-MX" sz="1600" spc="-1" strike="noStrike">
              <a:latin typeface="Arial"/>
            </a:endParaRPr>
          </a:p>
        </p:txBody>
      </p:sp>
      <p:sp>
        <p:nvSpPr>
          <p:cNvPr id="318" name="1 CuadroTexto"/>
          <p:cNvSpPr/>
          <p:nvPr/>
        </p:nvSpPr>
        <p:spPr>
          <a:xfrm>
            <a:off x="0" y="155520"/>
            <a:ext cx="6156000" cy="623520"/>
          </a:xfrm>
          <a:prstGeom prst="rect">
            <a:avLst/>
          </a:prstGeom>
          <a:solidFill>
            <a:schemeClr val="accent1"/>
          </a:solidFill>
          <a:ln w="0">
            <a:noFill/>
          </a:ln>
        </p:spPr>
        <p:style>
          <a:lnRef idx="0"/>
          <a:fillRef idx="0"/>
          <a:effectRef idx="0"/>
          <a:fontRef idx="minor"/>
        </p:style>
        <p:txBody>
          <a:bodyPr lIns="90000" rIns="90000" tIns="45000" bIns="45000" anchor="t">
            <a:spAutoFit/>
          </a:bodyPr>
          <a:p>
            <a:pPr algn="ctr">
              <a:lnSpc>
                <a:spcPct val="100000"/>
              </a:lnSpc>
            </a:pPr>
            <a:r>
              <a:rPr b="1" lang="es-MX" sz="2800" spc="-1" strike="noStrike">
                <a:solidFill>
                  <a:srgbClr val="ffffff"/>
                </a:solidFill>
                <a:latin typeface="Calibri"/>
                <a:ea typeface="MS PGothic"/>
              </a:rPr>
              <a:t>III.- Beneficios para RIF</a:t>
            </a:r>
            <a:endParaRPr b="0" lang="es-MX" sz="2800" spc="-1" strike="noStrike">
              <a:latin typeface="Arial"/>
            </a:endParaRPr>
          </a:p>
          <a:p>
            <a:pPr algn="ctr">
              <a:lnSpc>
                <a:spcPct val="100000"/>
              </a:lnSpc>
            </a:pPr>
            <a:endParaRPr b="0" lang="es-MX" sz="2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9" name="3 CuadroTexto"/>
          <p:cNvSpPr/>
          <p:nvPr/>
        </p:nvSpPr>
        <p:spPr>
          <a:xfrm>
            <a:off x="446040" y="6112440"/>
            <a:ext cx="3203280" cy="3337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s-MX" sz="1600" spc="-1" strike="noStrike">
                <a:solidFill>
                  <a:srgbClr val="000000"/>
                </a:solidFill>
                <a:latin typeface="Calibri"/>
              </a:rPr>
              <a:t>Entró en vigor el 01/07/2014</a:t>
            </a:r>
            <a:endParaRPr b="0" lang="es-MX" sz="1600" spc="-1" strike="noStrike">
              <a:latin typeface="Arial"/>
            </a:endParaRPr>
          </a:p>
        </p:txBody>
      </p:sp>
      <p:sp>
        <p:nvSpPr>
          <p:cNvPr id="320" name="1 Rectángulo"/>
          <p:cNvSpPr/>
          <p:nvPr/>
        </p:nvSpPr>
        <p:spPr>
          <a:xfrm>
            <a:off x="306000" y="5497920"/>
            <a:ext cx="8598960" cy="63900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tabLst>
                <a:tab algn="l" pos="0"/>
              </a:tabLst>
            </a:pPr>
            <a:r>
              <a:rPr b="0" lang="es-MX" sz="1800" spc="-1" strike="noStrike">
                <a:solidFill>
                  <a:srgbClr val="2f2f2f"/>
                </a:solidFill>
                <a:latin typeface="Calibri"/>
              </a:rPr>
              <a:t>considerando como </a:t>
            </a:r>
            <a:r>
              <a:rPr b="1" lang="es-MX" sz="1800" spc="-1" strike="noStrike" u="sng">
                <a:solidFill>
                  <a:srgbClr val="2f2f2f"/>
                </a:solidFill>
                <a:uFillTx/>
                <a:latin typeface="Calibri"/>
              </a:rPr>
              <a:t>límite superior las cuotas correspondientes a un salario base de cotización de hasta tres veces el salario mínimo general vigente en el Distrito Federal:</a:t>
            </a:r>
            <a:endParaRPr b="0" lang="es-MX" sz="1800" spc="-1" strike="noStrike">
              <a:latin typeface="Arial"/>
            </a:endParaRPr>
          </a:p>
        </p:txBody>
      </p:sp>
      <p:sp>
        <p:nvSpPr>
          <p:cNvPr id="321" name="1 CuadroTexto"/>
          <p:cNvSpPr/>
          <p:nvPr/>
        </p:nvSpPr>
        <p:spPr>
          <a:xfrm>
            <a:off x="2640240" y="290520"/>
            <a:ext cx="6156000" cy="456120"/>
          </a:xfrm>
          <a:prstGeom prst="rect">
            <a:avLst/>
          </a:prstGeom>
          <a:solidFill>
            <a:schemeClr val="accent1"/>
          </a:solidFill>
          <a:ln w="0">
            <a:noFill/>
          </a:ln>
        </p:spPr>
        <p:style>
          <a:lnRef idx="0"/>
          <a:fillRef idx="0"/>
          <a:effectRef idx="0"/>
          <a:fontRef idx="minor"/>
        </p:style>
        <p:txBody>
          <a:bodyPr lIns="90000" rIns="90000" tIns="45000" bIns="45000" anchor="t">
            <a:spAutoFit/>
          </a:bodyPr>
          <a:p>
            <a:pPr algn="ctr">
              <a:lnSpc>
                <a:spcPct val="100000"/>
              </a:lnSpc>
            </a:pPr>
            <a:r>
              <a:rPr b="1" lang="es-MX" sz="2400" spc="-1" strike="noStrike">
                <a:solidFill>
                  <a:srgbClr val="ffffff"/>
                </a:solidFill>
                <a:latin typeface="Calibri"/>
                <a:ea typeface="MS PGothic"/>
              </a:rPr>
              <a:t>III.- Beneficios para RIF</a:t>
            </a:r>
            <a:endParaRPr b="0" lang="es-MX" sz="2400" spc="-1" strike="noStrike">
              <a:latin typeface="Arial"/>
            </a:endParaRPr>
          </a:p>
        </p:txBody>
      </p:sp>
      <p:pic>
        <p:nvPicPr>
          <p:cNvPr id="322" name="Imagen 1" descr=""/>
          <p:cNvPicPr/>
          <p:nvPr/>
        </p:nvPicPr>
        <p:blipFill>
          <a:blip r:embed="rId1"/>
          <a:stretch/>
        </p:blipFill>
        <p:spPr>
          <a:xfrm>
            <a:off x="268920" y="4182840"/>
            <a:ext cx="8410320" cy="1180800"/>
          </a:xfrm>
          <a:prstGeom prst="rect">
            <a:avLst/>
          </a:prstGeom>
          <a:ln w="0">
            <a:noFill/>
          </a:ln>
        </p:spPr>
      </p:pic>
      <p:pic>
        <p:nvPicPr>
          <p:cNvPr id="323" name="Imagen 2" descr=""/>
          <p:cNvPicPr/>
          <p:nvPr/>
        </p:nvPicPr>
        <p:blipFill>
          <a:blip r:embed="rId2"/>
          <a:stretch/>
        </p:blipFill>
        <p:spPr>
          <a:xfrm>
            <a:off x="2224440" y="772920"/>
            <a:ext cx="4535280" cy="883800"/>
          </a:xfrm>
          <a:prstGeom prst="rect">
            <a:avLst/>
          </a:prstGeom>
          <a:ln w="0">
            <a:noFill/>
          </a:ln>
        </p:spPr>
      </p:pic>
      <p:pic>
        <p:nvPicPr>
          <p:cNvPr id="324" name="Imagen 6" descr=""/>
          <p:cNvPicPr/>
          <p:nvPr/>
        </p:nvPicPr>
        <p:blipFill>
          <a:blip r:embed="rId3"/>
          <a:stretch/>
        </p:blipFill>
        <p:spPr>
          <a:xfrm>
            <a:off x="1366200" y="1875960"/>
            <a:ext cx="6224040" cy="220140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1 CuadroTexto"/>
          <p:cNvSpPr/>
          <p:nvPr/>
        </p:nvSpPr>
        <p:spPr>
          <a:xfrm>
            <a:off x="2581560" y="310320"/>
            <a:ext cx="6444720" cy="5169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s-MX" sz="2800" spc="-1" strike="noStrike">
                <a:solidFill>
                  <a:srgbClr val="ffffff"/>
                </a:solidFill>
                <a:latin typeface="Calibri"/>
                <a:ea typeface="MS PGothic"/>
              </a:rPr>
              <a:t>III.- Beneficios para RIF</a:t>
            </a:r>
            <a:endParaRPr b="0" lang="es-MX" sz="2800" spc="-1" strike="noStrike">
              <a:latin typeface="Arial"/>
            </a:endParaRPr>
          </a:p>
        </p:txBody>
      </p:sp>
      <p:sp>
        <p:nvSpPr>
          <p:cNvPr id="326" name="3 CuadroTexto"/>
          <p:cNvSpPr/>
          <p:nvPr/>
        </p:nvSpPr>
        <p:spPr>
          <a:xfrm>
            <a:off x="468360" y="1268280"/>
            <a:ext cx="8064000" cy="10198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s-MX" sz="1800" spc="-1" strike="noStrike">
                <a:solidFill>
                  <a:srgbClr val="000000"/>
                </a:solidFill>
                <a:latin typeface="Calibri"/>
              </a:rPr>
              <a:t>Contribuyente inscrito el 1 de mayo de 2014, ¿ Cuáles son los  porcentajes de reducción  de ISR, IVA e IEPS    A aplicar durante los próximos años.</a:t>
            </a:r>
            <a:endParaRPr b="0" lang="es-MX" sz="1800" spc="-1" strike="noStrike">
              <a:latin typeface="Arial"/>
            </a:endParaRPr>
          </a:p>
          <a:p>
            <a:pPr>
              <a:lnSpc>
                <a:spcPct val="100000"/>
              </a:lnSpc>
            </a:pPr>
            <a:endParaRPr b="0" lang="es-MX" sz="1800" spc="-1" strike="noStrike">
              <a:latin typeface="Arial"/>
            </a:endParaRPr>
          </a:p>
          <a:p>
            <a:pPr>
              <a:lnSpc>
                <a:spcPct val="100000"/>
              </a:lnSpc>
            </a:pPr>
            <a:r>
              <a:rPr b="1" lang="es-MX" sz="1800" spc="-1" strike="noStrike">
                <a:solidFill>
                  <a:srgbClr val="000000"/>
                </a:solidFill>
                <a:latin typeface="Calibri"/>
              </a:rPr>
              <a:t>Se aplica la reducción conforme a la siguiente tabla:</a:t>
            </a:r>
            <a:endParaRPr b="0" lang="es-MX" sz="1800" spc="-1" strike="noStrike">
              <a:latin typeface="Arial"/>
            </a:endParaRPr>
          </a:p>
        </p:txBody>
      </p:sp>
      <p:sp>
        <p:nvSpPr>
          <p:cNvPr id="327" name="4 CuadroTexto"/>
          <p:cNvSpPr/>
          <p:nvPr/>
        </p:nvSpPr>
        <p:spPr>
          <a:xfrm>
            <a:off x="324000" y="6299280"/>
            <a:ext cx="5256000" cy="577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s-MX" sz="1600" spc="-1" strike="noStrike">
                <a:solidFill>
                  <a:srgbClr val="000000"/>
                </a:solidFill>
                <a:latin typeface="Calibri"/>
              </a:rPr>
              <a:t>Artículo 111 antepenúltimo párrafo de la Ley de ISR </a:t>
            </a:r>
            <a:endParaRPr b="0" lang="es-MX" sz="1600" spc="-1" strike="noStrike">
              <a:latin typeface="Arial"/>
            </a:endParaRPr>
          </a:p>
          <a:p>
            <a:pPr>
              <a:lnSpc>
                <a:spcPct val="100000"/>
              </a:lnSpc>
            </a:pPr>
            <a:r>
              <a:rPr b="1" lang="es-MX" sz="1600" spc="-1" strike="noStrike">
                <a:solidFill>
                  <a:srgbClr val="000000"/>
                </a:solidFill>
                <a:latin typeface="Calibri"/>
              </a:rPr>
              <a:t>Decreto DOF 11-03-2015. Regla 3.13.9 de la RMF 2015.</a:t>
            </a:r>
            <a:endParaRPr b="0" lang="es-MX" sz="1600" spc="-1" strike="noStrike">
              <a:latin typeface="Arial"/>
            </a:endParaRPr>
          </a:p>
        </p:txBody>
      </p:sp>
      <p:graphicFrame>
        <p:nvGraphicFramePr>
          <p:cNvPr id="328" name="5 Tabla"/>
          <p:cNvGraphicFramePr/>
          <p:nvPr/>
        </p:nvGraphicFramePr>
        <p:xfrm>
          <a:off x="395280" y="2421000"/>
          <a:ext cx="8341920" cy="2962080"/>
        </p:xfrm>
        <a:graphic>
          <a:graphicData uri="http://schemas.openxmlformats.org/drawingml/2006/table">
            <a:tbl>
              <a:tblPr/>
              <a:tblGrid>
                <a:gridCol w="799200"/>
                <a:gridCol w="685440"/>
                <a:gridCol w="685440"/>
                <a:gridCol w="685440"/>
                <a:gridCol w="685440"/>
                <a:gridCol w="685440"/>
                <a:gridCol w="685440"/>
                <a:gridCol w="685440"/>
                <a:gridCol w="685440"/>
                <a:gridCol w="685440"/>
                <a:gridCol w="685440"/>
                <a:gridCol w="688320"/>
              </a:tblGrid>
              <a:tr h="252360">
                <a:tc gridSpan="12">
                  <a:txBody>
                    <a:bodyPr lIns="8280" rIns="8280" tIns="8280" bIns="0" anchor="ctr">
                      <a:noAutofit/>
                    </a:bodyPr>
                    <a:p>
                      <a:pPr algn="ctr">
                        <a:lnSpc>
                          <a:spcPct val="100000"/>
                        </a:lnSpc>
                      </a:pPr>
                      <a:r>
                        <a:rPr b="1" lang="es-MX" sz="1600" spc="-1" strike="noStrike">
                          <a:solidFill>
                            <a:srgbClr val="000000"/>
                          </a:solidFill>
                          <a:latin typeface="Calibri"/>
                        </a:rPr>
                        <a:t>Supuestos</a:t>
                      </a:r>
                      <a:endParaRPr b="0" lang="es-MX" sz="1600" spc="-1" strike="noStrike">
                        <a:latin typeface="Arial"/>
                      </a:endParaRPr>
                    </a:p>
                  </a:txBody>
                  <a:tcPr anchor="ctr" marL="8280" marR="8280">
                    <a:solidFill>
                      <a:srgbClr val="d9d9d9"/>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r>
              <a:tr h="54000">
                <a:tc>
                  <a:tcPr anchor="ctr" marL="8280" marR="8280">
                    <a:noFill/>
                  </a:tcPr>
                </a:tc>
                <a:tc>
                  <a:tcPr anchor="ctr" marL="8280" marR="8280">
                    <a:noFill/>
                  </a:tcPr>
                </a:tc>
                <a:tc>
                  <a:tcPr anchor="ctr" marL="8280" marR="8280">
                    <a:noFill/>
                  </a:tcPr>
                </a:tc>
                <a:tc>
                  <a:tcPr anchor="ctr" marL="8280" marR="8280">
                    <a:noFill/>
                  </a:tcPr>
                </a:tc>
                <a:tc>
                  <a:tcPr anchor="ctr" marL="8280" marR="8280">
                    <a:noFill/>
                  </a:tcPr>
                </a:tc>
                <a:tc>
                  <a:tcPr anchor="ctr" marL="8280" marR="8280">
                    <a:noFill/>
                  </a:tcPr>
                </a:tc>
                <a:tc>
                  <a:tcPr anchor="ctr" marL="8280" marR="8280">
                    <a:noFill/>
                  </a:tcPr>
                </a:tc>
                <a:tc>
                  <a:tcPr anchor="ctr" marL="8280" marR="8280">
                    <a:noFill/>
                  </a:tcPr>
                </a:tc>
                <a:tc>
                  <a:tcPr anchor="ctr" marL="8280" marR="8280">
                    <a:noFill/>
                  </a:tcPr>
                </a:tc>
                <a:tc>
                  <a:tcPr anchor="ctr" marL="8280" marR="8280">
                    <a:noFill/>
                  </a:tcPr>
                </a:tc>
                <a:tc>
                  <a:tcPr anchor="ctr" marL="8280" marR="8280">
                    <a:noFill/>
                  </a:tcPr>
                </a:tc>
                <a:tc>
                  <a:tcPr anchor="ctr" marL="8280" marR="8280">
                    <a:noFill/>
                  </a:tcPr>
                </a:tc>
              </a:tr>
              <a:tr h="256680">
                <a:tc gridSpan="12">
                  <a:txBody>
                    <a:bodyPr lIns="8280" rIns="8280" tIns="8280" bIns="0" anchor="ctr">
                      <a:noAutofit/>
                    </a:bodyPr>
                    <a:p>
                      <a:pPr algn="ctr">
                        <a:lnSpc>
                          <a:spcPct val="100000"/>
                        </a:lnSpc>
                      </a:pPr>
                      <a:r>
                        <a:rPr b="1" lang="es-MX" sz="1600" spc="-1" strike="noStrike">
                          <a:solidFill>
                            <a:srgbClr val="000000"/>
                          </a:solidFill>
                          <a:latin typeface="Calibri"/>
                        </a:rPr>
                        <a:t>Contribuyente inscrito el 1 de Mayo de 2014</a:t>
                      </a:r>
                      <a:endParaRPr b="0" lang="es-MX" sz="1600" spc="-1" strike="noStrike">
                        <a:latin typeface="Arial"/>
                      </a:endParaRPr>
                    </a:p>
                  </a:txBody>
                  <a:tcPr anchor="ctr" marL="8280" marR="8280">
                    <a:solidFill>
                      <a:srgbClr val="fabf8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r>
              <a:tr h="342360">
                <a:tc>
                  <a:txBody>
                    <a:bodyPr lIns="8280" rIns="8280" tIns="8280" bIns="0" anchor="ctr">
                      <a:noAutofit/>
                    </a:bodyPr>
                    <a:p>
                      <a:pPr algn="ctr">
                        <a:lnSpc>
                          <a:spcPct val="100000"/>
                        </a:lnSpc>
                      </a:pPr>
                      <a:r>
                        <a:rPr b="1" lang="es-MX" sz="1600" spc="-1" strike="noStrike">
                          <a:solidFill>
                            <a:srgbClr val="000000"/>
                          </a:solidFill>
                          <a:latin typeface="Calibri"/>
                        </a:rPr>
                        <a:t>Bimestre</a:t>
                      </a:r>
                      <a:endParaRPr b="0" lang="es-MX" sz="1600" spc="-1" strike="noStrike">
                        <a:latin typeface="Arial"/>
                      </a:endParaRPr>
                    </a:p>
                  </a:txBody>
                  <a:tcPr anchor="ctr" marL="8280" marR="8280">
                    <a:lnL w="25200">
                      <a:solidFill>
                        <a:srgbClr val="a6a6a6"/>
                      </a:solidFill>
                    </a:lnL>
                    <a:lnR w="25200">
                      <a:solidFill>
                        <a:srgbClr val="a6a6a6"/>
                      </a:solidFill>
                    </a:lnR>
                    <a:lnT w="25200">
                      <a:noFill/>
                    </a:lnT>
                    <a:lnB w="25200">
                      <a:solidFill>
                        <a:srgbClr val="a6a6a6"/>
                      </a:solidFill>
                    </a:lnB>
                    <a:solidFill>
                      <a:srgbClr val="fabf8f"/>
                    </a:solidFill>
                  </a:tcPr>
                </a:tc>
                <a:tc>
                  <a:txBody>
                    <a:bodyPr lIns="8280" rIns="8280" tIns="8280" bIns="0" anchor="ctr">
                      <a:noAutofit/>
                    </a:bodyPr>
                    <a:p>
                      <a:pPr algn="ctr">
                        <a:lnSpc>
                          <a:spcPct val="100000"/>
                        </a:lnSpc>
                      </a:pPr>
                      <a:r>
                        <a:rPr b="1" lang="es-MX" sz="1600" spc="-1" strike="noStrike">
                          <a:solidFill>
                            <a:srgbClr val="000000"/>
                          </a:solidFill>
                          <a:latin typeface="Calibri"/>
                        </a:rPr>
                        <a:t>2014</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f2f2f2"/>
                    </a:solidFill>
                  </a:tcPr>
                </a:tc>
                <a:tc>
                  <a:txBody>
                    <a:bodyPr lIns="8280" rIns="8280" tIns="8280" bIns="0" anchor="ctr">
                      <a:noAutofit/>
                    </a:bodyPr>
                    <a:p>
                      <a:pPr algn="ctr">
                        <a:lnSpc>
                          <a:spcPct val="100000"/>
                        </a:lnSpc>
                      </a:pPr>
                      <a:r>
                        <a:rPr b="1" lang="es-MX" sz="1600" spc="-1" strike="noStrike">
                          <a:solidFill>
                            <a:srgbClr val="000000"/>
                          </a:solidFill>
                          <a:latin typeface="Calibri"/>
                        </a:rPr>
                        <a:t>2015</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noFill/>
                  </a:tcPr>
                </a:tc>
                <a:tc>
                  <a:txBody>
                    <a:bodyPr lIns="8280" rIns="8280" tIns="8280" bIns="0" anchor="ctr">
                      <a:noAutofit/>
                    </a:bodyPr>
                    <a:p>
                      <a:pPr algn="ctr">
                        <a:lnSpc>
                          <a:spcPct val="100000"/>
                        </a:lnSpc>
                      </a:pPr>
                      <a:r>
                        <a:rPr b="1" lang="es-MX" sz="1600" spc="-1" strike="noStrike">
                          <a:solidFill>
                            <a:srgbClr val="000000"/>
                          </a:solidFill>
                          <a:latin typeface="Calibri"/>
                        </a:rPr>
                        <a:t>2016</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f2f2f2"/>
                    </a:solidFill>
                  </a:tcPr>
                </a:tc>
                <a:tc>
                  <a:txBody>
                    <a:bodyPr lIns="8280" rIns="8280" tIns="8280" bIns="0" anchor="ctr">
                      <a:noAutofit/>
                    </a:bodyPr>
                    <a:p>
                      <a:pPr algn="ctr">
                        <a:lnSpc>
                          <a:spcPct val="100000"/>
                        </a:lnSpc>
                      </a:pPr>
                      <a:r>
                        <a:rPr b="1" lang="es-MX" sz="1600" spc="-1" strike="noStrike">
                          <a:solidFill>
                            <a:srgbClr val="000000"/>
                          </a:solidFill>
                          <a:latin typeface="Calibri"/>
                        </a:rPr>
                        <a:t>2017</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noFill/>
                  </a:tcPr>
                </a:tc>
                <a:tc>
                  <a:txBody>
                    <a:bodyPr lIns="8280" rIns="8280" tIns="8280" bIns="0" anchor="ctr">
                      <a:noAutofit/>
                    </a:bodyPr>
                    <a:p>
                      <a:pPr algn="ctr">
                        <a:lnSpc>
                          <a:spcPct val="100000"/>
                        </a:lnSpc>
                      </a:pPr>
                      <a:r>
                        <a:rPr b="1" lang="es-MX" sz="1600" spc="-1" strike="noStrike">
                          <a:solidFill>
                            <a:srgbClr val="000000"/>
                          </a:solidFill>
                          <a:latin typeface="Calibri"/>
                        </a:rPr>
                        <a:t>2018</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f2f2f2"/>
                    </a:solidFill>
                  </a:tcPr>
                </a:tc>
                <a:tc>
                  <a:txBody>
                    <a:bodyPr lIns="8280" rIns="8280" tIns="8280" bIns="0" anchor="ctr">
                      <a:noAutofit/>
                    </a:bodyPr>
                    <a:p>
                      <a:pPr algn="ctr">
                        <a:lnSpc>
                          <a:spcPct val="100000"/>
                        </a:lnSpc>
                      </a:pPr>
                      <a:r>
                        <a:rPr b="1" lang="es-MX" sz="1600" spc="-1" strike="noStrike">
                          <a:solidFill>
                            <a:srgbClr val="000000"/>
                          </a:solidFill>
                          <a:latin typeface="Calibri"/>
                        </a:rPr>
                        <a:t>2019</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noFill/>
                  </a:tcPr>
                </a:tc>
                <a:tc>
                  <a:txBody>
                    <a:bodyPr lIns="8280" rIns="8280" tIns="8280" bIns="0" anchor="ctr">
                      <a:noAutofit/>
                    </a:bodyPr>
                    <a:p>
                      <a:pPr algn="ctr">
                        <a:lnSpc>
                          <a:spcPct val="100000"/>
                        </a:lnSpc>
                      </a:pPr>
                      <a:r>
                        <a:rPr b="1" lang="es-MX" sz="1600" spc="-1" strike="noStrike">
                          <a:solidFill>
                            <a:srgbClr val="000000"/>
                          </a:solidFill>
                          <a:latin typeface="Calibri"/>
                        </a:rPr>
                        <a:t>2020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f2f2f2"/>
                    </a:solidFill>
                  </a:tcPr>
                </a:tc>
                <a:tc>
                  <a:txBody>
                    <a:bodyPr lIns="8280" rIns="8280" tIns="8280" bIns="0" anchor="ctr">
                      <a:noAutofit/>
                    </a:bodyPr>
                    <a:p>
                      <a:pPr algn="ctr">
                        <a:lnSpc>
                          <a:spcPct val="100000"/>
                        </a:lnSpc>
                      </a:pPr>
                      <a:r>
                        <a:rPr b="1" lang="es-MX" sz="1600" spc="-1" strike="noStrike">
                          <a:solidFill>
                            <a:srgbClr val="000000"/>
                          </a:solidFill>
                          <a:latin typeface="Calibri"/>
                        </a:rPr>
                        <a:t>2021</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noFill/>
                  </a:tcPr>
                </a:tc>
                <a:tc>
                  <a:txBody>
                    <a:bodyPr lIns="8280" rIns="8280" tIns="8280" bIns="0" anchor="ctr">
                      <a:noAutofit/>
                    </a:bodyPr>
                    <a:p>
                      <a:pPr algn="ctr">
                        <a:lnSpc>
                          <a:spcPct val="100000"/>
                        </a:lnSpc>
                      </a:pPr>
                      <a:r>
                        <a:rPr b="1" lang="es-MX" sz="1600" spc="-1" strike="noStrike">
                          <a:solidFill>
                            <a:srgbClr val="000000"/>
                          </a:solidFill>
                          <a:latin typeface="Calibri"/>
                        </a:rPr>
                        <a:t>2022</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f2f2f2"/>
                    </a:solidFill>
                  </a:tcPr>
                </a:tc>
                <a:tc>
                  <a:txBody>
                    <a:bodyPr lIns="8280" rIns="8280" tIns="8280" bIns="0" anchor="ctr">
                      <a:noAutofit/>
                    </a:bodyPr>
                    <a:p>
                      <a:pPr algn="ctr">
                        <a:lnSpc>
                          <a:spcPct val="100000"/>
                        </a:lnSpc>
                      </a:pPr>
                      <a:r>
                        <a:rPr b="1" lang="es-MX" sz="1600" spc="-1" strike="noStrike">
                          <a:solidFill>
                            <a:srgbClr val="000000"/>
                          </a:solidFill>
                          <a:latin typeface="Calibri"/>
                        </a:rPr>
                        <a:t>2023</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noFill/>
                  </a:tcPr>
                </a:tc>
                <a:tc>
                  <a:txBody>
                    <a:bodyPr lIns="8280" rIns="8280" tIns="8280" bIns="0" anchor="ctr">
                      <a:noAutofit/>
                    </a:bodyPr>
                    <a:p>
                      <a:pPr algn="ctr">
                        <a:lnSpc>
                          <a:spcPct val="100000"/>
                        </a:lnSpc>
                      </a:pPr>
                      <a:r>
                        <a:rPr b="1" lang="es-MX" sz="1600" spc="-1" strike="noStrike">
                          <a:solidFill>
                            <a:srgbClr val="000000"/>
                          </a:solidFill>
                          <a:latin typeface="Calibri"/>
                        </a:rPr>
                        <a:t>2024</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f2f2f2"/>
                    </a:solidFill>
                  </a:tcPr>
                </a:tc>
              </a:tr>
              <a:tr h="342360">
                <a:tc>
                  <a:txBody>
                    <a:bodyPr lIns="8280" rIns="8280" tIns="8280" bIns="0" anchor="ctr">
                      <a:noAutofit/>
                    </a:bodyPr>
                    <a:p>
                      <a:pPr algn="ctr">
                        <a:lnSpc>
                          <a:spcPct val="100000"/>
                        </a:lnSpc>
                      </a:pPr>
                      <a:r>
                        <a:rPr b="1" lang="es-MX" sz="1600" spc="-1" strike="noStrike">
                          <a:solidFill>
                            <a:srgbClr val="000000"/>
                          </a:solidFill>
                          <a:latin typeface="Calibri"/>
                        </a:rPr>
                        <a:t>Ene-Feb</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fabf8f"/>
                    </a:solidFill>
                  </a:tcPr>
                </a:tc>
                <a:tc>
                  <a:txBody>
                    <a:bodyPr lIns="8280" rIns="8280" tIns="8280" bIns="0" anchor="ctr">
                      <a:noAutofit/>
                    </a:bodyPr>
                    <a:p>
                      <a:pPr algn="ctr">
                        <a:lnSpc>
                          <a:spcPct val="100000"/>
                        </a:lnSpc>
                      </a:pPr>
                      <a:r>
                        <a:rPr b="1" lang="es-MX" sz="1600" spc="-1" strike="noStrike">
                          <a:solidFill>
                            <a:srgbClr val="000000"/>
                          </a:solidFill>
                          <a:latin typeface="Calibri"/>
                        </a:rPr>
                        <a:t> </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b7dee8"/>
                    </a:solidFill>
                  </a:tcPr>
                </a:tc>
                <a:tc>
                  <a:txBody>
                    <a:bodyPr lIns="8280" rIns="8280" tIns="8280" bIns="0" anchor="ctr">
                      <a:noAutofit/>
                    </a:bodyPr>
                    <a:p>
                      <a:pPr algn="ctr">
                        <a:lnSpc>
                          <a:spcPct val="100000"/>
                        </a:lnSpc>
                      </a:pPr>
                      <a:r>
                        <a:rPr b="1" lang="es-MX" sz="1600" spc="-1" strike="noStrike">
                          <a:solidFill>
                            <a:srgbClr val="000000"/>
                          </a:solidFill>
                          <a:latin typeface="Calibri"/>
                        </a:rPr>
                        <a:t>100%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b7dee8"/>
                    </a:solidFill>
                  </a:tcPr>
                </a:tc>
                <a:tc>
                  <a:txBody>
                    <a:bodyPr lIns="8280" rIns="8280" tIns="8280" bIns="0" anchor="ctr">
                      <a:noAutofit/>
                    </a:bodyPr>
                    <a:p>
                      <a:pPr algn="ctr">
                        <a:lnSpc>
                          <a:spcPct val="100000"/>
                        </a:lnSpc>
                      </a:pPr>
                      <a:r>
                        <a:rPr b="1" lang="es-MX" sz="1600" spc="-1" strike="noStrike">
                          <a:solidFill>
                            <a:srgbClr val="000000"/>
                          </a:solidFill>
                          <a:latin typeface="Calibri"/>
                        </a:rPr>
                        <a:t>100%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solidFill>
                      <a:srgbClr val="b7dee8"/>
                    </a:solidFill>
                  </a:tcPr>
                </a:tc>
                <a:tc>
                  <a:txBody>
                    <a:bodyPr lIns="8280" rIns="8280" tIns="8280" bIns="0" anchor="ctr">
                      <a:noAutofit/>
                    </a:bodyPr>
                    <a:p>
                      <a:pPr algn="ctr">
                        <a:lnSpc>
                          <a:spcPct val="100000"/>
                        </a:lnSpc>
                      </a:pPr>
                      <a:r>
                        <a:rPr b="1" lang="es-MX" sz="1600" spc="-1" strike="noStrike">
                          <a:solidFill>
                            <a:srgbClr val="000000"/>
                          </a:solidFill>
                          <a:latin typeface="Calibri"/>
                        </a:rPr>
                        <a:t>90%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c4d79b"/>
                    </a:solidFill>
                  </a:tcPr>
                </a:tc>
                <a:tc>
                  <a:txBody>
                    <a:bodyPr lIns="8280" rIns="8280" tIns="8280" bIns="0" anchor="ctr">
                      <a:noAutofit/>
                    </a:bodyPr>
                    <a:p>
                      <a:pPr algn="ctr">
                        <a:lnSpc>
                          <a:spcPct val="100000"/>
                        </a:lnSpc>
                      </a:pPr>
                      <a:r>
                        <a:rPr b="1" lang="es-MX" sz="1600" spc="-1" strike="noStrike">
                          <a:solidFill>
                            <a:srgbClr val="000000"/>
                          </a:solidFill>
                          <a:latin typeface="Calibri"/>
                        </a:rPr>
                        <a:t>80%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b7dee8"/>
                    </a:solidFill>
                  </a:tcPr>
                </a:tc>
                <a:tc>
                  <a:txBody>
                    <a:bodyPr lIns="8280" rIns="8280" tIns="8280" bIns="0" anchor="ctr">
                      <a:noAutofit/>
                    </a:bodyPr>
                    <a:p>
                      <a:pPr algn="ctr">
                        <a:lnSpc>
                          <a:spcPct val="100000"/>
                        </a:lnSpc>
                      </a:pPr>
                      <a:r>
                        <a:rPr b="1" lang="es-MX" sz="1600" spc="-1" strike="noStrike">
                          <a:solidFill>
                            <a:srgbClr val="000000"/>
                          </a:solidFill>
                          <a:latin typeface="Calibri"/>
                        </a:rPr>
                        <a:t>70%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c4d79b"/>
                    </a:solidFill>
                  </a:tcPr>
                </a:tc>
                <a:tc>
                  <a:txBody>
                    <a:bodyPr lIns="8280" rIns="8280" tIns="8280" bIns="0" anchor="ctr">
                      <a:noAutofit/>
                    </a:bodyPr>
                    <a:p>
                      <a:pPr algn="ctr">
                        <a:lnSpc>
                          <a:spcPct val="100000"/>
                        </a:lnSpc>
                      </a:pPr>
                      <a:r>
                        <a:rPr b="1" lang="es-MX" sz="1600" spc="-1" strike="noStrike">
                          <a:solidFill>
                            <a:srgbClr val="000000"/>
                          </a:solidFill>
                          <a:latin typeface="Calibri"/>
                        </a:rPr>
                        <a:t>60%</a:t>
                      </a:r>
                      <a:endParaRPr b="0" lang="es-MX" sz="1600" spc="-1" strike="noStrike">
                        <a:latin typeface="Arial"/>
                      </a:endParaRPr>
                    </a:p>
                  </a:txBody>
                  <a:tcPr anchor="ctr" marL="8280" marR="8280">
                    <a:lnL w="25200">
                      <a:solidFill>
                        <a:srgbClr val="a6a6a6"/>
                      </a:solidFill>
                    </a:lnL>
                    <a:lnT w="25200">
                      <a:solidFill>
                        <a:srgbClr val="a6a6a6"/>
                      </a:solidFill>
                    </a:lnT>
                    <a:lnB w="25200">
                      <a:solidFill>
                        <a:srgbClr val="a6a6a6"/>
                      </a:solidFill>
                    </a:lnB>
                    <a:solidFill>
                      <a:srgbClr val="b7dee8"/>
                    </a:solidFill>
                  </a:tcPr>
                </a:tc>
                <a:tc>
                  <a:txBody>
                    <a:bodyPr lIns="8280" rIns="8280" tIns="8280" bIns="0" anchor="ctr">
                      <a:noAutofit/>
                    </a:bodyPr>
                    <a:p>
                      <a:pPr algn="ctr">
                        <a:lnSpc>
                          <a:spcPct val="100000"/>
                        </a:lnSpc>
                      </a:pPr>
                      <a:r>
                        <a:rPr b="1" lang="es-MX" sz="1600" spc="-1" strike="noStrike">
                          <a:solidFill>
                            <a:srgbClr val="000000"/>
                          </a:solidFill>
                          <a:latin typeface="Calibri"/>
                        </a:rPr>
                        <a:t>50%</a:t>
                      </a:r>
                      <a:endParaRPr b="0" lang="es-MX" sz="1600" spc="-1" strike="noStrike">
                        <a:latin typeface="Arial"/>
                      </a:endParaRPr>
                    </a:p>
                  </a:txBody>
                  <a:tcPr anchor="ctr" marL="8280" marR="8280">
                    <a:lnR w="25200">
                      <a:solidFill>
                        <a:srgbClr val="a6a6a6"/>
                      </a:solidFill>
                    </a:lnR>
                    <a:lnT w="25200">
                      <a:solidFill>
                        <a:srgbClr val="a6a6a6"/>
                      </a:solidFill>
                    </a:lnT>
                    <a:lnB w="25200">
                      <a:solidFill>
                        <a:srgbClr val="a6a6a6"/>
                      </a:solidFill>
                    </a:lnB>
                    <a:solidFill>
                      <a:srgbClr val="c4d79b"/>
                    </a:solidFill>
                  </a:tcPr>
                </a:tc>
                <a:tc>
                  <a:txBody>
                    <a:bodyPr lIns="8280" rIns="8280" tIns="8280" bIns="0" anchor="ctr">
                      <a:noAutofit/>
                    </a:bodyPr>
                    <a:p>
                      <a:pPr algn="ctr">
                        <a:lnSpc>
                          <a:spcPct val="100000"/>
                        </a:lnSpc>
                      </a:pPr>
                      <a:r>
                        <a:rPr b="1" lang="es-MX" sz="1600" spc="-1" strike="noStrike">
                          <a:solidFill>
                            <a:srgbClr val="000000"/>
                          </a:solidFill>
                          <a:latin typeface="Calibri"/>
                        </a:rPr>
                        <a:t>40%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b7dee8"/>
                    </a:solidFill>
                  </a:tcPr>
                </a:tc>
                <a:tc>
                  <a:txBody>
                    <a:bodyPr lIns="8280" rIns="8280" tIns="8280" bIns="0" anchor="ctr">
                      <a:noAutofit/>
                    </a:bodyPr>
                    <a:p>
                      <a:pPr algn="ctr">
                        <a:lnSpc>
                          <a:spcPct val="100000"/>
                        </a:lnSpc>
                      </a:pPr>
                      <a:r>
                        <a:rPr b="1" lang="es-MX" sz="1600" spc="-1" strike="noStrike">
                          <a:solidFill>
                            <a:srgbClr val="000000"/>
                          </a:solidFill>
                          <a:latin typeface="Calibri"/>
                        </a:rPr>
                        <a:t>30%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c4d79b"/>
                    </a:solidFill>
                  </a:tcPr>
                </a:tc>
                <a:tc>
                  <a:txBody>
                    <a:bodyPr lIns="8280" rIns="8280" tIns="8280" bIns="0" anchor="ctr">
                      <a:noAutofit/>
                    </a:bodyPr>
                    <a:p>
                      <a:pPr algn="ctr">
                        <a:lnSpc>
                          <a:spcPct val="100000"/>
                        </a:lnSpc>
                      </a:pPr>
                      <a:r>
                        <a:rPr b="1" lang="es-MX" sz="1600" spc="-1" strike="noStrike">
                          <a:solidFill>
                            <a:srgbClr val="000000"/>
                          </a:solidFill>
                          <a:latin typeface="Calibri"/>
                        </a:rPr>
                        <a:t>20%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b7dee8"/>
                    </a:solidFill>
                  </a:tcPr>
                </a:tc>
              </a:tr>
              <a:tr h="342360">
                <a:tc>
                  <a:txBody>
                    <a:bodyPr lIns="8280" rIns="8280" tIns="8280" bIns="0" anchor="ctr">
                      <a:noAutofit/>
                    </a:bodyPr>
                    <a:p>
                      <a:pPr algn="ctr">
                        <a:lnSpc>
                          <a:spcPct val="100000"/>
                        </a:lnSpc>
                      </a:pPr>
                      <a:r>
                        <a:rPr b="1" lang="es-MX" sz="1600" spc="-1" strike="noStrike">
                          <a:solidFill>
                            <a:srgbClr val="000000"/>
                          </a:solidFill>
                          <a:latin typeface="Calibri"/>
                        </a:rPr>
                        <a:t>Mar-Abr</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fabf8f"/>
                    </a:solidFill>
                  </a:tcPr>
                </a:tc>
                <a:tc>
                  <a:txBody>
                    <a:bodyPr lIns="8280" rIns="8280" tIns="8280" bIns="0" anchor="ctr">
                      <a:noAutofit/>
                    </a:bodyPr>
                    <a:p>
                      <a:pPr algn="ctr">
                        <a:lnSpc>
                          <a:spcPct val="100000"/>
                        </a:lnSpc>
                      </a:pPr>
                      <a:r>
                        <a:rPr b="1" lang="es-MX" sz="1600" spc="-1" strike="noStrike">
                          <a:solidFill>
                            <a:srgbClr val="000000"/>
                          </a:solidFill>
                          <a:latin typeface="Calibri"/>
                        </a:rPr>
                        <a:t> </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b7dee8"/>
                    </a:solidFill>
                  </a:tcPr>
                </a:tc>
                <a:tc>
                  <a:txBody>
                    <a:bodyPr lIns="8280" rIns="8280" tIns="8280" bIns="0" anchor="ctr">
                      <a:noAutofit/>
                    </a:bodyPr>
                    <a:p>
                      <a:pPr algn="ctr">
                        <a:lnSpc>
                          <a:spcPct val="100000"/>
                        </a:lnSpc>
                      </a:pPr>
                      <a:r>
                        <a:rPr b="1" lang="es-MX" sz="1600" spc="-1" strike="noStrike">
                          <a:solidFill>
                            <a:srgbClr val="000000"/>
                          </a:solidFill>
                          <a:latin typeface="Calibri"/>
                        </a:rPr>
                        <a:t>100%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b7dee8"/>
                    </a:solidFill>
                  </a:tcPr>
                </a:tc>
                <a:tc>
                  <a:txBody>
                    <a:bodyPr lIns="8280" rIns="8280" tIns="8280" bIns="0" anchor="ctr">
                      <a:noAutofit/>
                    </a:bodyPr>
                    <a:p>
                      <a:pPr algn="ctr">
                        <a:lnSpc>
                          <a:spcPct val="100000"/>
                        </a:lnSpc>
                      </a:pPr>
                      <a:r>
                        <a:rPr b="1" lang="es-MX" sz="1600" spc="-1" strike="noStrike">
                          <a:solidFill>
                            <a:srgbClr val="000000"/>
                          </a:solidFill>
                          <a:latin typeface="Calibri"/>
                        </a:rPr>
                        <a:t>100%</a:t>
                      </a:r>
                      <a:endParaRPr b="0" lang="es-MX" sz="1600" spc="-1" strike="noStrike">
                        <a:latin typeface="Arial"/>
                      </a:endParaRPr>
                    </a:p>
                  </a:txBody>
                  <a:tcPr anchor="ctr" marL="8280" marR="8280">
                    <a:lnL w="25200">
                      <a:solidFill>
                        <a:srgbClr val="a6a6a6"/>
                      </a:solidFill>
                    </a:lnL>
                    <a:lnR w="25200">
                      <a:solidFill>
                        <a:srgbClr val="a6a6a6"/>
                      </a:solidFill>
                    </a:lnR>
                    <a:solidFill>
                      <a:srgbClr val="b7dee8"/>
                    </a:solidFill>
                  </a:tcPr>
                </a:tc>
                <a:tc>
                  <a:txBody>
                    <a:bodyPr lIns="8280" rIns="8280" tIns="8280" bIns="0" anchor="ctr">
                      <a:noAutofit/>
                    </a:bodyPr>
                    <a:p>
                      <a:pPr algn="ctr">
                        <a:lnSpc>
                          <a:spcPct val="100000"/>
                        </a:lnSpc>
                      </a:pPr>
                      <a:r>
                        <a:rPr b="1" lang="es-MX" sz="1600" spc="-1" strike="noStrike">
                          <a:solidFill>
                            <a:srgbClr val="000000"/>
                          </a:solidFill>
                          <a:latin typeface="Calibri"/>
                        </a:rPr>
                        <a:t>90%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c4d79b"/>
                    </a:solidFill>
                  </a:tcPr>
                </a:tc>
                <a:tc>
                  <a:txBody>
                    <a:bodyPr lIns="8280" rIns="8280" tIns="8280" bIns="0" anchor="ctr">
                      <a:noAutofit/>
                    </a:bodyPr>
                    <a:p>
                      <a:pPr algn="ctr">
                        <a:lnSpc>
                          <a:spcPct val="100000"/>
                        </a:lnSpc>
                      </a:pPr>
                      <a:r>
                        <a:rPr b="1" lang="es-MX" sz="1600" spc="-1" strike="noStrike">
                          <a:solidFill>
                            <a:srgbClr val="000000"/>
                          </a:solidFill>
                          <a:latin typeface="Calibri"/>
                        </a:rPr>
                        <a:t>80%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b7dee8"/>
                    </a:solidFill>
                  </a:tcPr>
                </a:tc>
                <a:tc>
                  <a:txBody>
                    <a:bodyPr lIns="8280" rIns="8280" tIns="8280" bIns="0" anchor="ctr">
                      <a:noAutofit/>
                    </a:bodyPr>
                    <a:p>
                      <a:pPr algn="ctr">
                        <a:lnSpc>
                          <a:spcPct val="100000"/>
                        </a:lnSpc>
                      </a:pPr>
                      <a:r>
                        <a:rPr b="1" lang="es-MX" sz="1600" spc="-1" strike="noStrike">
                          <a:solidFill>
                            <a:srgbClr val="000000"/>
                          </a:solidFill>
                          <a:latin typeface="Calibri"/>
                        </a:rPr>
                        <a:t>70%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c4d79b"/>
                    </a:solidFill>
                  </a:tcPr>
                </a:tc>
                <a:tc>
                  <a:txBody>
                    <a:bodyPr lIns="8280" rIns="8280" tIns="8280" bIns="0" anchor="ctr">
                      <a:noAutofit/>
                    </a:bodyPr>
                    <a:p>
                      <a:pPr algn="ctr">
                        <a:lnSpc>
                          <a:spcPct val="100000"/>
                        </a:lnSpc>
                      </a:pPr>
                      <a:r>
                        <a:rPr b="1" lang="es-MX" sz="1600" spc="-1" strike="noStrike">
                          <a:solidFill>
                            <a:srgbClr val="000000"/>
                          </a:solidFill>
                          <a:latin typeface="Calibri"/>
                        </a:rPr>
                        <a:t>60%</a:t>
                      </a:r>
                      <a:endParaRPr b="0" lang="es-MX" sz="1600" spc="-1" strike="noStrike">
                        <a:latin typeface="Arial"/>
                      </a:endParaRPr>
                    </a:p>
                  </a:txBody>
                  <a:tcPr anchor="ctr" marL="8280" marR="8280">
                    <a:lnL w="25200">
                      <a:solidFill>
                        <a:srgbClr val="a6a6a6"/>
                      </a:solidFill>
                    </a:lnL>
                    <a:lnT w="25200">
                      <a:solidFill>
                        <a:srgbClr val="a6a6a6"/>
                      </a:solidFill>
                    </a:lnT>
                    <a:lnB w="25200">
                      <a:solidFill>
                        <a:srgbClr val="a6a6a6"/>
                      </a:solidFill>
                    </a:lnB>
                    <a:solidFill>
                      <a:srgbClr val="b7dee8"/>
                    </a:solidFill>
                  </a:tcPr>
                </a:tc>
                <a:tc>
                  <a:txBody>
                    <a:bodyPr lIns="8280" rIns="8280" tIns="8280" bIns="0" anchor="ctr">
                      <a:noAutofit/>
                    </a:bodyPr>
                    <a:p>
                      <a:pPr algn="ctr">
                        <a:lnSpc>
                          <a:spcPct val="100000"/>
                        </a:lnSpc>
                      </a:pPr>
                      <a:r>
                        <a:rPr b="1" lang="es-MX" sz="1600" spc="-1" strike="noStrike">
                          <a:solidFill>
                            <a:srgbClr val="000000"/>
                          </a:solidFill>
                          <a:latin typeface="Calibri"/>
                        </a:rPr>
                        <a:t>50%</a:t>
                      </a:r>
                      <a:endParaRPr b="0" lang="es-MX" sz="1600" spc="-1" strike="noStrike">
                        <a:latin typeface="Arial"/>
                      </a:endParaRPr>
                    </a:p>
                  </a:txBody>
                  <a:tcPr anchor="ctr" marL="8280" marR="8280">
                    <a:lnR w="25200">
                      <a:solidFill>
                        <a:srgbClr val="a6a6a6"/>
                      </a:solidFill>
                    </a:lnR>
                    <a:lnT w="25200">
                      <a:solidFill>
                        <a:srgbClr val="a6a6a6"/>
                      </a:solidFill>
                    </a:lnT>
                    <a:lnB w="25200">
                      <a:solidFill>
                        <a:srgbClr val="a6a6a6"/>
                      </a:solidFill>
                    </a:lnB>
                    <a:solidFill>
                      <a:srgbClr val="c4d79b"/>
                    </a:solidFill>
                  </a:tcPr>
                </a:tc>
                <a:tc>
                  <a:txBody>
                    <a:bodyPr lIns="8280" rIns="8280" tIns="8280" bIns="0" anchor="ctr">
                      <a:noAutofit/>
                    </a:bodyPr>
                    <a:p>
                      <a:pPr algn="ctr">
                        <a:lnSpc>
                          <a:spcPct val="100000"/>
                        </a:lnSpc>
                      </a:pPr>
                      <a:r>
                        <a:rPr b="1" lang="es-MX" sz="1600" spc="-1" strike="noStrike">
                          <a:solidFill>
                            <a:srgbClr val="000000"/>
                          </a:solidFill>
                          <a:latin typeface="Calibri"/>
                        </a:rPr>
                        <a:t>40%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b7dee8"/>
                    </a:solidFill>
                  </a:tcPr>
                </a:tc>
                <a:tc>
                  <a:txBody>
                    <a:bodyPr lIns="8280" rIns="8280" tIns="8280" bIns="0" anchor="ctr">
                      <a:noAutofit/>
                    </a:bodyPr>
                    <a:p>
                      <a:pPr algn="ctr">
                        <a:lnSpc>
                          <a:spcPct val="100000"/>
                        </a:lnSpc>
                      </a:pPr>
                      <a:r>
                        <a:rPr b="1" lang="es-MX" sz="1600" spc="-1" strike="noStrike">
                          <a:solidFill>
                            <a:srgbClr val="000000"/>
                          </a:solidFill>
                          <a:latin typeface="Calibri"/>
                        </a:rPr>
                        <a:t>30%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c4d79b"/>
                    </a:solidFill>
                  </a:tcPr>
                </a:tc>
                <a:tc>
                  <a:txBody>
                    <a:bodyPr lIns="8280" rIns="8280" tIns="8280" bIns="0" anchor="ctr">
                      <a:noAutofit/>
                    </a:bodyPr>
                    <a:p>
                      <a:pPr algn="ctr">
                        <a:lnSpc>
                          <a:spcPct val="100000"/>
                        </a:lnSpc>
                      </a:pPr>
                      <a:r>
                        <a:rPr b="1" lang="es-MX" sz="1600" spc="-1" strike="noStrike">
                          <a:solidFill>
                            <a:srgbClr val="000000"/>
                          </a:solidFill>
                          <a:latin typeface="Calibri"/>
                        </a:rPr>
                        <a:t>20%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b7dee8"/>
                    </a:solidFill>
                  </a:tcPr>
                </a:tc>
              </a:tr>
              <a:tr h="342360">
                <a:tc>
                  <a:txBody>
                    <a:bodyPr lIns="8280" rIns="8280" tIns="8280" bIns="0" anchor="ctr">
                      <a:noAutofit/>
                    </a:bodyPr>
                    <a:p>
                      <a:pPr algn="ctr">
                        <a:lnSpc>
                          <a:spcPct val="100000"/>
                        </a:lnSpc>
                      </a:pPr>
                      <a:r>
                        <a:rPr b="1" lang="es-MX" sz="1600" spc="-1" strike="noStrike">
                          <a:solidFill>
                            <a:srgbClr val="000000"/>
                          </a:solidFill>
                          <a:latin typeface="Calibri"/>
                        </a:rPr>
                        <a:t>May-Jun</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fabf8f"/>
                    </a:solidFill>
                  </a:tcPr>
                </a:tc>
                <a:tc>
                  <a:txBody>
                    <a:bodyPr lIns="8280" rIns="8280" tIns="8280" bIns="0" anchor="ctr">
                      <a:noAutofit/>
                    </a:bodyPr>
                    <a:p>
                      <a:pPr algn="ctr">
                        <a:lnSpc>
                          <a:spcPct val="100000"/>
                        </a:lnSpc>
                      </a:pPr>
                      <a:r>
                        <a:rPr b="1" lang="es-MX" sz="1600" spc="-1" strike="noStrike">
                          <a:solidFill>
                            <a:srgbClr val="000000"/>
                          </a:solidFill>
                          <a:latin typeface="Calibri"/>
                        </a:rPr>
                        <a:t>100%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b7dee8"/>
                    </a:solidFill>
                  </a:tcPr>
                </a:tc>
                <a:tc>
                  <a:txBody>
                    <a:bodyPr lIns="8280" rIns="8280" tIns="8280" bIns="0" anchor="ctr">
                      <a:noAutofit/>
                    </a:bodyPr>
                    <a:p>
                      <a:pPr algn="ctr">
                        <a:lnSpc>
                          <a:spcPct val="100000"/>
                        </a:lnSpc>
                      </a:pPr>
                      <a:r>
                        <a:rPr b="1" lang="es-MX" sz="1600" spc="-1" strike="noStrike">
                          <a:solidFill>
                            <a:srgbClr val="000000"/>
                          </a:solidFill>
                          <a:latin typeface="Calibri"/>
                        </a:rPr>
                        <a:t>100%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b7dee8"/>
                    </a:solidFill>
                  </a:tcPr>
                </a:tc>
                <a:tc>
                  <a:txBody>
                    <a:bodyPr lIns="8280" rIns="8280" tIns="8280" bIns="0" anchor="ctr">
                      <a:noAutofit/>
                    </a:bodyPr>
                    <a:p>
                      <a:pPr algn="ctr">
                        <a:lnSpc>
                          <a:spcPct val="100000"/>
                        </a:lnSpc>
                      </a:pPr>
                      <a:r>
                        <a:rPr b="1" lang="es-MX" sz="1600" spc="-1" strike="noStrike">
                          <a:solidFill>
                            <a:srgbClr val="000000"/>
                          </a:solidFill>
                          <a:latin typeface="Calibri"/>
                        </a:rPr>
                        <a:t>90%</a:t>
                      </a:r>
                      <a:endParaRPr b="0" lang="es-MX" sz="1600" spc="-1" strike="noStrike">
                        <a:latin typeface="Arial"/>
                      </a:endParaRPr>
                    </a:p>
                  </a:txBody>
                  <a:tcPr anchor="ctr" marL="8280" marR="8280">
                    <a:lnL w="25200">
                      <a:solidFill>
                        <a:srgbClr val="a6a6a6"/>
                      </a:solidFill>
                    </a:lnL>
                    <a:lnR w="25200">
                      <a:solidFill>
                        <a:srgbClr val="a6a6a6"/>
                      </a:solidFill>
                    </a:lnR>
                    <a:lnB w="25200">
                      <a:solidFill>
                        <a:srgbClr val="a6a6a6"/>
                      </a:solidFill>
                    </a:lnB>
                    <a:solidFill>
                      <a:srgbClr val="c4d79b"/>
                    </a:solidFill>
                  </a:tcPr>
                </a:tc>
                <a:tc>
                  <a:txBody>
                    <a:bodyPr lIns="8280" rIns="8280" tIns="8280" bIns="0" anchor="ctr">
                      <a:noAutofit/>
                    </a:bodyPr>
                    <a:p>
                      <a:pPr algn="ctr">
                        <a:lnSpc>
                          <a:spcPct val="100000"/>
                        </a:lnSpc>
                      </a:pPr>
                      <a:r>
                        <a:rPr b="1" lang="es-MX" sz="1600" spc="-1" strike="noStrike">
                          <a:solidFill>
                            <a:srgbClr val="000000"/>
                          </a:solidFill>
                          <a:latin typeface="Calibri"/>
                        </a:rPr>
                        <a:t>80%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b7dee8"/>
                    </a:solidFill>
                  </a:tcPr>
                </a:tc>
                <a:tc>
                  <a:txBody>
                    <a:bodyPr lIns="8280" rIns="8280" tIns="8280" bIns="0" anchor="ctr">
                      <a:noAutofit/>
                    </a:bodyPr>
                    <a:p>
                      <a:pPr algn="ctr">
                        <a:lnSpc>
                          <a:spcPct val="100000"/>
                        </a:lnSpc>
                      </a:pPr>
                      <a:r>
                        <a:rPr b="1" lang="es-MX" sz="1600" spc="-1" strike="noStrike">
                          <a:solidFill>
                            <a:srgbClr val="000000"/>
                          </a:solidFill>
                          <a:latin typeface="Calibri"/>
                        </a:rPr>
                        <a:t>70%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c4d79b"/>
                    </a:solidFill>
                  </a:tcPr>
                </a:tc>
                <a:tc>
                  <a:txBody>
                    <a:bodyPr lIns="8280" rIns="8280" tIns="8280" bIns="0" anchor="ctr">
                      <a:noAutofit/>
                    </a:bodyPr>
                    <a:p>
                      <a:pPr algn="ctr">
                        <a:lnSpc>
                          <a:spcPct val="100000"/>
                        </a:lnSpc>
                      </a:pPr>
                      <a:r>
                        <a:rPr b="1" lang="es-MX" sz="1600" spc="-1" strike="noStrike">
                          <a:solidFill>
                            <a:srgbClr val="000000"/>
                          </a:solidFill>
                          <a:latin typeface="Calibri"/>
                        </a:rPr>
                        <a:t>60%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b7dee8"/>
                    </a:solidFill>
                  </a:tcPr>
                </a:tc>
                <a:tc>
                  <a:txBody>
                    <a:bodyPr lIns="8280" rIns="8280" tIns="8280" bIns="0" anchor="ctr">
                      <a:noAutofit/>
                    </a:bodyPr>
                    <a:p>
                      <a:pPr algn="ctr">
                        <a:lnSpc>
                          <a:spcPct val="100000"/>
                        </a:lnSpc>
                      </a:pPr>
                      <a:r>
                        <a:rPr b="1" lang="es-MX" sz="1600" spc="-1" strike="noStrike">
                          <a:solidFill>
                            <a:srgbClr val="000000"/>
                          </a:solidFill>
                          <a:latin typeface="Calibri"/>
                        </a:rPr>
                        <a:t>50%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c4d79b"/>
                    </a:solidFill>
                  </a:tcPr>
                </a:tc>
                <a:tc>
                  <a:txBody>
                    <a:bodyPr lIns="8280" rIns="8280" tIns="8280" bIns="0" anchor="ctr">
                      <a:noAutofit/>
                    </a:bodyPr>
                    <a:p>
                      <a:pPr algn="ctr">
                        <a:lnSpc>
                          <a:spcPct val="100000"/>
                        </a:lnSpc>
                      </a:pPr>
                      <a:r>
                        <a:rPr b="1" lang="es-MX" sz="1600" spc="-1" strike="noStrike">
                          <a:solidFill>
                            <a:srgbClr val="000000"/>
                          </a:solidFill>
                          <a:latin typeface="Calibri"/>
                        </a:rPr>
                        <a:t>40%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b7dee8"/>
                    </a:solidFill>
                  </a:tcPr>
                </a:tc>
                <a:tc>
                  <a:txBody>
                    <a:bodyPr lIns="8280" rIns="8280" tIns="8280" bIns="0" anchor="ctr">
                      <a:noAutofit/>
                    </a:bodyPr>
                    <a:p>
                      <a:pPr algn="ctr">
                        <a:lnSpc>
                          <a:spcPct val="100000"/>
                        </a:lnSpc>
                      </a:pPr>
                      <a:r>
                        <a:rPr b="1" lang="es-MX" sz="1600" spc="-1" strike="noStrike">
                          <a:solidFill>
                            <a:srgbClr val="000000"/>
                          </a:solidFill>
                          <a:latin typeface="Calibri"/>
                        </a:rPr>
                        <a:t>30%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c4d79b"/>
                    </a:solidFill>
                  </a:tcPr>
                </a:tc>
                <a:tc>
                  <a:txBody>
                    <a:bodyPr lIns="8280" rIns="8280" tIns="8280" bIns="0" anchor="ctr">
                      <a:noAutofit/>
                    </a:bodyPr>
                    <a:p>
                      <a:pPr algn="ctr">
                        <a:lnSpc>
                          <a:spcPct val="100000"/>
                        </a:lnSpc>
                      </a:pPr>
                      <a:r>
                        <a:rPr b="1" lang="es-MX" sz="1600" spc="-1" strike="noStrike">
                          <a:solidFill>
                            <a:srgbClr val="000000"/>
                          </a:solidFill>
                          <a:latin typeface="Calibri"/>
                        </a:rPr>
                        <a:t>20%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b7dee8"/>
                    </a:solidFill>
                  </a:tcPr>
                </a:tc>
                <a:tc>
                  <a:txBody>
                    <a:bodyPr lIns="8280" rIns="8280" tIns="8280" bIns="0" anchor="ctr">
                      <a:noAutofit/>
                    </a:bodyPr>
                    <a:p>
                      <a:pPr algn="ctr">
                        <a:lnSpc>
                          <a:spcPct val="100000"/>
                        </a:lnSpc>
                      </a:pPr>
                      <a:r>
                        <a:rPr b="1" lang="es-MX" sz="1600" spc="-1" strike="noStrike">
                          <a:solidFill>
                            <a:srgbClr val="000000"/>
                          </a:solidFill>
                          <a:latin typeface="Calibri"/>
                        </a:rPr>
                        <a:t> </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c4d79b"/>
                    </a:solidFill>
                  </a:tcPr>
                </a:tc>
              </a:tr>
              <a:tr h="342360">
                <a:tc>
                  <a:txBody>
                    <a:bodyPr lIns="8280" rIns="8280" tIns="8280" bIns="0" anchor="ctr">
                      <a:noAutofit/>
                    </a:bodyPr>
                    <a:p>
                      <a:pPr algn="ctr">
                        <a:lnSpc>
                          <a:spcPct val="100000"/>
                        </a:lnSpc>
                      </a:pPr>
                      <a:r>
                        <a:rPr b="1" lang="es-MX" sz="1600" spc="-1" strike="noStrike">
                          <a:solidFill>
                            <a:srgbClr val="000000"/>
                          </a:solidFill>
                          <a:latin typeface="Calibri"/>
                        </a:rPr>
                        <a:t>Jul-Ago</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fabf8f"/>
                    </a:solidFill>
                  </a:tcPr>
                </a:tc>
                <a:tc>
                  <a:txBody>
                    <a:bodyPr lIns="8280" rIns="8280" tIns="8280" bIns="0" anchor="ctr">
                      <a:noAutofit/>
                    </a:bodyPr>
                    <a:p>
                      <a:pPr algn="ctr">
                        <a:lnSpc>
                          <a:spcPct val="100000"/>
                        </a:lnSpc>
                      </a:pPr>
                      <a:r>
                        <a:rPr b="1" lang="es-MX" sz="1600" spc="-1" strike="noStrike">
                          <a:solidFill>
                            <a:srgbClr val="000000"/>
                          </a:solidFill>
                          <a:latin typeface="Calibri"/>
                        </a:rPr>
                        <a:t>100%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b7dee8"/>
                    </a:solidFill>
                  </a:tcPr>
                </a:tc>
                <a:tc>
                  <a:txBody>
                    <a:bodyPr lIns="8280" rIns="8280" tIns="8280" bIns="0" anchor="ctr">
                      <a:noAutofit/>
                    </a:bodyPr>
                    <a:p>
                      <a:pPr algn="ctr">
                        <a:lnSpc>
                          <a:spcPct val="100000"/>
                        </a:lnSpc>
                      </a:pPr>
                      <a:r>
                        <a:rPr b="1" lang="es-MX" sz="1600" spc="-1" strike="noStrike">
                          <a:solidFill>
                            <a:srgbClr val="000000"/>
                          </a:solidFill>
                          <a:latin typeface="Calibri"/>
                        </a:rPr>
                        <a:t>100%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b7dee8"/>
                    </a:solidFill>
                  </a:tcPr>
                </a:tc>
                <a:tc>
                  <a:txBody>
                    <a:bodyPr lIns="8280" rIns="8280" tIns="8280" bIns="0" anchor="ctr">
                      <a:noAutofit/>
                    </a:bodyPr>
                    <a:p>
                      <a:pPr algn="ctr">
                        <a:lnSpc>
                          <a:spcPct val="100000"/>
                        </a:lnSpc>
                      </a:pPr>
                      <a:r>
                        <a:rPr b="1" lang="es-MX" sz="1600" spc="-1" strike="noStrike">
                          <a:solidFill>
                            <a:srgbClr val="000000"/>
                          </a:solidFill>
                          <a:latin typeface="Calibri"/>
                        </a:rPr>
                        <a:t>90%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c4d79b"/>
                    </a:solidFill>
                  </a:tcPr>
                </a:tc>
                <a:tc>
                  <a:txBody>
                    <a:bodyPr lIns="8280" rIns="8280" tIns="8280" bIns="0" anchor="ctr">
                      <a:noAutofit/>
                    </a:bodyPr>
                    <a:p>
                      <a:pPr algn="ctr">
                        <a:lnSpc>
                          <a:spcPct val="100000"/>
                        </a:lnSpc>
                      </a:pPr>
                      <a:r>
                        <a:rPr b="1" lang="es-MX" sz="1600" spc="-1" strike="noStrike">
                          <a:solidFill>
                            <a:srgbClr val="000000"/>
                          </a:solidFill>
                          <a:latin typeface="Calibri"/>
                        </a:rPr>
                        <a:t>80%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b7dee8"/>
                    </a:solidFill>
                  </a:tcPr>
                </a:tc>
                <a:tc>
                  <a:txBody>
                    <a:bodyPr lIns="8280" rIns="8280" tIns="8280" bIns="0" anchor="ctr">
                      <a:noAutofit/>
                    </a:bodyPr>
                    <a:p>
                      <a:pPr algn="ctr">
                        <a:lnSpc>
                          <a:spcPct val="100000"/>
                        </a:lnSpc>
                      </a:pPr>
                      <a:r>
                        <a:rPr b="1" lang="es-MX" sz="1600" spc="-1" strike="noStrike">
                          <a:solidFill>
                            <a:srgbClr val="000000"/>
                          </a:solidFill>
                          <a:latin typeface="Calibri"/>
                        </a:rPr>
                        <a:t>70%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c4d79b"/>
                    </a:solidFill>
                  </a:tcPr>
                </a:tc>
                <a:tc>
                  <a:txBody>
                    <a:bodyPr lIns="8280" rIns="8280" tIns="8280" bIns="0" anchor="ctr">
                      <a:noAutofit/>
                    </a:bodyPr>
                    <a:p>
                      <a:pPr algn="ctr">
                        <a:lnSpc>
                          <a:spcPct val="100000"/>
                        </a:lnSpc>
                      </a:pPr>
                      <a:r>
                        <a:rPr b="1" lang="es-MX" sz="1600" spc="-1" strike="noStrike">
                          <a:solidFill>
                            <a:srgbClr val="000000"/>
                          </a:solidFill>
                          <a:latin typeface="Calibri"/>
                        </a:rPr>
                        <a:t>60%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b7dee8"/>
                    </a:solidFill>
                  </a:tcPr>
                </a:tc>
                <a:tc>
                  <a:txBody>
                    <a:bodyPr lIns="8280" rIns="8280" tIns="8280" bIns="0" anchor="ctr">
                      <a:noAutofit/>
                    </a:bodyPr>
                    <a:p>
                      <a:pPr algn="ctr">
                        <a:lnSpc>
                          <a:spcPct val="100000"/>
                        </a:lnSpc>
                      </a:pPr>
                      <a:r>
                        <a:rPr b="1" lang="es-MX" sz="1600" spc="-1" strike="noStrike">
                          <a:solidFill>
                            <a:srgbClr val="000000"/>
                          </a:solidFill>
                          <a:latin typeface="Calibri"/>
                        </a:rPr>
                        <a:t>50%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c4d79b"/>
                    </a:solidFill>
                  </a:tcPr>
                </a:tc>
                <a:tc>
                  <a:txBody>
                    <a:bodyPr lIns="8280" rIns="8280" tIns="8280" bIns="0" anchor="ctr">
                      <a:noAutofit/>
                    </a:bodyPr>
                    <a:p>
                      <a:pPr algn="ctr">
                        <a:lnSpc>
                          <a:spcPct val="100000"/>
                        </a:lnSpc>
                      </a:pPr>
                      <a:r>
                        <a:rPr b="1" lang="es-MX" sz="1600" spc="-1" strike="noStrike">
                          <a:solidFill>
                            <a:srgbClr val="000000"/>
                          </a:solidFill>
                          <a:latin typeface="Calibri"/>
                        </a:rPr>
                        <a:t>40%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b7dee8"/>
                    </a:solidFill>
                  </a:tcPr>
                </a:tc>
                <a:tc>
                  <a:txBody>
                    <a:bodyPr lIns="8280" rIns="8280" tIns="8280" bIns="0" anchor="ctr">
                      <a:noAutofit/>
                    </a:bodyPr>
                    <a:p>
                      <a:pPr algn="ctr">
                        <a:lnSpc>
                          <a:spcPct val="100000"/>
                        </a:lnSpc>
                      </a:pPr>
                      <a:r>
                        <a:rPr b="1" lang="es-MX" sz="1600" spc="-1" strike="noStrike">
                          <a:solidFill>
                            <a:srgbClr val="000000"/>
                          </a:solidFill>
                          <a:latin typeface="Calibri"/>
                        </a:rPr>
                        <a:t>30%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c4d79b"/>
                    </a:solidFill>
                  </a:tcPr>
                </a:tc>
                <a:tc>
                  <a:txBody>
                    <a:bodyPr lIns="8280" rIns="8280" tIns="8280" bIns="0" anchor="ctr">
                      <a:noAutofit/>
                    </a:bodyPr>
                    <a:p>
                      <a:pPr algn="ctr">
                        <a:lnSpc>
                          <a:spcPct val="100000"/>
                        </a:lnSpc>
                      </a:pPr>
                      <a:r>
                        <a:rPr b="1" lang="es-MX" sz="1600" spc="-1" strike="noStrike">
                          <a:solidFill>
                            <a:srgbClr val="000000"/>
                          </a:solidFill>
                          <a:latin typeface="Calibri"/>
                        </a:rPr>
                        <a:t>20%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b7dee8"/>
                    </a:solidFill>
                  </a:tcPr>
                </a:tc>
                <a:tc>
                  <a:txBody>
                    <a:bodyPr lIns="8280" rIns="8280" tIns="8280" bIns="0" anchor="ctr">
                      <a:noAutofit/>
                    </a:bodyPr>
                    <a:p>
                      <a:pPr algn="ctr">
                        <a:lnSpc>
                          <a:spcPct val="100000"/>
                        </a:lnSpc>
                      </a:pPr>
                      <a:r>
                        <a:rPr b="1" lang="es-MX" sz="1600" spc="-1" strike="noStrike">
                          <a:solidFill>
                            <a:srgbClr val="000000"/>
                          </a:solidFill>
                          <a:latin typeface="Calibri"/>
                        </a:rPr>
                        <a:t> </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c4d79b"/>
                    </a:solidFill>
                  </a:tcPr>
                </a:tc>
              </a:tr>
              <a:tr h="342360">
                <a:tc>
                  <a:txBody>
                    <a:bodyPr lIns="8280" rIns="8280" tIns="8280" bIns="0" anchor="ctr">
                      <a:noAutofit/>
                    </a:bodyPr>
                    <a:p>
                      <a:pPr algn="ctr">
                        <a:lnSpc>
                          <a:spcPct val="100000"/>
                        </a:lnSpc>
                      </a:pPr>
                      <a:r>
                        <a:rPr b="1" lang="es-MX" sz="1600" spc="-1" strike="noStrike">
                          <a:solidFill>
                            <a:srgbClr val="000000"/>
                          </a:solidFill>
                          <a:latin typeface="Calibri"/>
                        </a:rPr>
                        <a:t>Sept-Oct</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fabf8f"/>
                    </a:solidFill>
                  </a:tcPr>
                </a:tc>
                <a:tc>
                  <a:txBody>
                    <a:bodyPr lIns="8280" rIns="8280" tIns="8280" bIns="0" anchor="ctr">
                      <a:noAutofit/>
                    </a:bodyPr>
                    <a:p>
                      <a:pPr algn="ctr">
                        <a:lnSpc>
                          <a:spcPct val="100000"/>
                        </a:lnSpc>
                      </a:pPr>
                      <a:r>
                        <a:rPr b="1" lang="es-MX" sz="1600" spc="-1" strike="noStrike">
                          <a:solidFill>
                            <a:srgbClr val="000000"/>
                          </a:solidFill>
                          <a:latin typeface="Calibri"/>
                        </a:rPr>
                        <a:t>100%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b7dee8"/>
                    </a:solidFill>
                  </a:tcPr>
                </a:tc>
                <a:tc>
                  <a:txBody>
                    <a:bodyPr lIns="8280" rIns="8280" tIns="8280" bIns="0" anchor="ctr">
                      <a:noAutofit/>
                    </a:bodyPr>
                    <a:p>
                      <a:pPr algn="ctr">
                        <a:lnSpc>
                          <a:spcPct val="100000"/>
                        </a:lnSpc>
                      </a:pPr>
                      <a:r>
                        <a:rPr b="1" lang="es-MX" sz="1600" spc="-1" strike="noStrike">
                          <a:solidFill>
                            <a:srgbClr val="000000"/>
                          </a:solidFill>
                          <a:latin typeface="Calibri"/>
                        </a:rPr>
                        <a:t>100%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b7dee8"/>
                    </a:solidFill>
                  </a:tcPr>
                </a:tc>
                <a:tc>
                  <a:txBody>
                    <a:bodyPr lIns="8280" rIns="8280" tIns="8280" bIns="0" anchor="ctr">
                      <a:noAutofit/>
                    </a:bodyPr>
                    <a:p>
                      <a:pPr algn="ctr">
                        <a:lnSpc>
                          <a:spcPct val="100000"/>
                        </a:lnSpc>
                      </a:pPr>
                      <a:r>
                        <a:rPr b="1" lang="es-MX" sz="1600" spc="-1" strike="noStrike">
                          <a:solidFill>
                            <a:srgbClr val="000000"/>
                          </a:solidFill>
                          <a:latin typeface="Calibri"/>
                        </a:rPr>
                        <a:t>90%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c4d79b"/>
                    </a:solidFill>
                  </a:tcPr>
                </a:tc>
                <a:tc>
                  <a:txBody>
                    <a:bodyPr lIns="8280" rIns="8280" tIns="8280" bIns="0" anchor="ctr">
                      <a:noAutofit/>
                    </a:bodyPr>
                    <a:p>
                      <a:pPr algn="ctr">
                        <a:lnSpc>
                          <a:spcPct val="100000"/>
                        </a:lnSpc>
                      </a:pPr>
                      <a:r>
                        <a:rPr b="1" lang="es-MX" sz="1600" spc="-1" strike="noStrike">
                          <a:solidFill>
                            <a:srgbClr val="000000"/>
                          </a:solidFill>
                          <a:latin typeface="Calibri"/>
                        </a:rPr>
                        <a:t>80%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b7dee8"/>
                    </a:solidFill>
                  </a:tcPr>
                </a:tc>
                <a:tc>
                  <a:txBody>
                    <a:bodyPr lIns="8280" rIns="8280" tIns="8280" bIns="0" anchor="ctr">
                      <a:noAutofit/>
                    </a:bodyPr>
                    <a:p>
                      <a:pPr algn="ctr">
                        <a:lnSpc>
                          <a:spcPct val="100000"/>
                        </a:lnSpc>
                      </a:pPr>
                      <a:r>
                        <a:rPr b="1" lang="es-MX" sz="1600" spc="-1" strike="noStrike">
                          <a:solidFill>
                            <a:srgbClr val="000000"/>
                          </a:solidFill>
                          <a:latin typeface="Calibri"/>
                        </a:rPr>
                        <a:t>70%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c4d79b"/>
                    </a:solidFill>
                  </a:tcPr>
                </a:tc>
                <a:tc>
                  <a:txBody>
                    <a:bodyPr lIns="8280" rIns="8280" tIns="8280" bIns="0" anchor="ctr">
                      <a:noAutofit/>
                    </a:bodyPr>
                    <a:p>
                      <a:pPr algn="ctr">
                        <a:lnSpc>
                          <a:spcPct val="100000"/>
                        </a:lnSpc>
                      </a:pPr>
                      <a:r>
                        <a:rPr b="1" lang="es-MX" sz="1600" spc="-1" strike="noStrike">
                          <a:solidFill>
                            <a:srgbClr val="000000"/>
                          </a:solidFill>
                          <a:latin typeface="Calibri"/>
                        </a:rPr>
                        <a:t>60%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b7dee8"/>
                    </a:solidFill>
                  </a:tcPr>
                </a:tc>
                <a:tc>
                  <a:txBody>
                    <a:bodyPr lIns="8280" rIns="8280" tIns="8280" bIns="0" anchor="ctr">
                      <a:noAutofit/>
                    </a:bodyPr>
                    <a:p>
                      <a:pPr algn="ctr">
                        <a:lnSpc>
                          <a:spcPct val="100000"/>
                        </a:lnSpc>
                      </a:pPr>
                      <a:r>
                        <a:rPr b="1" lang="es-MX" sz="1600" spc="-1" strike="noStrike">
                          <a:solidFill>
                            <a:srgbClr val="000000"/>
                          </a:solidFill>
                          <a:latin typeface="Calibri"/>
                        </a:rPr>
                        <a:t>50%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c4d79b"/>
                    </a:solidFill>
                  </a:tcPr>
                </a:tc>
                <a:tc>
                  <a:txBody>
                    <a:bodyPr lIns="8280" rIns="8280" tIns="8280" bIns="0" anchor="ctr">
                      <a:noAutofit/>
                    </a:bodyPr>
                    <a:p>
                      <a:pPr algn="ctr">
                        <a:lnSpc>
                          <a:spcPct val="100000"/>
                        </a:lnSpc>
                      </a:pPr>
                      <a:r>
                        <a:rPr b="1" lang="es-MX" sz="1600" spc="-1" strike="noStrike">
                          <a:solidFill>
                            <a:srgbClr val="000000"/>
                          </a:solidFill>
                          <a:latin typeface="Calibri"/>
                        </a:rPr>
                        <a:t>40%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b7dee8"/>
                    </a:solidFill>
                  </a:tcPr>
                </a:tc>
                <a:tc>
                  <a:txBody>
                    <a:bodyPr lIns="8280" rIns="8280" tIns="8280" bIns="0" anchor="ctr">
                      <a:noAutofit/>
                    </a:bodyPr>
                    <a:p>
                      <a:pPr algn="ctr">
                        <a:lnSpc>
                          <a:spcPct val="100000"/>
                        </a:lnSpc>
                      </a:pPr>
                      <a:r>
                        <a:rPr b="1" lang="es-MX" sz="1600" spc="-1" strike="noStrike">
                          <a:solidFill>
                            <a:srgbClr val="000000"/>
                          </a:solidFill>
                          <a:latin typeface="Calibri"/>
                        </a:rPr>
                        <a:t>30%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c4d79b"/>
                    </a:solidFill>
                  </a:tcPr>
                </a:tc>
                <a:tc>
                  <a:txBody>
                    <a:bodyPr lIns="8280" rIns="8280" tIns="8280" bIns="0" anchor="ctr">
                      <a:noAutofit/>
                    </a:bodyPr>
                    <a:p>
                      <a:pPr algn="ctr">
                        <a:lnSpc>
                          <a:spcPct val="100000"/>
                        </a:lnSpc>
                      </a:pPr>
                      <a:r>
                        <a:rPr b="1" lang="es-MX" sz="1600" spc="-1" strike="noStrike">
                          <a:solidFill>
                            <a:srgbClr val="000000"/>
                          </a:solidFill>
                          <a:latin typeface="Calibri"/>
                        </a:rPr>
                        <a:t>20%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b7dee8"/>
                    </a:solidFill>
                  </a:tcPr>
                </a:tc>
                <a:tc>
                  <a:txBody>
                    <a:bodyPr lIns="8280" rIns="8280" tIns="8280" bIns="0" anchor="ctr">
                      <a:noAutofit/>
                    </a:bodyPr>
                    <a:p>
                      <a:pPr algn="ctr">
                        <a:lnSpc>
                          <a:spcPct val="100000"/>
                        </a:lnSpc>
                      </a:pPr>
                      <a:r>
                        <a:rPr b="1" lang="es-MX" sz="1600" spc="-1" strike="noStrike">
                          <a:solidFill>
                            <a:srgbClr val="000000"/>
                          </a:solidFill>
                          <a:latin typeface="Calibri"/>
                        </a:rPr>
                        <a:t> </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c4d79b"/>
                    </a:solidFill>
                  </a:tcPr>
                </a:tc>
              </a:tr>
              <a:tr h="344880">
                <a:tc>
                  <a:txBody>
                    <a:bodyPr lIns="8280" rIns="8280" tIns="8280" bIns="0" anchor="ctr">
                      <a:noAutofit/>
                    </a:bodyPr>
                    <a:p>
                      <a:pPr algn="ctr">
                        <a:lnSpc>
                          <a:spcPct val="100000"/>
                        </a:lnSpc>
                      </a:pPr>
                      <a:r>
                        <a:rPr b="1" lang="es-MX" sz="1600" spc="-1" strike="noStrike">
                          <a:solidFill>
                            <a:srgbClr val="000000"/>
                          </a:solidFill>
                          <a:latin typeface="Calibri"/>
                        </a:rPr>
                        <a:t>Nov-Dic</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fabf8f"/>
                    </a:solidFill>
                  </a:tcPr>
                </a:tc>
                <a:tc>
                  <a:txBody>
                    <a:bodyPr lIns="8280" rIns="8280" tIns="8280" bIns="0" anchor="ctr">
                      <a:noAutofit/>
                    </a:bodyPr>
                    <a:p>
                      <a:pPr algn="ctr">
                        <a:lnSpc>
                          <a:spcPct val="100000"/>
                        </a:lnSpc>
                      </a:pPr>
                      <a:r>
                        <a:rPr b="1" lang="es-MX" sz="1600" spc="-1" strike="noStrike">
                          <a:solidFill>
                            <a:srgbClr val="000000"/>
                          </a:solidFill>
                          <a:latin typeface="Calibri"/>
                        </a:rPr>
                        <a:t>100%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b7dee8"/>
                    </a:solidFill>
                  </a:tcPr>
                </a:tc>
                <a:tc>
                  <a:txBody>
                    <a:bodyPr lIns="8280" rIns="8280" tIns="8280" bIns="0" anchor="ctr">
                      <a:noAutofit/>
                    </a:bodyPr>
                    <a:p>
                      <a:pPr algn="ctr">
                        <a:lnSpc>
                          <a:spcPct val="100000"/>
                        </a:lnSpc>
                      </a:pPr>
                      <a:r>
                        <a:rPr b="1" lang="es-MX" sz="1600" spc="-1" strike="noStrike">
                          <a:solidFill>
                            <a:srgbClr val="000000"/>
                          </a:solidFill>
                          <a:latin typeface="Calibri"/>
                        </a:rPr>
                        <a:t>100%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b7dee8"/>
                    </a:solidFill>
                  </a:tcPr>
                </a:tc>
                <a:tc>
                  <a:txBody>
                    <a:bodyPr lIns="8280" rIns="8280" tIns="8280" bIns="0" anchor="ctr">
                      <a:noAutofit/>
                    </a:bodyPr>
                    <a:p>
                      <a:pPr algn="ctr">
                        <a:lnSpc>
                          <a:spcPct val="100000"/>
                        </a:lnSpc>
                      </a:pPr>
                      <a:r>
                        <a:rPr b="1" lang="es-MX" sz="1600" spc="-1" strike="noStrike">
                          <a:solidFill>
                            <a:srgbClr val="000000"/>
                          </a:solidFill>
                          <a:latin typeface="Calibri"/>
                        </a:rPr>
                        <a:t>90%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c4d79b"/>
                    </a:solidFill>
                  </a:tcPr>
                </a:tc>
                <a:tc>
                  <a:txBody>
                    <a:bodyPr lIns="8280" rIns="8280" tIns="8280" bIns="0" anchor="ctr">
                      <a:noAutofit/>
                    </a:bodyPr>
                    <a:p>
                      <a:pPr algn="ctr">
                        <a:lnSpc>
                          <a:spcPct val="100000"/>
                        </a:lnSpc>
                      </a:pPr>
                      <a:r>
                        <a:rPr b="1" lang="es-MX" sz="1600" spc="-1" strike="noStrike">
                          <a:solidFill>
                            <a:srgbClr val="000000"/>
                          </a:solidFill>
                          <a:latin typeface="Calibri"/>
                        </a:rPr>
                        <a:t>80%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b7dee8"/>
                    </a:solidFill>
                  </a:tcPr>
                </a:tc>
                <a:tc>
                  <a:txBody>
                    <a:bodyPr lIns="8280" rIns="8280" tIns="8280" bIns="0" anchor="ctr">
                      <a:noAutofit/>
                    </a:bodyPr>
                    <a:p>
                      <a:pPr algn="ctr">
                        <a:lnSpc>
                          <a:spcPct val="100000"/>
                        </a:lnSpc>
                      </a:pPr>
                      <a:r>
                        <a:rPr b="1" lang="es-MX" sz="1600" spc="-1" strike="noStrike">
                          <a:solidFill>
                            <a:srgbClr val="000000"/>
                          </a:solidFill>
                          <a:latin typeface="Calibri"/>
                        </a:rPr>
                        <a:t>70%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c4d79b"/>
                    </a:solidFill>
                  </a:tcPr>
                </a:tc>
                <a:tc>
                  <a:txBody>
                    <a:bodyPr lIns="8280" rIns="8280" tIns="8280" bIns="0" anchor="ctr">
                      <a:noAutofit/>
                    </a:bodyPr>
                    <a:p>
                      <a:pPr algn="ctr">
                        <a:lnSpc>
                          <a:spcPct val="100000"/>
                        </a:lnSpc>
                      </a:pPr>
                      <a:r>
                        <a:rPr b="1" lang="es-MX" sz="1600" spc="-1" strike="noStrike">
                          <a:solidFill>
                            <a:srgbClr val="000000"/>
                          </a:solidFill>
                          <a:latin typeface="Calibri"/>
                        </a:rPr>
                        <a:t>60%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b7dee8"/>
                    </a:solidFill>
                  </a:tcPr>
                </a:tc>
                <a:tc>
                  <a:txBody>
                    <a:bodyPr lIns="8280" rIns="8280" tIns="8280" bIns="0" anchor="ctr">
                      <a:noAutofit/>
                    </a:bodyPr>
                    <a:p>
                      <a:pPr algn="ctr">
                        <a:lnSpc>
                          <a:spcPct val="100000"/>
                        </a:lnSpc>
                      </a:pPr>
                      <a:r>
                        <a:rPr b="1" lang="es-MX" sz="1600" spc="-1" strike="noStrike">
                          <a:solidFill>
                            <a:srgbClr val="000000"/>
                          </a:solidFill>
                          <a:latin typeface="Calibri"/>
                        </a:rPr>
                        <a:t>50%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c4d79b"/>
                    </a:solidFill>
                  </a:tcPr>
                </a:tc>
                <a:tc>
                  <a:txBody>
                    <a:bodyPr lIns="8280" rIns="8280" tIns="8280" bIns="0" anchor="ctr">
                      <a:noAutofit/>
                    </a:bodyPr>
                    <a:p>
                      <a:pPr algn="ctr">
                        <a:lnSpc>
                          <a:spcPct val="100000"/>
                        </a:lnSpc>
                      </a:pPr>
                      <a:r>
                        <a:rPr b="1" lang="es-MX" sz="1600" spc="-1" strike="noStrike">
                          <a:solidFill>
                            <a:srgbClr val="000000"/>
                          </a:solidFill>
                          <a:latin typeface="Calibri"/>
                        </a:rPr>
                        <a:t>40%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b7dee8"/>
                    </a:solidFill>
                  </a:tcPr>
                </a:tc>
                <a:tc>
                  <a:txBody>
                    <a:bodyPr lIns="8280" rIns="8280" tIns="8280" bIns="0" anchor="ctr">
                      <a:noAutofit/>
                    </a:bodyPr>
                    <a:p>
                      <a:pPr algn="ctr">
                        <a:lnSpc>
                          <a:spcPct val="100000"/>
                        </a:lnSpc>
                      </a:pPr>
                      <a:r>
                        <a:rPr b="1" lang="es-MX" sz="1600" spc="-1" strike="noStrike">
                          <a:solidFill>
                            <a:srgbClr val="000000"/>
                          </a:solidFill>
                          <a:latin typeface="Calibri"/>
                        </a:rPr>
                        <a:t>30%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c4d79b"/>
                    </a:solidFill>
                  </a:tcPr>
                </a:tc>
                <a:tc>
                  <a:txBody>
                    <a:bodyPr lIns="8280" rIns="8280" tIns="8280" bIns="0" anchor="ctr">
                      <a:noAutofit/>
                    </a:bodyPr>
                    <a:p>
                      <a:pPr algn="ctr">
                        <a:lnSpc>
                          <a:spcPct val="100000"/>
                        </a:lnSpc>
                      </a:pPr>
                      <a:r>
                        <a:rPr b="1" lang="es-MX" sz="1600" spc="-1" strike="noStrike">
                          <a:solidFill>
                            <a:srgbClr val="000000"/>
                          </a:solidFill>
                          <a:latin typeface="Calibri"/>
                        </a:rPr>
                        <a:t>20%</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b7dee8"/>
                    </a:solidFill>
                  </a:tcPr>
                </a:tc>
                <a:tc>
                  <a:txBody>
                    <a:bodyPr lIns="8280" rIns="8280" tIns="8280" bIns="0" anchor="ctr">
                      <a:noAutofit/>
                    </a:bodyPr>
                    <a:p>
                      <a:pPr algn="ctr">
                        <a:lnSpc>
                          <a:spcPct val="100000"/>
                        </a:lnSpc>
                      </a:pPr>
                      <a:r>
                        <a:rPr b="1" lang="es-MX" sz="1600" spc="-1" strike="noStrike">
                          <a:solidFill>
                            <a:srgbClr val="000000"/>
                          </a:solidFill>
                          <a:latin typeface="Calibri"/>
                        </a:rPr>
                        <a:t> </a:t>
                      </a:r>
                      <a:endParaRPr b="0" lang="es-MX" sz="1600" spc="-1" strike="noStrike">
                        <a:latin typeface="Arial"/>
                      </a:endParaRPr>
                    </a:p>
                  </a:txBody>
                  <a:tcPr anchor="ctr" marL="8280" marR="8280">
                    <a:lnL w="25200">
                      <a:solidFill>
                        <a:srgbClr val="a6a6a6"/>
                      </a:solidFill>
                    </a:lnL>
                    <a:lnR w="25200">
                      <a:solidFill>
                        <a:srgbClr val="a6a6a6"/>
                      </a:solidFill>
                    </a:lnR>
                    <a:lnT w="25200">
                      <a:solidFill>
                        <a:srgbClr val="a6a6a6"/>
                      </a:solidFill>
                    </a:lnT>
                    <a:lnB w="25200">
                      <a:solidFill>
                        <a:srgbClr val="a6a6a6"/>
                      </a:solidFill>
                    </a:lnB>
                    <a:solidFill>
                      <a:srgbClr val="c4d79b"/>
                    </a:solidFill>
                  </a:tcPr>
                </a:tc>
              </a:tr>
            </a:tbl>
          </a:graphicData>
        </a:graphic>
      </p:graphicFrame>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29" name="Picture 2" descr=""/>
          <p:cNvPicPr/>
          <p:nvPr/>
        </p:nvPicPr>
        <p:blipFill>
          <a:blip r:embed="rId1"/>
          <a:stretch/>
        </p:blipFill>
        <p:spPr>
          <a:xfrm>
            <a:off x="468360" y="749160"/>
            <a:ext cx="8351640" cy="602424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30" name="Imagen 1" descr=""/>
          <p:cNvPicPr/>
          <p:nvPr/>
        </p:nvPicPr>
        <p:blipFill>
          <a:blip r:embed="rId1"/>
          <a:stretch/>
        </p:blipFill>
        <p:spPr>
          <a:xfrm>
            <a:off x="-14400" y="692280"/>
            <a:ext cx="8743680" cy="2592000"/>
          </a:xfrm>
          <a:prstGeom prst="rect">
            <a:avLst/>
          </a:prstGeom>
          <a:ln w="0">
            <a:noFill/>
          </a:ln>
        </p:spPr>
      </p:pic>
      <p:pic>
        <p:nvPicPr>
          <p:cNvPr id="331" name="Imagen 1" descr=""/>
          <p:cNvPicPr/>
          <p:nvPr/>
        </p:nvPicPr>
        <p:blipFill>
          <a:blip r:embed="rId2"/>
          <a:stretch/>
        </p:blipFill>
        <p:spPr>
          <a:xfrm>
            <a:off x="108000" y="3068640"/>
            <a:ext cx="8883360" cy="4038120"/>
          </a:xfrm>
          <a:prstGeom prst="rect">
            <a:avLst/>
          </a:prstGeom>
          <a:ln w="0">
            <a:noFill/>
          </a:ln>
        </p:spPr>
      </p:pic>
      <p:sp>
        <p:nvSpPr>
          <p:cNvPr id="332" name="1 CuadroTexto"/>
          <p:cNvSpPr/>
          <p:nvPr/>
        </p:nvSpPr>
        <p:spPr>
          <a:xfrm>
            <a:off x="2790360" y="275760"/>
            <a:ext cx="622728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s-MX" sz="2400" spc="-1" strike="noStrike">
                <a:solidFill>
                  <a:srgbClr val="ffffff"/>
                </a:solidFill>
                <a:latin typeface="Calibri"/>
                <a:ea typeface="MS PGothic"/>
              </a:rPr>
              <a:t>Factura electrónica 3.3 en “Mis Cuentas”</a:t>
            </a:r>
            <a:endParaRPr b="0" lang="es-MX" sz="24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3" name="Rectángulo 2"/>
          <p:cNvSpPr/>
          <p:nvPr/>
        </p:nvSpPr>
        <p:spPr>
          <a:xfrm>
            <a:off x="2132280" y="333360"/>
            <a:ext cx="6726600" cy="456120"/>
          </a:xfrm>
          <a:prstGeom prst="rect">
            <a:avLst/>
          </a:prstGeom>
          <a:noFill/>
          <a:ln w="0">
            <a:noFill/>
          </a:ln>
        </p:spPr>
        <p:style>
          <a:lnRef idx="0"/>
          <a:fillRef idx="0"/>
          <a:effectRef idx="0"/>
          <a:fontRef idx="minor"/>
        </p:style>
        <p:txBody>
          <a:bodyPr wrap="none" lIns="90000" rIns="90000" tIns="45000" bIns="45000" anchor="t">
            <a:spAutoFit/>
          </a:bodyPr>
          <a:p>
            <a:pPr marL="457200" algn="just">
              <a:lnSpc>
                <a:spcPct val="100000"/>
              </a:lnSpc>
              <a:spcBef>
                <a:spcPts val="1199"/>
              </a:spcBef>
              <a:tabLst>
                <a:tab algn="l" pos="540360"/>
              </a:tabLst>
            </a:pPr>
            <a:r>
              <a:rPr b="1" lang="es-ES" sz="2400" spc="-1" strike="noStrike">
                <a:solidFill>
                  <a:srgbClr val="ffffff"/>
                </a:solidFill>
                <a:latin typeface="Calibri"/>
                <a:ea typeface="Times New Roman"/>
              </a:rPr>
              <a:t>Factura Global 3.3 de los ingresos del BIMESTRE </a:t>
            </a:r>
            <a:endParaRPr b="0" lang="es-MX" sz="2400" spc="-1" strike="noStrike">
              <a:latin typeface="Arial"/>
            </a:endParaRPr>
          </a:p>
        </p:txBody>
      </p:sp>
      <p:pic>
        <p:nvPicPr>
          <p:cNvPr id="334" name="Imagen 1" descr=""/>
          <p:cNvPicPr/>
          <p:nvPr/>
        </p:nvPicPr>
        <p:blipFill>
          <a:blip r:embed="rId1"/>
          <a:stretch/>
        </p:blipFill>
        <p:spPr>
          <a:xfrm>
            <a:off x="271440" y="1019160"/>
            <a:ext cx="8600760" cy="4819320"/>
          </a:xfrm>
          <a:prstGeom prst="rect">
            <a:avLst/>
          </a:prstGeom>
          <a:ln w="0">
            <a:noFill/>
          </a:ln>
        </p:spPr>
      </p:pic>
      <p:sp>
        <p:nvSpPr>
          <p:cNvPr id="335" name="Rectángulo 3"/>
          <p:cNvSpPr/>
          <p:nvPr/>
        </p:nvSpPr>
        <p:spPr>
          <a:xfrm>
            <a:off x="3279240" y="894960"/>
            <a:ext cx="1599840" cy="3646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s-ES" sz="1800" spc="-1" strike="noStrike">
                <a:solidFill>
                  <a:srgbClr val="000000"/>
                </a:solidFill>
                <a:latin typeface="Calibri"/>
                <a:ea typeface="Times New Roman"/>
              </a:rPr>
              <a:t>Factura Global </a:t>
            </a:r>
            <a:endParaRPr b="0" lang="es-MX" sz="1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36" name="Imagen 10" descr=""/>
          <p:cNvPicPr/>
          <p:nvPr/>
        </p:nvPicPr>
        <p:blipFill>
          <a:blip r:embed="rId1"/>
          <a:srcRect l="0" t="15126" r="0" b="0"/>
          <a:stretch/>
        </p:blipFill>
        <p:spPr>
          <a:xfrm>
            <a:off x="462600" y="4202280"/>
            <a:ext cx="8197560" cy="2423880"/>
          </a:xfrm>
          <a:prstGeom prst="rect">
            <a:avLst/>
          </a:prstGeom>
          <a:ln w="0">
            <a:noFill/>
          </a:ln>
        </p:spPr>
      </p:pic>
      <p:sp>
        <p:nvSpPr>
          <p:cNvPr id="337" name="Rectángulo 1"/>
          <p:cNvSpPr/>
          <p:nvPr/>
        </p:nvSpPr>
        <p:spPr>
          <a:xfrm>
            <a:off x="2280600" y="287280"/>
            <a:ext cx="6726600" cy="456120"/>
          </a:xfrm>
          <a:prstGeom prst="rect">
            <a:avLst/>
          </a:prstGeom>
          <a:noFill/>
          <a:ln w="0">
            <a:noFill/>
          </a:ln>
        </p:spPr>
        <p:style>
          <a:lnRef idx="0"/>
          <a:fillRef idx="0"/>
          <a:effectRef idx="0"/>
          <a:fontRef idx="minor"/>
        </p:style>
        <p:txBody>
          <a:bodyPr wrap="none" lIns="90000" rIns="90000" tIns="45000" bIns="45000" anchor="t">
            <a:spAutoFit/>
          </a:bodyPr>
          <a:p>
            <a:pPr marL="457200" algn="just">
              <a:lnSpc>
                <a:spcPct val="100000"/>
              </a:lnSpc>
              <a:spcBef>
                <a:spcPts val="1199"/>
              </a:spcBef>
              <a:tabLst>
                <a:tab algn="l" pos="540360"/>
              </a:tabLst>
            </a:pPr>
            <a:r>
              <a:rPr b="1" lang="es-ES" sz="2400" spc="-1" strike="noStrike">
                <a:solidFill>
                  <a:srgbClr val="ffffff"/>
                </a:solidFill>
                <a:latin typeface="Calibri"/>
                <a:ea typeface="Times New Roman"/>
              </a:rPr>
              <a:t>Factura Global 3.3 de los ingresos del BIMESTRE </a:t>
            </a:r>
            <a:endParaRPr b="0" lang="es-MX" sz="2400" spc="-1" strike="noStrike">
              <a:latin typeface="Arial"/>
            </a:endParaRPr>
          </a:p>
        </p:txBody>
      </p:sp>
      <p:pic>
        <p:nvPicPr>
          <p:cNvPr id="338" name="Imagen 2" descr=""/>
          <p:cNvPicPr/>
          <p:nvPr/>
        </p:nvPicPr>
        <p:blipFill>
          <a:blip r:embed="rId2"/>
          <a:stretch/>
        </p:blipFill>
        <p:spPr>
          <a:xfrm>
            <a:off x="34920" y="936720"/>
            <a:ext cx="8748360" cy="2447640"/>
          </a:xfrm>
          <a:prstGeom prst="rect">
            <a:avLst/>
          </a:prstGeom>
          <a:ln w="0">
            <a:noFill/>
          </a:ln>
        </p:spPr>
      </p:pic>
      <p:sp>
        <p:nvSpPr>
          <p:cNvPr id="339" name="Rectángulo 9"/>
          <p:cNvSpPr/>
          <p:nvPr/>
        </p:nvSpPr>
        <p:spPr>
          <a:xfrm>
            <a:off x="297360" y="3507840"/>
            <a:ext cx="8551440" cy="714600"/>
          </a:xfrm>
          <a:prstGeom prst="rect">
            <a:avLst/>
          </a:prstGeom>
          <a:noFill/>
          <a:ln w="0">
            <a:noFill/>
          </a:ln>
        </p:spPr>
        <p:style>
          <a:lnRef idx="0"/>
          <a:fillRef idx="0"/>
          <a:effectRef idx="0"/>
          <a:fontRef idx="minor"/>
        </p:style>
        <p:txBody>
          <a:bodyPr lIns="90000" rIns="90000" tIns="45000" bIns="45000" anchor="t">
            <a:spAutoFit/>
          </a:bodyPr>
          <a:p>
            <a:pPr marL="270000" algn="ctr">
              <a:lnSpc>
                <a:spcPct val="100000"/>
              </a:lnSpc>
              <a:tabLst>
                <a:tab algn="l" pos="539640"/>
              </a:tabLst>
            </a:pPr>
            <a:r>
              <a:rPr b="1" lang="es-ES" sz="1400" spc="-1" strike="noStrike">
                <a:solidFill>
                  <a:srgbClr val="000000"/>
                </a:solidFill>
                <a:latin typeface="Calibri"/>
                <a:ea typeface="바탕"/>
              </a:rPr>
              <a:t>En clave de producto o servicio captura, 01010101 Publico en General</a:t>
            </a:r>
            <a:endParaRPr b="0" lang="es-MX" sz="1400" spc="-1" strike="noStrike">
              <a:latin typeface="Arial"/>
            </a:endParaRPr>
          </a:p>
          <a:p>
            <a:pPr marL="270000" algn="ctr">
              <a:lnSpc>
                <a:spcPct val="100000"/>
              </a:lnSpc>
              <a:tabLst>
                <a:tab algn="l" pos="539640"/>
              </a:tabLst>
            </a:pPr>
            <a:r>
              <a:rPr b="0" lang="es-ES" sz="700" spc="-1" strike="noStrike">
                <a:solidFill>
                  <a:srgbClr val="000000"/>
                </a:solidFill>
                <a:latin typeface="Calibri"/>
                <a:ea typeface="바탕"/>
              </a:rPr>
              <a:t> </a:t>
            </a:r>
            <a:endParaRPr b="0" lang="es-MX" sz="700" spc="-1" strike="noStrike">
              <a:latin typeface="Arial"/>
            </a:endParaRPr>
          </a:p>
          <a:p>
            <a:pPr marL="270000">
              <a:lnSpc>
                <a:spcPct val="100000"/>
              </a:lnSpc>
              <a:tabLst>
                <a:tab algn="l" pos="539640"/>
              </a:tabLst>
            </a:pPr>
            <a:r>
              <a:rPr b="0" lang="es-ES" sz="1000" spc="-1" strike="noStrike">
                <a:solidFill>
                  <a:srgbClr val="000000"/>
                </a:solidFill>
                <a:latin typeface="Calibri"/>
                <a:ea typeface="바탕"/>
              </a:rPr>
              <a:t>En el caso de Factura Global de Régimen de Incorporación Fiscal </a:t>
            </a:r>
            <a:r>
              <a:rPr b="1" lang="es-ES" sz="1000" spc="-1" strike="noStrike">
                <a:solidFill>
                  <a:srgbClr val="000000"/>
                </a:solidFill>
                <a:latin typeface="Calibri"/>
                <a:ea typeface="바탕"/>
              </a:rPr>
              <a:t>no aplica generar Impuestos</a:t>
            </a:r>
            <a:r>
              <a:rPr b="0" lang="es-ES" sz="1000" spc="-1" strike="noStrike">
                <a:solidFill>
                  <a:srgbClr val="000000"/>
                </a:solidFill>
                <a:latin typeface="Calibri"/>
                <a:ea typeface="바탕"/>
              </a:rPr>
              <a:t> pues eso se graba en automático por el factor publicado en el decreto del 10 de septiembre de 2014.</a:t>
            </a:r>
            <a:endParaRPr b="0" lang="es-MX" sz="1000" spc="-1" strike="noStrike">
              <a:latin typeface="Arial"/>
            </a:endParaRPr>
          </a:p>
        </p:txBody>
      </p:sp>
      <p:sp>
        <p:nvSpPr>
          <p:cNvPr id="340" name="Conector recto de flecha 11"/>
          <p:cNvSpPr/>
          <p:nvPr/>
        </p:nvSpPr>
        <p:spPr>
          <a:xfrm flipH="1">
            <a:off x="2522520" y="3750120"/>
            <a:ext cx="2557800" cy="1087560"/>
          </a:xfrm>
          <a:custGeom>
            <a:avLst/>
            <a:gdLst/>
            <a:ahLst/>
            <a:rect l="l" t="t" r="r" b="b"/>
            <a:pathLst>
              <a:path w="21600" h="21600">
                <a:moveTo>
                  <a:pt x="0" y="0"/>
                </a:moveTo>
                <a:lnTo>
                  <a:pt x="21600" y="21600"/>
                </a:lnTo>
              </a:path>
            </a:pathLst>
          </a:custGeom>
          <a:noFill/>
          <a:ln w="317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341" name="Elipse 2"/>
          <p:cNvSpPr/>
          <p:nvPr/>
        </p:nvSpPr>
        <p:spPr>
          <a:xfrm>
            <a:off x="208440" y="5902560"/>
            <a:ext cx="1596960" cy="393840"/>
          </a:xfrm>
          <a:prstGeom prst="ellipse">
            <a:avLst/>
          </a:prstGeom>
          <a:noFill/>
          <a:ln w="28575">
            <a:solidFill>
              <a:srgbClr val="000000"/>
            </a:solidFill>
          </a:ln>
        </p:spPr>
        <p:style>
          <a:lnRef idx="2">
            <a:schemeClr val="accent1">
              <a:shade val="50000"/>
            </a:schemeClr>
          </a:lnRef>
          <a:fillRef idx="1">
            <a:schemeClr val="accent1"/>
          </a:fillRef>
          <a:effectRef idx="0">
            <a:schemeClr val="accent1"/>
          </a:effectRef>
          <a:fontRef idx="minor"/>
        </p:style>
      </p:sp>
      <p:sp>
        <p:nvSpPr>
          <p:cNvPr id="342" name="Rectángulo 7"/>
          <p:cNvSpPr/>
          <p:nvPr/>
        </p:nvSpPr>
        <p:spPr>
          <a:xfrm>
            <a:off x="3293280" y="659880"/>
            <a:ext cx="1599840" cy="3646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s-ES" sz="1800" spc="-1" strike="noStrike">
                <a:solidFill>
                  <a:srgbClr val="000000"/>
                </a:solidFill>
                <a:latin typeface="Calibri"/>
                <a:ea typeface="Times New Roman"/>
              </a:rPr>
              <a:t>Factura Global </a:t>
            </a:r>
            <a:endParaRPr b="0" lang="es-MX" sz="1800" spc="-1" strike="noStrike">
              <a:latin typeface="Arial"/>
            </a:endParaRPr>
          </a:p>
        </p:txBody>
      </p:sp>
      <p:sp>
        <p:nvSpPr>
          <p:cNvPr id="343" name="Rectángulo 3"/>
          <p:cNvSpPr/>
          <p:nvPr/>
        </p:nvSpPr>
        <p:spPr>
          <a:xfrm>
            <a:off x="1811520" y="6288840"/>
            <a:ext cx="4571640" cy="2728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s-ES" sz="1200" spc="-1" strike="noStrike">
                <a:solidFill>
                  <a:srgbClr val="000000"/>
                </a:solidFill>
                <a:latin typeface="Calibri"/>
                <a:ea typeface="바탕"/>
              </a:rPr>
              <a:t>NO DESGLOSAR IVA EN LA FACT GLOBAL DE Publico en General</a:t>
            </a:r>
            <a:endParaRPr b="0" lang="es-MX" sz="1200" spc="-1" strike="noStrike">
              <a:latin typeface="Arial"/>
            </a:endParaRPr>
          </a:p>
        </p:txBody>
      </p:sp>
      <p:sp>
        <p:nvSpPr>
          <p:cNvPr id="344" name="Conector recto de flecha 9"/>
          <p:cNvSpPr/>
          <p:nvPr/>
        </p:nvSpPr>
        <p:spPr>
          <a:xfrm flipH="1" flipV="1">
            <a:off x="1218600" y="6232680"/>
            <a:ext cx="783000" cy="167760"/>
          </a:xfrm>
          <a:custGeom>
            <a:avLst/>
            <a:gdLst/>
            <a:ahLst/>
            <a:rect l="l" t="t" r="r" b="b"/>
            <a:pathLst>
              <a:path w="21600" h="21600">
                <a:moveTo>
                  <a:pt x="0" y="0"/>
                </a:moveTo>
                <a:lnTo>
                  <a:pt x="21600" y="21600"/>
                </a:lnTo>
              </a:path>
            </a:pathLst>
          </a:custGeom>
          <a:noFill/>
          <a:ln w="31750">
            <a:solidFill>
              <a:srgbClr val="000000"/>
            </a:solidFill>
            <a:tailEnd len="med" type="triangle" w="me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45" name="Imagen 1" descr=""/>
          <p:cNvPicPr/>
          <p:nvPr/>
        </p:nvPicPr>
        <p:blipFill>
          <a:blip r:embed="rId1"/>
          <a:stretch/>
        </p:blipFill>
        <p:spPr>
          <a:xfrm>
            <a:off x="250920" y="1557360"/>
            <a:ext cx="8659440" cy="4824000"/>
          </a:xfrm>
          <a:prstGeom prst="rect">
            <a:avLst/>
          </a:prstGeom>
          <a:ln w="0">
            <a:noFill/>
          </a:ln>
        </p:spPr>
      </p:pic>
      <p:sp>
        <p:nvSpPr>
          <p:cNvPr id="346" name="Rectángulo 9"/>
          <p:cNvSpPr/>
          <p:nvPr/>
        </p:nvSpPr>
        <p:spPr>
          <a:xfrm>
            <a:off x="2234880" y="298800"/>
            <a:ext cx="6726600" cy="456120"/>
          </a:xfrm>
          <a:prstGeom prst="rect">
            <a:avLst/>
          </a:prstGeom>
          <a:noFill/>
          <a:ln w="0">
            <a:noFill/>
          </a:ln>
        </p:spPr>
        <p:style>
          <a:lnRef idx="0"/>
          <a:fillRef idx="0"/>
          <a:effectRef idx="0"/>
          <a:fontRef idx="minor"/>
        </p:style>
        <p:txBody>
          <a:bodyPr wrap="none" lIns="90000" rIns="90000" tIns="45000" bIns="45000" anchor="t">
            <a:spAutoFit/>
          </a:bodyPr>
          <a:p>
            <a:pPr marL="457200" algn="just">
              <a:lnSpc>
                <a:spcPct val="100000"/>
              </a:lnSpc>
              <a:spcBef>
                <a:spcPts val="1199"/>
              </a:spcBef>
              <a:tabLst>
                <a:tab algn="l" pos="540360"/>
              </a:tabLst>
            </a:pPr>
            <a:r>
              <a:rPr b="1" lang="es-ES" sz="2400" spc="-1" strike="noStrike">
                <a:solidFill>
                  <a:srgbClr val="ffffff"/>
                </a:solidFill>
                <a:latin typeface="Calibri"/>
                <a:ea typeface="Times New Roman"/>
              </a:rPr>
              <a:t>Factura Global 3.3 de los ingresos del BIMESTRE </a:t>
            </a:r>
            <a:endParaRPr b="0" lang="es-MX" sz="2400" spc="-1" strike="noStrike">
              <a:latin typeface="Arial"/>
            </a:endParaRPr>
          </a:p>
        </p:txBody>
      </p:sp>
      <p:sp>
        <p:nvSpPr>
          <p:cNvPr id="347" name="Rectángulo 3"/>
          <p:cNvSpPr/>
          <p:nvPr/>
        </p:nvSpPr>
        <p:spPr>
          <a:xfrm>
            <a:off x="3279240" y="894960"/>
            <a:ext cx="1599840" cy="3646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s-ES" sz="1800" spc="-1" strike="noStrike">
                <a:solidFill>
                  <a:srgbClr val="000000"/>
                </a:solidFill>
                <a:latin typeface="Calibri"/>
                <a:ea typeface="Times New Roman"/>
              </a:rPr>
              <a:t>Factura Global </a:t>
            </a:r>
            <a:endParaRPr b="0" lang="es-MX" sz="18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48" name="Imagen 1" descr=""/>
          <p:cNvPicPr/>
          <p:nvPr/>
        </p:nvPicPr>
        <p:blipFill>
          <a:blip r:embed="rId1"/>
          <a:stretch/>
        </p:blipFill>
        <p:spPr>
          <a:xfrm>
            <a:off x="34920" y="1095480"/>
            <a:ext cx="8929440" cy="4709880"/>
          </a:xfrm>
          <a:prstGeom prst="rect">
            <a:avLst/>
          </a:prstGeom>
          <a:ln w="0">
            <a:noFill/>
          </a:ln>
        </p:spPr>
      </p:pic>
      <p:sp>
        <p:nvSpPr>
          <p:cNvPr id="349" name="Cuadro de texto 2"/>
          <p:cNvSpPr/>
          <p:nvPr/>
        </p:nvSpPr>
        <p:spPr>
          <a:xfrm>
            <a:off x="468360" y="6211800"/>
            <a:ext cx="2912760" cy="257760"/>
          </a:xfrm>
          <a:prstGeom prst="rect">
            <a:avLst/>
          </a:prstGeom>
          <a:solidFill>
            <a:srgbClr val="ffffff"/>
          </a:solidFill>
          <a:ln w="9525">
            <a:solidFill>
              <a:srgbClr val="000000"/>
            </a:solidFill>
            <a:miter/>
          </a:ln>
        </p:spPr>
        <p:style>
          <a:lnRef idx="0"/>
          <a:fillRef idx="0"/>
          <a:effectRef idx="0"/>
          <a:fontRef idx="minor"/>
        </p:style>
        <p:txBody>
          <a:bodyPr lIns="90000" rIns="90000" tIns="45000" bIns="45000" anchor="t">
            <a:spAutoFit/>
          </a:bodyPr>
          <a:p>
            <a:pPr>
              <a:lnSpc>
                <a:spcPct val="100000"/>
              </a:lnSpc>
              <a:spcAft>
                <a:spcPts val="799"/>
              </a:spcAft>
            </a:pPr>
            <a:r>
              <a:rPr b="0" lang="es-MX" sz="1100" spc="-1" strike="noStrike">
                <a:solidFill>
                  <a:srgbClr val="000000"/>
                </a:solidFill>
                <a:latin typeface="Calibri"/>
              </a:rPr>
              <a:t>Factura Generada en pdf o archivo xml</a:t>
            </a:r>
            <a:endParaRPr b="0" lang="es-MX" sz="1100" spc="-1" strike="noStrike">
              <a:latin typeface="Arial"/>
            </a:endParaRPr>
          </a:p>
        </p:txBody>
      </p:sp>
      <p:sp>
        <p:nvSpPr>
          <p:cNvPr id="350" name="AutoShape 4"/>
          <p:cNvSpPr/>
          <p:nvPr/>
        </p:nvSpPr>
        <p:spPr>
          <a:xfrm flipH="1" flipV="1">
            <a:off x="898920" y="5013360"/>
            <a:ext cx="215640" cy="1152000"/>
          </a:xfrm>
          <a:custGeom>
            <a:avLst/>
            <a:gdLst/>
            <a:ahLst/>
            <a:rect l="l" t="t" r="r" b="b"/>
            <a:pathLst>
              <a:path w="21600" h="21600">
                <a:moveTo>
                  <a:pt x="0" y="0"/>
                </a:moveTo>
                <a:lnTo>
                  <a:pt x="21600" y="21600"/>
                </a:lnTo>
              </a:path>
            </a:pathLst>
          </a:custGeom>
          <a:noFill/>
          <a:ln w="9525">
            <a:solidFill>
              <a:srgbClr val="000000"/>
            </a:solidFill>
            <a:round/>
            <a:tailEnd len="med" type="triangle" w="med"/>
          </a:ln>
        </p:spPr>
        <p:style>
          <a:lnRef idx="0"/>
          <a:fillRef idx="0"/>
          <a:effectRef idx="0"/>
          <a:fontRef idx="minor"/>
        </p:style>
      </p:sp>
      <p:sp>
        <p:nvSpPr>
          <p:cNvPr id="351" name="Rectángulo 7"/>
          <p:cNvSpPr/>
          <p:nvPr/>
        </p:nvSpPr>
        <p:spPr>
          <a:xfrm>
            <a:off x="2174040" y="238680"/>
            <a:ext cx="6726600" cy="456120"/>
          </a:xfrm>
          <a:prstGeom prst="rect">
            <a:avLst/>
          </a:prstGeom>
          <a:noFill/>
          <a:ln w="0">
            <a:noFill/>
          </a:ln>
        </p:spPr>
        <p:style>
          <a:lnRef idx="0"/>
          <a:fillRef idx="0"/>
          <a:effectRef idx="0"/>
          <a:fontRef idx="minor"/>
        </p:style>
        <p:txBody>
          <a:bodyPr wrap="none" lIns="90000" rIns="90000" tIns="45000" bIns="45000" anchor="t">
            <a:spAutoFit/>
          </a:bodyPr>
          <a:p>
            <a:pPr marL="457200" algn="just">
              <a:lnSpc>
                <a:spcPct val="100000"/>
              </a:lnSpc>
              <a:spcBef>
                <a:spcPts val="1199"/>
              </a:spcBef>
              <a:tabLst>
                <a:tab algn="l" pos="540360"/>
              </a:tabLst>
            </a:pPr>
            <a:r>
              <a:rPr b="1" lang="es-ES" sz="2400" spc="-1" strike="noStrike">
                <a:solidFill>
                  <a:srgbClr val="ffffff"/>
                </a:solidFill>
                <a:latin typeface="Calibri"/>
                <a:ea typeface="Times New Roman"/>
              </a:rPr>
              <a:t>Factura Global 3.3 de los ingresos del BIMESTRE </a:t>
            </a:r>
            <a:endParaRPr b="0" lang="es-MX" sz="2400" spc="-1" strike="noStrike">
              <a:latin typeface="Arial"/>
            </a:endParaRPr>
          </a:p>
        </p:txBody>
      </p:sp>
      <p:sp>
        <p:nvSpPr>
          <p:cNvPr id="352" name="Rectángulo 5"/>
          <p:cNvSpPr/>
          <p:nvPr/>
        </p:nvSpPr>
        <p:spPr>
          <a:xfrm>
            <a:off x="3258000" y="817560"/>
            <a:ext cx="1599840" cy="3646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s-ES" sz="1800" spc="-1" strike="noStrike">
                <a:solidFill>
                  <a:srgbClr val="000000"/>
                </a:solidFill>
                <a:latin typeface="Calibri"/>
                <a:ea typeface="Times New Roman"/>
              </a:rPr>
              <a:t>Factura Global </a:t>
            </a:r>
            <a:endParaRPr b="0" lang="es-MX" sz="1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1 CuadroTexto"/>
          <p:cNvSpPr/>
          <p:nvPr/>
        </p:nvSpPr>
        <p:spPr>
          <a:xfrm>
            <a:off x="1533960" y="1499400"/>
            <a:ext cx="5866920" cy="30164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s-MX" sz="3600" spc="-1" strike="noStrike">
                <a:solidFill>
                  <a:srgbClr val="000000"/>
                </a:solidFill>
                <a:latin typeface="Calibri"/>
              </a:rPr>
              <a:t>Contenido RIF 2021</a:t>
            </a:r>
            <a:endParaRPr b="0" lang="es-MX" sz="3600" spc="-1" strike="noStrike">
              <a:latin typeface="Arial"/>
            </a:endParaRPr>
          </a:p>
          <a:p>
            <a:pPr>
              <a:lnSpc>
                <a:spcPct val="100000"/>
              </a:lnSpc>
            </a:pPr>
            <a:endParaRPr b="0" lang="es-MX" sz="3600" spc="-1" strike="noStrike">
              <a:latin typeface="Arial"/>
            </a:endParaRPr>
          </a:p>
          <a:p>
            <a:pPr>
              <a:lnSpc>
                <a:spcPct val="100000"/>
              </a:lnSpc>
            </a:pPr>
            <a:r>
              <a:rPr b="1" lang="es-MX" sz="2400" spc="-1" strike="noStrike">
                <a:solidFill>
                  <a:srgbClr val="000000"/>
                </a:solidFill>
                <a:latin typeface="Calibri"/>
              </a:rPr>
              <a:t>I.-   Antecedentes.</a:t>
            </a:r>
            <a:endParaRPr b="0" lang="es-MX" sz="2400" spc="-1" strike="noStrike">
              <a:latin typeface="Arial"/>
            </a:endParaRPr>
          </a:p>
          <a:p>
            <a:pPr>
              <a:lnSpc>
                <a:spcPct val="100000"/>
              </a:lnSpc>
            </a:pPr>
            <a:r>
              <a:rPr b="1" lang="es-MX" sz="2400" spc="-1" strike="noStrike">
                <a:solidFill>
                  <a:srgbClr val="000000"/>
                </a:solidFill>
                <a:latin typeface="Calibri"/>
              </a:rPr>
              <a:t>II.-  Facultades del Estado.</a:t>
            </a:r>
            <a:endParaRPr b="0" lang="es-MX" sz="2400" spc="-1" strike="noStrike">
              <a:latin typeface="Arial"/>
            </a:endParaRPr>
          </a:p>
          <a:p>
            <a:pPr>
              <a:lnSpc>
                <a:spcPct val="100000"/>
              </a:lnSpc>
            </a:pPr>
            <a:r>
              <a:rPr b="1" lang="es-MX" sz="2400" spc="-1" strike="noStrike">
                <a:solidFill>
                  <a:srgbClr val="000000"/>
                </a:solidFill>
                <a:latin typeface="Calibri"/>
              </a:rPr>
              <a:t>III.- Beneficios.</a:t>
            </a:r>
            <a:endParaRPr b="0" lang="es-MX" sz="2400" spc="-1" strike="noStrike">
              <a:latin typeface="Arial"/>
            </a:endParaRPr>
          </a:p>
          <a:p>
            <a:pPr>
              <a:lnSpc>
                <a:spcPct val="100000"/>
              </a:lnSpc>
            </a:pPr>
            <a:r>
              <a:rPr b="1" lang="es-MX" sz="2400" spc="-1" strike="noStrike">
                <a:solidFill>
                  <a:srgbClr val="000000"/>
                </a:solidFill>
                <a:latin typeface="Calibri"/>
              </a:rPr>
              <a:t>IV.- Ejemplos de Impuesto.</a:t>
            </a:r>
            <a:endParaRPr b="0" lang="es-MX" sz="2400" spc="-1" strike="noStrike">
              <a:latin typeface="Arial"/>
            </a:endParaRPr>
          </a:p>
          <a:p>
            <a:pPr>
              <a:lnSpc>
                <a:spcPct val="100000"/>
              </a:lnSpc>
            </a:pPr>
            <a:r>
              <a:rPr b="1" lang="es-MX" sz="2400" spc="-1" strike="noStrike">
                <a:solidFill>
                  <a:srgbClr val="000000"/>
                </a:solidFill>
                <a:latin typeface="Calibri"/>
              </a:rPr>
              <a:t>V.-  Reformas 2021.</a:t>
            </a:r>
            <a:endParaRPr b="0" lang="es-MX" sz="24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53" name="Picture 5" descr=""/>
          <p:cNvPicPr/>
          <p:nvPr/>
        </p:nvPicPr>
        <p:blipFill>
          <a:blip r:embed="rId1"/>
          <a:stretch/>
        </p:blipFill>
        <p:spPr>
          <a:xfrm>
            <a:off x="8675640" y="6597720"/>
            <a:ext cx="468000" cy="252000"/>
          </a:xfrm>
          <a:prstGeom prst="rect">
            <a:avLst/>
          </a:prstGeom>
          <a:ln w="0">
            <a:noFill/>
          </a:ln>
        </p:spPr>
      </p:pic>
      <p:pic>
        <p:nvPicPr>
          <p:cNvPr id="354" name="Picture 3" descr=""/>
          <p:cNvPicPr/>
          <p:nvPr/>
        </p:nvPicPr>
        <p:blipFill>
          <a:blip r:embed="rId2"/>
          <a:stretch/>
        </p:blipFill>
        <p:spPr>
          <a:xfrm>
            <a:off x="71280" y="903240"/>
            <a:ext cx="5579640" cy="3103200"/>
          </a:xfrm>
          <a:prstGeom prst="rect">
            <a:avLst/>
          </a:prstGeom>
          <a:ln w="9525">
            <a:solidFill>
              <a:srgbClr val="008000"/>
            </a:solidFill>
            <a:miter/>
          </a:ln>
        </p:spPr>
      </p:pic>
      <p:pic>
        <p:nvPicPr>
          <p:cNvPr id="355" name="Picture 4" descr=""/>
          <p:cNvPicPr/>
          <p:nvPr/>
        </p:nvPicPr>
        <p:blipFill>
          <a:blip r:embed="rId3"/>
          <a:stretch/>
        </p:blipFill>
        <p:spPr>
          <a:xfrm>
            <a:off x="4500720" y="3141720"/>
            <a:ext cx="1093320" cy="650520"/>
          </a:xfrm>
          <a:prstGeom prst="rect">
            <a:avLst/>
          </a:prstGeom>
          <a:ln w="9525">
            <a:solidFill>
              <a:srgbClr val="008000"/>
            </a:solidFill>
            <a:miter/>
          </a:ln>
        </p:spPr>
      </p:pic>
      <p:pic>
        <p:nvPicPr>
          <p:cNvPr id="356" name="Picture 5" descr=""/>
          <p:cNvPicPr/>
          <p:nvPr/>
        </p:nvPicPr>
        <p:blipFill>
          <a:blip r:embed="rId4"/>
          <a:stretch/>
        </p:blipFill>
        <p:spPr>
          <a:xfrm>
            <a:off x="34920" y="4078440"/>
            <a:ext cx="5705280" cy="2663640"/>
          </a:xfrm>
          <a:prstGeom prst="rect">
            <a:avLst/>
          </a:prstGeom>
          <a:ln w="9525">
            <a:solidFill>
              <a:srgbClr val="008000"/>
            </a:solidFill>
            <a:miter/>
          </a:ln>
        </p:spPr>
      </p:pic>
      <p:sp>
        <p:nvSpPr>
          <p:cNvPr id="357" name="6 CuadroTexto"/>
          <p:cNvSpPr/>
          <p:nvPr/>
        </p:nvSpPr>
        <p:spPr>
          <a:xfrm>
            <a:off x="6045120" y="1038240"/>
            <a:ext cx="2844360" cy="1005120"/>
          </a:xfrm>
          <a:prstGeom prst="rect">
            <a:avLst/>
          </a:prstGeom>
          <a:noFill/>
          <a:ln w="0">
            <a:noFill/>
          </a:ln>
        </p:spPr>
        <p:style>
          <a:lnRef idx="0"/>
          <a:fillRef idx="0"/>
          <a:effectRef idx="0"/>
          <a:fontRef idx="minor"/>
        </p:style>
        <p:txBody>
          <a:bodyPr lIns="90000" rIns="90000" tIns="45000" bIns="45000" anchor="t">
            <a:spAutoFit/>
          </a:bodyPr>
          <a:p>
            <a:pPr marL="343080" indent="-343080">
              <a:lnSpc>
                <a:spcPct val="100000"/>
              </a:lnSpc>
              <a:buClr>
                <a:srgbClr val="c00000"/>
              </a:buClr>
              <a:buFont typeface="Wingdings" charset="2"/>
              <a:buChar char=""/>
            </a:pPr>
            <a:r>
              <a:rPr b="0" lang="es-MX" sz="2000" spc="-1" strike="noStrike">
                <a:solidFill>
                  <a:srgbClr val="000000"/>
                </a:solidFill>
                <a:latin typeface="Constantia"/>
              </a:rPr>
              <a:t>Da clic en el botón </a:t>
            </a:r>
            <a:r>
              <a:rPr b="1" lang="es-MX" sz="2000" spc="-1" strike="noStrike">
                <a:solidFill>
                  <a:srgbClr val="000000"/>
                </a:solidFill>
                <a:latin typeface="Constantia"/>
              </a:rPr>
              <a:t>Descargar</a:t>
            </a:r>
            <a:r>
              <a:rPr b="0" lang="es-MX" sz="2000" spc="-1" strike="noStrike">
                <a:solidFill>
                  <a:srgbClr val="000000"/>
                </a:solidFill>
                <a:latin typeface="Constantia"/>
              </a:rPr>
              <a:t> para obtener el:</a:t>
            </a:r>
            <a:endParaRPr b="0" lang="es-MX" sz="2000" spc="-1" strike="noStrike">
              <a:latin typeface="Arial"/>
            </a:endParaRPr>
          </a:p>
        </p:txBody>
      </p:sp>
      <p:sp>
        <p:nvSpPr>
          <p:cNvPr id="358" name="7 CuadroTexto"/>
          <p:cNvSpPr/>
          <p:nvPr/>
        </p:nvSpPr>
        <p:spPr>
          <a:xfrm>
            <a:off x="5943600" y="2459160"/>
            <a:ext cx="3200040" cy="1919880"/>
          </a:xfrm>
          <a:prstGeom prst="rect">
            <a:avLst/>
          </a:prstGeom>
          <a:noFill/>
          <a:ln w="0">
            <a:noFill/>
          </a:ln>
        </p:spPr>
        <p:style>
          <a:lnRef idx="0"/>
          <a:fillRef idx="0"/>
          <a:effectRef idx="0"/>
          <a:fontRef idx="minor"/>
        </p:style>
        <p:txBody>
          <a:bodyPr lIns="90000" rIns="90000" tIns="45000" bIns="45000" anchor="t">
            <a:spAutoFit/>
          </a:bodyPr>
          <a:p>
            <a:pPr marL="457200" indent="-457200">
              <a:lnSpc>
                <a:spcPct val="100000"/>
              </a:lnSpc>
              <a:buClr>
                <a:srgbClr val="c00000"/>
              </a:buClr>
              <a:buFont typeface="Calibri"/>
              <a:buAutoNum type="arabicParenR"/>
            </a:pPr>
            <a:r>
              <a:rPr b="0" lang="es-MX" sz="2000" spc="-1" strike="noStrike">
                <a:solidFill>
                  <a:srgbClr val="000000"/>
                </a:solidFill>
                <a:latin typeface="Constantia"/>
              </a:rPr>
              <a:t>Acuse de Recibo de la declaración de Impuestos Federales.</a:t>
            </a:r>
            <a:endParaRPr b="0" lang="es-MX" sz="2000" spc="-1" strike="noStrike">
              <a:latin typeface="Arial"/>
            </a:endParaRPr>
          </a:p>
          <a:p>
            <a:pPr marL="457200" indent="-457200">
              <a:lnSpc>
                <a:spcPct val="100000"/>
              </a:lnSpc>
              <a:buClr>
                <a:srgbClr val="c00000"/>
              </a:buClr>
              <a:buFont typeface="Calibri"/>
              <a:buAutoNum type="arabicParenR"/>
            </a:pPr>
            <a:r>
              <a:rPr b="0" lang="es-MX" sz="2000" spc="-1" strike="noStrike">
                <a:solidFill>
                  <a:srgbClr val="000000"/>
                </a:solidFill>
                <a:latin typeface="Constantia"/>
              </a:rPr>
              <a:t>Formato  para pago de Contribuciones Federales.</a:t>
            </a:r>
            <a:endParaRPr b="0" lang="es-MX" sz="2000" spc="-1" strike="noStrike">
              <a:latin typeface="Arial"/>
            </a:endParaRPr>
          </a:p>
        </p:txBody>
      </p:sp>
      <p:sp>
        <p:nvSpPr>
          <p:cNvPr id="359" name="8 CuadroTexto"/>
          <p:cNvSpPr/>
          <p:nvPr/>
        </p:nvSpPr>
        <p:spPr>
          <a:xfrm>
            <a:off x="6095880" y="4848120"/>
            <a:ext cx="3047760" cy="700200"/>
          </a:xfrm>
          <a:prstGeom prst="rect">
            <a:avLst/>
          </a:prstGeom>
          <a:noFill/>
          <a:ln w="0">
            <a:noFill/>
          </a:ln>
        </p:spPr>
        <p:style>
          <a:lnRef idx="0"/>
          <a:fillRef idx="0"/>
          <a:effectRef idx="0"/>
          <a:fontRef idx="minor"/>
        </p:style>
        <p:txBody>
          <a:bodyPr lIns="90000" rIns="90000" tIns="45000" bIns="45000" anchor="t">
            <a:spAutoFit/>
          </a:bodyPr>
          <a:p>
            <a:pPr marL="343080" indent="-343080">
              <a:lnSpc>
                <a:spcPct val="100000"/>
              </a:lnSpc>
              <a:buClr>
                <a:srgbClr val="c00000"/>
              </a:buClr>
              <a:buFont typeface="Wingdings" charset="2"/>
              <a:buChar char=""/>
            </a:pPr>
            <a:r>
              <a:rPr b="0" lang="es-MX" sz="2000" spc="-1" strike="noStrike">
                <a:solidFill>
                  <a:srgbClr val="000000"/>
                </a:solidFill>
                <a:latin typeface="Constantia"/>
              </a:rPr>
              <a:t>Formas de pagos validadas.</a:t>
            </a:r>
            <a:endParaRPr b="0" lang="es-MX" sz="2000" spc="-1" strike="noStrike">
              <a:latin typeface="Arial"/>
            </a:endParaRPr>
          </a:p>
        </p:txBody>
      </p:sp>
      <p:sp>
        <p:nvSpPr>
          <p:cNvPr id="360" name="4 CuadroTexto"/>
          <p:cNvSpPr/>
          <p:nvPr/>
        </p:nvSpPr>
        <p:spPr>
          <a:xfrm>
            <a:off x="4734000" y="298800"/>
            <a:ext cx="3024000" cy="4561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s-MX" sz="2400" spc="-1" strike="noStrike">
                <a:solidFill>
                  <a:srgbClr val="ffffff"/>
                </a:solidFill>
                <a:latin typeface="Calibri"/>
              </a:rPr>
              <a:t>Mis declaraciones</a:t>
            </a:r>
            <a:endParaRPr b="0" lang="es-MX" sz="24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61" name="Picture 5" descr=""/>
          <p:cNvPicPr/>
          <p:nvPr/>
        </p:nvPicPr>
        <p:blipFill>
          <a:blip r:embed="rId1"/>
          <a:stretch/>
        </p:blipFill>
        <p:spPr>
          <a:xfrm>
            <a:off x="8675640" y="6597720"/>
            <a:ext cx="468000" cy="252000"/>
          </a:xfrm>
          <a:prstGeom prst="rect">
            <a:avLst/>
          </a:prstGeom>
          <a:ln w="0">
            <a:noFill/>
          </a:ln>
        </p:spPr>
      </p:pic>
      <p:pic>
        <p:nvPicPr>
          <p:cNvPr id="362" name="Picture 2" descr=""/>
          <p:cNvPicPr/>
          <p:nvPr/>
        </p:nvPicPr>
        <p:blipFill>
          <a:blip r:embed="rId2"/>
          <a:stretch/>
        </p:blipFill>
        <p:spPr>
          <a:xfrm>
            <a:off x="250920" y="855720"/>
            <a:ext cx="5400360" cy="5957640"/>
          </a:xfrm>
          <a:prstGeom prst="rect">
            <a:avLst/>
          </a:prstGeom>
          <a:ln w="9525">
            <a:solidFill>
              <a:srgbClr val="008000"/>
            </a:solidFill>
            <a:miter/>
          </a:ln>
        </p:spPr>
      </p:pic>
      <p:sp>
        <p:nvSpPr>
          <p:cNvPr id="363" name="4 CuadroTexto"/>
          <p:cNvSpPr/>
          <p:nvPr/>
        </p:nvSpPr>
        <p:spPr>
          <a:xfrm>
            <a:off x="5662440" y="2330280"/>
            <a:ext cx="3425400" cy="1310040"/>
          </a:xfrm>
          <a:prstGeom prst="rect">
            <a:avLst/>
          </a:prstGeom>
          <a:noFill/>
          <a:ln w="0">
            <a:noFill/>
          </a:ln>
        </p:spPr>
        <p:style>
          <a:lnRef idx="0"/>
          <a:fillRef idx="0"/>
          <a:effectRef idx="0"/>
          <a:fontRef idx="minor"/>
        </p:style>
        <p:txBody>
          <a:bodyPr lIns="90000" rIns="90000" tIns="45000" bIns="45000" anchor="t">
            <a:spAutoFit/>
          </a:bodyPr>
          <a:p>
            <a:pPr marL="457200" indent="-457200" algn="just">
              <a:lnSpc>
                <a:spcPct val="100000"/>
              </a:lnSpc>
              <a:buClr>
                <a:srgbClr val="c00000"/>
              </a:buClr>
              <a:buFont typeface="Calibri"/>
              <a:buAutoNum type="arabicParenR"/>
            </a:pPr>
            <a:r>
              <a:rPr b="0" lang="es-MX" sz="2000" spc="-1" strike="noStrike">
                <a:solidFill>
                  <a:srgbClr val="000000"/>
                </a:solidFill>
                <a:latin typeface="Constantia"/>
              </a:rPr>
              <a:t>El sistema muestra el Acuse de Recibo, el cual se podrá guardar e imprimir.</a:t>
            </a:r>
            <a:endParaRPr b="0" lang="es-MX" sz="2000" spc="-1" strike="noStrike">
              <a:latin typeface="Arial"/>
            </a:endParaRPr>
          </a:p>
        </p:txBody>
      </p:sp>
      <p:sp>
        <p:nvSpPr>
          <p:cNvPr id="364" name="4 CuadroTexto"/>
          <p:cNvSpPr/>
          <p:nvPr/>
        </p:nvSpPr>
        <p:spPr>
          <a:xfrm>
            <a:off x="1634400" y="330480"/>
            <a:ext cx="7669080" cy="4561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s-MX" sz="2400" spc="-1" strike="noStrike">
                <a:solidFill>
                  <a:srgbClr val="ffffff"/>
                </a:solidFill>
                <a:latin typeface="Calibri"/>
              </a:rPr>
              <a:t>Acuse de recibo de: declaración formato y Factura Global</a:t>
            </a:r>
            <a:endParaRPr b="0" lang="es-MX" sz="24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65" name="Picture 3" descr=""/>
          <p:cNvPicPr/>
          <p:nvPr/>
        </p:nvPicPr>
        <p:blipFill>
          <a:blip r:embed="rId1"/>
          <a:stretch/>
        </p:blipFill>
        <p:spPr>
          <a:xfrm>
            <a:off x="179280" y="839880"/>
            <a:ext cx="4701960" cy="5901840"/>
          </a:xfrm>
          <a:prstGeom prst="rect">
            <a:avLst/>
          </a:prstGeom>
          <a:ln w="9525">
            <a:solidFill>
              <a:srgbClr val="008000"/>
            </a:solidFill>
            <a:miter/>
          </a:ln>
        </p:spPr>
      </p:pic>
      <p:sp>
        <p:nvSpPr>
          <p:cNvPr id="366" name="3 CuadroTexto"/>
          <p:cNvSpPr/>
          <p:nvPr/>
        </p:nvSpPr>
        <p:spPr>
          <a:xfrm>
            <a:off x="5181480" y="2562120"/>
            <a:ext cx="3525480" cy="1614960"/>
          </a:xfrm>
          <a:prstGeom prst="rect">
            <a:avLst/>
          </a:prstGeom>
          <a:noFill/>
          <a:ln w="0">
            <a:noFill/>
          </a:ln>
        </p:spPr>
        <p:style>
          <a:lnRef idx="0"/>
          <a:fillRef idx="0"/>
          <a:effectRef idx="0"/>
          <a:fontRef idx="minor"/>
        </p:style>
        <p:txBody>
          <a:bodyPr lIns="90000" rIns="90000" tIns="45000" bIns="45000" anchor="t">
            <a:spAutoFit/>
          </a:bodyPr>
          <a:p>
            <a:pPr marL="457200" indent="-457200" algn="just">
              <a:lnSpc>
                <a:spcPct val="100000"/>
              </a:lnSpc>
              <a:buClr>
                <a:srgbClr val="c00000"/>
              </a:buClr>
              <a:buFont typeface="Calibri"/>
              <a:buAutoNum type="arabicParenR" startAt="2"/>
            </a:pPr>
            <a:r>
              <a:rPr b="0" lang="es-MX" sz="2000" spc="-1" strike="noStrike">
                <a:solidFill>
                  <a:srgbClr val="000000"/>
                </a:solidFill>
                <a:latin typeface="Constantia"/>
              </a:rPr>
              <a:t>El sistema muestra el Formato para pago de Contribuciones Federales, en caso de tener un impuesto a apagar.</a:t>
            </a:r>
            <a:endParaRPr b="0" lang="es-MX" sz="2000" spc="-1" strike="noStrike">
              <a:latin typeface="Arial"/>
            </a:endParaRPr>
          </a:p>
        </p:txBody>
      </p:sp>
      <p:sp>
        <p:nvSpPr>
          <p:cNvPr id="367" name="4 CuadroTexto"/>
          <p:cNvSpPr/>
          <p:nvPr/>
        </p:nvSpPr>
        <p:spPr>
          <a:xfrm>
            <a:off x="3938400" y="282960"/>
            <a:ext cx="4824000" cy="4561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s-MX" sz="2400" spc="-1" strike="noStrike">
                <a:solidFill>
                  <a:srgbClr val="ffffff"/>
                </a:solidFill>
                <a:latin typeface="Calibri"/>
              </a:rPr>
              <a:t>Formato de contribuciones federales</a:t>
            </a:r>
            <a:endParaRPr b="0" lang="es-MX" sz="24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8" name="8 Rectángulo"/>
          <p:cNvSpPr/>
          <p:nvPr/>
        </p:nvSpPr>
        <p:spPr>
          <a:xfrm>
            <a:off x="108000" y="722160"/>
            <a:ext cx="9035640" cy="3337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s-MX" sz="1600" spc="-1" strike="noStrike" u="sng">
                <a:solidFill>
                  <a:srgbClr val="000000"/>
                </a:solidFill>
                <a:uFillTx/>
                <a:latin typeface="Calibri"/>
              </a:rPr>
              <a:t>Llenado de la declaración en “Mis cuentas” (ingresos no mayores a $300,000):</a:t>
            </a:r>
            <a:endParaRPr b="0" lang="es-MX" sz="1600" spc="-1" strike="noStrike">
              <a:latin typeface="Arial"/>
            </a:endParaRPr>
          </a:p>
        </p:txBody>
      </p:sp>
      <p:sp>
        <p:nvSpPr>
          <p:cNvPr id="369" name="PlaceHolder 1"/>
          <p:cNvSpPr>
            <a:spLocks noGrp="1"/>
          </p:cNvSpPr>
          <p:nvPr>
            <p:ph type="title"/>
          </p:nvPr>
        </p:nvSpPr>
        <p:spPr>
          <a:xfrm>
            <a:off x="2844720" y="343080"/>
            <a:ext cx="6298920" cy="456840"/>
          </a:xfrm>
          <a:prstGeom prst="rect">
            <a:avLst/>
          </a:prstGeom>
          <a:noFill/>
          <a:ln w="0">
            <a:noFill/>
          </a:ln>
        </p:spPr>
        <p:txBody>
          <a:bodyPr lIns="90000" rIns="90000" tIns="45000" bIns="45000" anchor="t">
            <a:noAutofit/>
          </a:bodyPr>
          <a:p>
            <a:pPr>
              <a:lnSpc>
                <a:spcPct val="90000"/>
              </a:lnSpc>
            </a:pPr>
            <a:r>
              <a:rPr b="1" lang="es-MX" sz="2400" spc="-1" strike="noStrike">
                <a:solidFill>
                  <a:srgbClr val="ffffff"/>
                </a:solidFill>
                <a:latin typeface="Calibri Light"/>
              </a:rPr>
              <a:t>IV.- ejemplo sencillo PERFIL Tienda de abarrotes</a:t>
            </a:r>
            <a:endParaRPr b="0" lang="en-US" sz="2400" spc="-1" strike="noStrike">
              <a:solidFill>
                <a:srgbClr val="000000"/>
              </a:solidFill>
              <a:latin typeface="Calibri"/>
            </a:endParaRPr>
          </a:p>
        </p:txBody>
      </p:sp>
      <p:pic>
        <p:nvPicPr>
          <p:cNvPr id="370" name="Imagen 1" descr=""/>
          <p:cNvPicPr/>
          <p:nvPr/>
        </p:nvPicPr>
        <p:blipFill>
          <a:blip r:embed="rId1"/>
          <a:stretch/>
        </p:blipFill>
        <p:spPr>
          <a:xfrm>
            <a:off x="428760" y="4295880"/>
            <a:ext cx="8181720" cy="2400120"/>
          </a:xfrm>
          <a:prstGeom prst="rect">
            <a:avLst/>
          </a:prstGeom>
          <a:ln w="0">
            <a:noFill/>
          </a:ln>
        </p:spPr>
      </p:pic>
      <p:pic>
        <p:nvPicPr>
          <p:cNvPr id="371" name="Imagen 2" descr=""/>
          <p:cNvPicPr/>
          <p:nvPr/>
        </p:nvPicPr>
        <p:blipFill>
          <a:blip r:embed="rId2"/>
          <a:stretch/>
        </p:blipFill>
        <p:spPr>
          <a:xfrm>
            <a:off x="466560" y="1100160"/>
            <a:ext cx="8391240" cy="3195360"/>
          </a:xfrm>
          <a:prstGeom prst="rect">
            <a:avLst/>
          </a:prstGeom>
          <a:ln w="0">
            <a:noFill/>
          </a:ln>
        </p:spPr>
      </p:pic>
      <p:sp>
        <p:nvSpPr>
          <p:cNvPr id="372" name="10 Rectángulo"/>
          <p:cNvSpPr/>
          <p:nvPr/>
        </p:nvSpPr>
        <p:spPr>
          <a:xfrm>
            <a:off x="4533840" y="1809720"/>
            <a:ext cx="4219200" cy="3236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p:style>
      </p:sp>
      <p:sp>
        <p:nvSpPr>
          <p:cNvPr id="373" name="11 Rectángulo"/>
          <p:cNvSpPr/>
          <p:nvPr/>
        </p:nvSpPr>
        <p:spPr>
          <a:xfrm>
            <a:off x="4467240" y="3787920"/>
            <a:ext cx="4404960" cy="4982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p:style>
      </p:sp>
      <p:sp>
        <p:nvSpPr>
          <p:cNvPr id="374" name="14 Rectángulo"/>
          <p:cNvSpPr/>
          <p:nvPr/>
        </p:nvSpPr>
        <p:spPr>
          <a:xfrm>
            <a:off x="347760" y="6210360"/>
            <a:ext cx="3384360" cy="31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5" name="4 CuadroTexto"/>
          <p:cNvSpPr/>
          <p:nvPr/>
        </p:nvSpPr>
        <p:spPr>
          <a:xfrm>
            <a:off x="3364920" y="337680"/>
            <a:ext cx="5298840" cy="4561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s-MX" sz="2400" spc="-1" strike="noStrike">
                <a:solidFill>
                  <a:srgbClr val="ffffff"/>
                </a:solidFill>
                <a:latin typeface="Calibri"/>
              </a:rPr>
              <a:t>IV.- Ejemplo sencillo de IVA E ISR  2021</a:t>
            </a:r>
            <a:endParaRPr b="0" lang="es-MX" sz="2400" spc="-1" strike="noStrike">
              <a:latin typeface="Arial"/>
            </a:endParaRPr>
          </a:p>
        </p:txBody>
      </p:sp>
      <p:graphicFrame>
        <p:nvGraphicFramePr>
          <p:cNvPr id="376" name="1 Tabla"/>
          <p:cNvGraphicFramePr/>
          <p:nvPr/>
        </p:nvGraphicFramePr>
        <p:xfrm>
          <a:off x="395280" y="837000"/>
          <a:ext cx="8063640" cy="1539000"/>
        </p:xfrm>
        <a:graphic>
          <a:graphicData uri="http://schemas.openxmlformats.org/drawingml/2006/table">
            <a:tbl>
              <a:tblPr/>
              <a:tblGrid>
                <a:gridCol w="3058920"/>
                <a:gridCol w="903600"/>
                <a:gridCol w="4101480"/>
              </a:tblGrid>
              <a:tr h="304560">
                <a:tc gridSpan="3">
                  <a:txBody>
                    <a:bodyPr tIns="45360" bIns="45360" anchor="t">
                      <a:noAutofit/>
                    </a:bodyPr>
                    <a:p>
                      <a:pPr algn="ctr">
                        <a:lnSpc>
                          <a:spcPct val="100000"/>
                        </a:lnSpc>
                      </a:pPr>
                      <a:r>
                        <a:rPr b="1" lang="es-MX" sz="1400" spc="-1" strike="noStrike">
                          <a:solidFill>
                            <a:srgbClr val="ffffff"/>
                          </a:solidFill>
                          <a:latin typeface="Calibri"/>
                        </a:rPr>
                        <a:t>EJEMPLO DE IVA ABARROTES (facturado)</a:t>
                      </a:r>
                      <a:endParaRPr b="0" lang="es-MX" sz="1400" spc="-1" strike="noStrike">
                        <a:latin typeface="Arial"/>
                      </a:endParaRPr>
                    </a:p>
                  </a:txBody>
                  <a:tcPr anchor="t" marL="91440" marR="91440">
                    <a:lnL w="12240">
                      <a:solidFill>
                        <a:srgbClr val="ffffff"/>
                      </a:solidFill>
                    </a:lnL>
                    <a:lnR w="12240">
                      <a:solidFill>
                        <a:srgbClr val="ffffff"/>
                      </a:solidFill>
                    </a:lnR>
                    <a:lnT w="12240">
                      <a:solidFill>
                        <a:srgbClr val="ffffff"/>
                      </a:solidFill>
                    </a:lnT>
                    <a:solidFill>
                      <a:srgbClr val="b23333"/>
                    </a:solidFill>
                  </a:tcPr>
                </a:tc>
                <a:tc hMerge="1">
                  <a:tcPr anchor="t" marL="90000" marR="90000">
                    <a:solidFill>
                      <a:srgbClr val="b23333"/>
                    </a:solidFill>
                  </a:tcPr>
                </a:tc>
                <a:tc hMerge="1">
                  <a:tcPr anchor="t" marL="90000" marR="90000">
                    <a:solidFill>
                      <a:srgbClr val="b23333"/>
                    </a:solidFill>
                  </a:tcPr>
                </a:tc>
              </a:tr>
              <a:tr h="304560">
                <a:tc>
                  <a:txBody>
                    <a:bodyPr tIns="45360" bIns="45360" anchor="t">
                      <a:noAutofit/>
                    </a:bodyPr>
                    <a:p>
                      <a:pPr>
                        <a:lnSpc>
                          <a:spcPct val="100000"/>
                        </a:lnSpc>
                      </a:pPr>
                      <a:r>
                        <a:rPr b="0" lang="es-MX" sz="1400" spc="-1" strike="noStrike">
                          <a:solidFill>
                            <a:srgbClr val="000000"/>
                          </a:solidFill>
                          <a:latin typeface="Calibri"/>
                        </a:rPr>
                        <a:t>Venta al  publico en general</a:t>
                      </a:r>
                      <a:endParaRPr b="0" lang="es-MX" sz="1400" spc="-1" strike="noStrike">
                        <a:latin typeface="Arial"/>
                      </a:endParaRPr>
                    </a:p>
                  </a:txBody>
                  <a:tcPr anchor="t" marL="91440" marR="91440">
                    <a:lnL w="12240">
                      <a:solidFill>
                        <a:srgbClr val="000000"/>
                      </a:solidFill>
                    </a:lnL>
                    <a:lnR w="12240">
                      <a:solidFill>
                        <a:srgbClr val="000000"/>
                      </a:solidFill>
                    </a:lnR>
                    <a:lnT w="12240">
                      <a:solidFill>
                        <a:srgbClr val="ffffff"/>
                      </a:solidFill>
                    </a:lnT>
                    <a:lnB w="12240">
                      <a:solidFill>
                        <a:srgbClr val="000000"/>
                      </a:solidFill>
                    </a:lnB>
                    <a:solidFill>
                      <a:srgbClr val="ffffff"/>
                    </a:solidFill>
                  </a:tcPr>
                </a:tc>
                <a:tc>
                  <a:txBody>
                    <a:bodyPr tIns="45360" bIns="45360" anchor="t">
                      <a:noAutofit/>
                    </a:bodyPr>
                    <a:p>
                      <a:pPr algn="r">
                        <a:lnSpc>
                          <a:spcPct val="100000"/>
                        </a:lnSpc>
                      </a:pPr>
                      <a:r>
                        <a:rPr b="0" lang="es-MX" sz="1400" spc="-1" strike="noStrike">
                          <a:solidFill>
                            <a:srgbClr val="000000"/>
                          </a:solidFill>
                          <a:latin typeface="Calibri"/>
                        </a:rPr>
                        <a:t>26,000</a:t>
                      </a:r>
                      <a:endParaRPr b="0" lang="es-MX" sz="1400" spc="-1" strike="noStrike">
                        <a:latin typeface="Arial"/>
                      </a:endParaRPr>
                    </a:p>
                  </a:txBody>
                  <a:tcPr anchor="t" marL="91440" marR="91440">
                    <a:lnL w="12240">
                      <a:solidFill>
                        <a:srgbClr val="000000"/>
                      </a:solidFill>
                    </a:lnL>
                    <a:lnR w="12240">
                      <a:solidFill>
                        <a:srgbClr val="000000"/>
                      </a:solidFill>
                    </a:lnR>
                    <a:lnT w="12240">
                      <a:solidFill>
                        <a:srgbClr val="ffffff"/>
                      </a:solidFill>
                    </a:lnT>
                    <a:lnB w="12240">
                      <a:solidFill>
                        <a:srgbClr val="000000"/>
                      </a:solidFill>
                    </a:lnB>
                    <a:solidFill>
                      <a:srgbClr val="ffffff"/>
                    </a:solidFill>
                  </a:tcPr>
                </a:tc>
                <a:tc>
                  <a:txBody>
                    <a:bodyPr tIns="45360" bIns="45360" anchor="t">
                      <a:noAutofit/>
                    </a:bodyPr>
                    <a:p>
                      <a:pPr algn="r">
                        <a:lnSpc>
                          <a:spcPct val="100000"/>
                        </a:lnSpc>
                      </a:pPr>
                      <a:r>
                        <a:rPr b="0" lang="es-MX" sz="1400" spc="-1" strike="noStrike">
                          <a:solidFill>
                            <a:srgbClr val="000000"/>
                          </a:solidFill>
                          <a:latin typeface="Calibri"/>
                        </a:rPr>
                        <a:t>X   .02  =  </a:t>
                      </a:r>
                      <a:r>
                        <a:rPr b="1" lang="es-MX" sz="1400" spc="-1" strike="noStrike">
                          <a:solidFill>
                            <a:srgbClr val="000000"/>
                          </a:solidFill>
                          <a:latin typeface="Calibri"/>
                        </a:rPr>
                        <a:t>520  -  100% </a:t>
                      </a:r>
                      <a:r>
                        <a:rPr b="0" lang="es-MX" sz="1400" spc="-1" strike="noStrike">
                          <a:solidFill>
                            <a:srgbClr val="000000"/>
                          </a:solidFill>
                          <a:latin typeface="Calibri"/>
                        </a:rPr>
                        <a:t>= 0</a:t>
                      </a:r>
                      <a:endParaRPr b="0" lang="es-MX" sz="1400" spc="-1" strike="noStrike">
                        <a:latin typeface="Arial"/>
                      </a:endParaRPr>
                    </a:p>
                  </a:txBody>
                  <a:tcPr anchor="t" marL="91440" marR="91440">
                    <a:lnL w="12240">
                      <a:solidFill>
                        <a:srgbClr val="000000"/>
                      </a:solidFill>
                    </a:lnL>
                    <a:lnR w="12240">
                      <a:solidFill>
                        <a:srgbClr val="000000"/>
                      </a:solidFill>
                    </a:lnR>
                    <a:lnT w="12240">
                      <a:solidFill>
                        <a:srgbClr val="ffffff"/>
                      </a:solidFill>
                    </a:lnT>
                    <a:lnB w="12240">
                      <a:solidFill>
                        <a:srgbClr val="000000"/>
                      </a:solidFill>
                    </a:lnB>
                    <a:solidFill>
                      <a:srgbClr val="ffffff"/>
                    </a:solidFill>
                  </a:tcPr>
                </a:tc>
              </a:tr>
              <a:tr h="304560">
                <a:tc>
                  <a:txBody>
                    <a:bodyPr tIns="45360" bIns="45360" anchor="t">
                      <a:noAutofit/>
                    </a:bodyPr>
                    <a:p>
                      <a:pPr>
                        <a:lnSpc>
                          <a:spcPct val="100000"/>
                        </a:lnSpc>
                      </a:pPr>
                      <a:r>
                        <a:rPr b="0" lang="es-MX" sz="1400" spc="-1" strike="noStrike">
                          <a:solidFill>
                            <a:srgbClr val="000000"/>
                          </a:solidFill>
                          <a:latin typeface="Calibri"/>
                        </a:rPr>
                        <a:t>Venta con factura</a:t>
                      </a:r>
                      <a:endParaRPr b="0" lang="es-MX" sz="14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tIns="45360" bIns="45360" anchor="t">
                      <a:noAutofit/>
                    </a:bodyPr>
                    <a:p>
                      <a:pPr algn="r">
                        <a:lnSpc>
                          <a:spcPct val="100000"/>
                        </a:lnSpc>
                      </a:pPr>
                      <a:r>
                        <a:rPr b="0" lang="es-MX" sz="1400" spc="-1" strike="noStrike">
                          <a:solidFill>
                            <a:srgbClr val="000000"/>
                          </a:solidFill>
                          <a:latin typeface="Calibri"/>
                        </a:rPr>
                        <a:t>4,000</a:t>
                      </a:r>
                      <a:endParaRPr b="0" lang="es-MX" sz="14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tIns="45360" bIns="45360" anchor="t">
                      <a:noAutofit/>
                    </a:bodyPr>
                    <a:p>
                      <a:pPr algn="r">
                        <a:lnSpc>
                          <a:spcPct val="100000"/>
                        </a:lnSpc>
                        <a:tabLst>
                          <a:tab algn="l" pos="0"/>
                        </a:tabLst>
                      </a:pPr>
                      <a:r>
                        <a:rPr b="1" lang="es-MX" sz="1400" spc="-1" strike="noStrike">
                          <a:solidFill>
                            <a:srgbClr val="000000"/>
                          </a:solidFill>
                          <a:latin typeface="Calibri"/>
                        </a:rPr>
                        <a:t>4,000/30,000  </a:t>
                      </a:r>
                      <a:r>
                        <a:rPr b="0" lang="es-MX" sz="1400" spc="-1" strike="noStrike">
                          <a:solidFill>
                            <a:srgbClr val="000000"/>
                          </a:solidFill>
                          <a:latin typeface="Calibri"/>
                        </a:rPr>
                        <a:t>= .1333</a:t>
                      </a:r>
                      <a:endParaRPr b="0" lang="es-MX" sz="14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r h="304560">
                <a:tc>
                  <a:txBody>
                    <a:bodyPr tIns="45360" bIns="45360" anchor="t">
                      <a:noAutofit/>
                    </a:bodyPr>
                    <a:p>
                      <a:pPr>
                        <a:lnSpc>
                          <a:spcPct val="100000"/>
                        </a:lnSpc>
                      </a:pPr>
                      <a:r>
                        <a:rPr b="0" lang="es-MX" sz="1400" spc="-1" strike="noStrike">
                          <a:solidFill>
                            <a:srgbClr val="000000"/>
                          </a:solidFill>
                          <a:latin typeface="Calibri"/>
                        </a:rPr>
                        <a:t>IVA de facturas   4 000 x .16  </a:t>
                      </a:r>
                      <a:endParaRPr b="0" lang="es-MX" sz="14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tIns="45360" bIns="45360" anchor="t">
                      <a:noAutofit/>
                    </a:bodyPr>
                    <a:p>
                      <a:pPr algn="r">
                        <a:lnSpc>
                          <a:spcPct val="100000"/>
                        </a:lnSpc>
                      </a:pPr>
                      <a:r>
                        <a:rPr b="1" lang="es-MX" sz="1400" spc="-1" strike="noStrike">
                          <a:solidFill>
                            <a:srgbClr val="000000"/>
                          </a:solidFill>
                          <a:latin typeface="Calibri"/>
                        </a:rPr>
                        <a:t>640</a:t>
                      </a:r>
                      <a:endParaRPr b="0" lang="es-MX" sz="14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tIns="45360" bIns="45360" anchor="t">
                      <a:noAutofit/>
                    </a:bodyPr>
                    <a:p>
                      <a:pPr algn="r">
                        <a:lnSpc>
                          <a:spcPct val="100000"/>
                        </a:lnSpc>
                      </a:pPr>
                      <a:r>
                        <a:rPr b="0" lang="es-MX" sz="1400" spc="-1" strike="noStrike">
                          <a:solidFill>
                            <a:srgbClr val="000000"/>
                          </a:solidFill>
                          <a:latin typeface="Calibri"/>
                        </a:rPr>
                        <a:t>Gastos 12,000  X 16 %  = 1,920</a:t>
                      </a:r>
                      <a:endParaRPr b="0" lang="es-MX" sz="14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r h="343080">
                <a:tc>
                  <a:txBody>
                    <a:bodyPr tIns="45360" bIns="45360" anchor="t">
                      <a:noAutofit/>
                    </a:bodyPr>
                    <a:p>
                      <a:pPr>
                        <a:lnSpc>
                          <a:spcPct val="100000"/>
                        </a:lnSpc>
                      </a:pPr>
                      <a:r>
                        <a:rPr b="0" lang="es-MX" sz="1400" spc="-1" strike="noStrike">
                          <a:solidFill>
                            <a:srgbClr val="000000"/>
                          </a:solidFill>
                          <a:latin typeface="Calibri"/>
                        </a:rPr>
                        <a:t> </a:t>
                      </a:r>
                      <a:r>
                        <a:rPr b="0" lang="es-MX" sz="1400" spc="-1" strike="noStrike">
                          <a:solidFill>
                            <a:srgbClr val="000000"/>
                          </a:solidFill>
                          <a:latin typeface="Calibri"/>
                        </a:rPr>
                        <a:t>- IVA (Prop. a acreditar)</a:t>
                      </a:r>
                      <a:endParaRPr b="0" lang="es-MX" sz="14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tIns="45360" bIns="45360" anchor="t">
                      <a:noAutofit/>
                    </a:bodyPr>
                    <a:p>
                      <a:pPr algn="r">
                        <a:lnSpc>
                          <a:spcPct val="100000"/>
                        </a:lnSpc>
                      </a:pPr>
                      <a:r>
                        <a:rPr b="1" lang="es-MX" sz="1400" spc="-1" strike="noStrike">
                          <a:solidFill>
                            <a:srgbClr val="000000"/>
                          </a:solidFill>
                          <a:latin typeface="Calibri"/>
                        </a:rPr>
                        <a:t>-256</a:t>
                      </a:r>
                      <a:endParaRPr b="0" lang="es-MX" sz="14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tIns="45360" bIns="45360" anchor="t">
                      <a:noAutofit/>
                    </a:bodyPr>
                    <a:p>
                      <a:pPr algn="r">
                        <a:lnSpc>
                          <a:spcPct val="100000"/>
                        </a:lnSpc>
                      </a:pPr>
                      <a:r>
                        <a:rPr b="0" lang="es-MX" sz="1400" spc="-1" strike="noStrike">
                          <a:solidFill>
                            <a:srgbClr val="000000"/>
                          </a:solidFill>
                          <a:latin typeface="Calibri"/>
                        </a:rPr>
                        <a:t>1,920 X.1333= </a:t>
                      </a:r>
                      <a:r>
                        <a:rPr b="1" lang="es-MX" sz="1400" spc="-1" strike="noStrike">
                          <a:solidFill>
                            <a:srgbClr val="000000"/>
                          </a:solidFill>
                          <a:latin typeface="Calibri"/>
                        </a:rPr>
                        <a:t>255.99</a:t>
                      </a:r>
                      <a:endParaRPr b="0" lang="es-MX" sz="14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r h="305280">
                <a:tc>
                  <a:txBody>
                    <a:bodyPr tIns="45360" bIns="45360" anchor="t">
                      <a:noAutofit/>
                    </a:bodyPr>
                    <a:p>
                      <a:pPr>
                        <a:lnSpc>
                          <a:spcPct val="100000"/>
                        </a:lnSpc>
                      </a:pPr>
                      <a:r>
                        <a:rPr b="0" lang="es-MX" sz="1400" spc="-1" strike="noStrike">
                          <a:solidFill>
                            <a:srgbClr val="000000"/>
                          </a:solidFill>
                          <a:latin typeface="Calibri"/>
                        </a:rPr>
                        <a:t>= IVA x pagar</a:t>
                      </a:r>
                      <a:endParaRPr b="0" lang="es-MX" sz="14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tIns="45360" bIns="45360" anchor="t">
                      <a:noAutofit/>
                    </a:bodyPr>
                    <a:p>
                      <a:pPr algn="r">
                        <a:lnSpc>
                          <a:spcPct val="100000"/>
                        </a:lnSpc>
                      </a:pPr>
                      <a:r>
                        <a:rPr b="1" lang="es-MX" sz="1400" spc="-1" strike="noStrike">
                          <a:solidFill>
                            <a:srgbClr val="000000"/>
                          </a:solidFill>
                          <a:latin typeface="Calibri"/>
                        </a:rPr>
                        <a:t>384</a:t>
                      </a:r>
                      <a:endParaRPr b="0" lang="es-MX" sz="14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tIns="45360" bIns="45360" anchor="t">
                      <a:noAutofit/>
                    </a:bodyPr>
                    <a:p>
                      <a:pPr algn="r">
                        <a:lnSpc>
                          <a:spcPct val="100000"/>
                        </a:lnSpc>
                      </a:pPr>
                      <a:r>
                        <a:rPr b="0" lang="es-MX" sz="1400" spc="-1" strike="noStrike">
                          <a:solidFill>
                            <a:srgbClr val="000000"/>
                          </a:solidFill>
                          <a:latin typeface="Calibri"/>
                        </a:rPr>
                        <a:t>Acredita proporcional</a:t>
                      </a:r>
                      <a:endParaRPr b="0" lang="es-MX" sz="14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bl>
          </a:graphicData>
        </a:graphic>
      </p:graphicFrame>
      <p:graphicFrame>
        <p:nvGraphicFramePr>
          <p:cNvPr id="377" name="6 Tabla"/>
          <p:cNvGraphicFramePr/>
          <p:nvPr/>
        </p:nvGraphicFramePr>
        <p:xfrm>
          <a:off x="395280" y="2780280"/>
          <a:ext cx="8065440" cy="2274480"/>
        </p:xfrm>
        <a:graphic>
          <a:graphicData uri="http://schemas.openxmlformats.org/drawingml/2006/table">
            <a:tbl>
              <a:tblPr/>
              <a:tblGrid>
                <a:gridCol w="3059280"/>
                <a:gridCol w="903600"/>
                <a:gridCol w="4102920"/>
              </a:tblGrid>
              <a:tr h="365400">
                <a:tc gridSpan="3">
                  <a:txBody>
                    <a:bodyPr tIns="45360" bIns="45360" anchor="t">
                      <a:noAutofit/>
                    </a:bodyPr>
                    <a:p>
                      <a:pPr algn="ctr"/>
                      <a:r>
                        <a:rPr b="0" lang="es-MX" sz="1200" spc="-1" strike="noStrike">
                          <a:solidFill>
                            <a:srgbClr val="ffffff"/>
                          </a:solidFill>
                          <a:latin typeface="Arial"/>
                        </a:rPr>
                        <a:t>EJEMPLO DE ISR  DE ABARROTES </a:t>
                      </a:r>
                      <a:endParaRPr b="0" lang="es-MX" sz="1200" spc="-1" strike="noStrike">
                        <a:solidFill>
                          <a:srgbClr val="ffffff"/>
                        </a:solidFill>
                        <a:latin typeface="Arial"/>
                      </a:endParaRPr>
                    </a:p>
                  </a:txBody>
                  <a:tcPr anchor="t" marL="91440" marR="91440">
                    <a:lnL w="12240">
                      <a:solidFill>
                        <a:srgbClr val="ffffff"/>
                      </a:solidFill>
                    </a:lnL>
                    <a:lnR w="12240">
                      <a:solidFill>
                        <a:srgbClr val="ffffff"/>
                      </a:solidFill>
                    </a:lnR>
                    <a:lnT w="12240">
                      <a:solidFill>
                        <a:srgbClr val="ffffff"/>
                      </a:solidFill>
                    </a:lnT>
                    <a:solidFill>
                      <a:srgbClr val="b23333"/>
                    </a:solidFill>
                  </a:tcPr>
                </a:tc>
                <a:tc hMerge="1">
                  <a:tcPr anchor="t" marL="90000" marR="90000">
                    <a:solidFill>
                      <a:srgbClr val="b23333"/>
                    </a:solidFill>
                  </a:tcPr>
                </a:tc>
                <a:tc hMerge="1">
                  <a:tcPr anchor="t" marL="90000" marR="90000">
                    <a:solidFill>
                      <a:srgbClr val="b23333"/>
                    </a:solidFill>
                  </a:tcPr>
                </a:tc>
              </a:tr>
              <a:tr h="253080">
                <a:tc>
                  <a:txBody>
                    <a:bodyPr anchor="t">
                      <a:noAutofit/>
                    </a:bodyPr>
                    <a:p>
                      <a:pPr algn="ctr"/>
                      <a:r>
                        <a:rPr b="0" lang="es-MX" sz="1200" spc="-1" strike="noStrike">
                          <a:latin typeface="Arial"/>
                        </a:rPr>
                        <a:t>Ingresos cobrados</a:t>
                      </a:r>
                      <a:endParaRPr b="0" lang="es-MX"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nchor="t">
                      <a:noAutofit/>
                    </a:bodyPr>
                    <a:p>
                      <a:pPr algn="ctr"/>
                      <a:r>
                        <a:rPr b="0" lang="es-MX" sz="1200" spc="-1" strike="noStrike">
                          <a:latin typeface="Arial"/>
                        </a:rPr>
                        <a:t>30,000</a:t>
                      </a:r>
                      <a:endParaRPr b="0" lang="es-MX"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r h="252720">
                <a:tc>
                  <a:txBody>
                    <a:bodyPr anchor="t">
                      <a:noAutofit/>
                    </a:bodyPr>
                    <a:p>
                      <a:pPr algn="ctr"/>
                      <a:r>
                        <a:rPr b="0" lang="es-MX" sz="1200" spc="-1" strike="noStrike">
                          <a:latin typeface="Arial"/>
                        </a:rPr>
                        <a:t>Compras y gastos</a:t>
                      </a:r>
                      <a:endParaRPr b="0" lang="es-MX"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nchor="t">
                      <a:noAutofit/>
                    </a:bodyPr>
                    <a:p>
                      <a:pPr algn="ctr"/>
                      <a:r>
                        <a:rPr b="0" lang="es-MX" sz="1200" spc="-1" strike="noStrike">
                          <a:latin typeface="Arial"/>
                        </a:rPr>
                        <a:t>12,000</a:t>
                      </a:r>
                      <a:endParaRPr b="0" lang="es-MX"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r h="243000">
                <a:tc>
                  <a:txBody>
                    <a:bodyPr anchor="t">
                      <a:noAutofit/>
                    </a:bodyPr>
                    <a:p>
                      <a:pPr algn="ctr"/>
                      <a:r>
                        <a:rPr b="0" lang="es-MX" sz="1200" spc="-1" strike="noStrike">
                          <a:latin typeface="Arial"/>
                        </a:rPr>
                        <a:t>Utilidad</a:t>
                      </a:r>
                      <a:endParaRPr b="0" lang="es-MX"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nchor="t">
                      <a:noAutofit/>
                    </a:bodyPr>
                    <a:p>
                      <a:pPr algn="ctr"/>
                      <a:r>
                        <a:rPr b="0" lang="es-MX" sz="1200" spc="-1" strike="noStrike">
                          <a:latin typeface="Arial"/>
                        </a:rPr>
                        <a:t>18,000</a:t>
                      </a:r>
                      <a:endParaRPr b="0" lang="es-MX"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nchor="t">
                      <a:noAutofit/>
                    </a:bodyPr>
                    <a:p>
                      <a:pPr algn="ctr"/>
                      <a:r>
                        <a:rPr b="0" lang="es-MX" sz="1200" spc="-1" strike="noStrike">
                          <a:latin typeface="Arial"/>
                        </a:rPr>
                        <a:t>Por tarifa</a:t>
                      </a:r>
                      <a:endParaRPr b="0" lang="es-MX"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r h="231480">
                <a:tc>
                  <a:txBody>
                    <a:bodyPr anchor="t">
                      <a:noAutofit/>
                    </a:bodyPr>
                    <a:p>
                      <a:pPr algn="ctr"/>
                      <a:r>
                        <a:rPr b="0" lang="es-MX" sz="1200" spc="-1" strike="noStrike">
                          <a:latin typeface="Arial"/>
                        </a:rPr>
                        <a:t>ISR  Causado</a:t>
                      </a:r>
                      <a:endParaRPr b="0" lang="es-MX"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nchor="t">
                      <a:noAutofit/>
                    </a:bodyPr>
                    <a:p>
                      <a:pPr algn="ctr"/>
                      <a:r>
                        <a:rPr b="0" lang="es-MX" sz="1200" spc="-1" strike="noStrike">
                          <a:latin typeface="Arial"/>
                        </a:rPr>
                        <a:t>  </a:t>
                      </a:r>
                      <a:r>
                        <a:rPr b="0" lang="es-MX" sz="1200" spc="-1" strike="noStrike">
                          <a:latin typeface="Arial"/>
                        </a:rPr>
                        <a:t>1,716</a:t>
                      </a:r>
                      <a:endParaRPr b="0" lang="es-MX"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nchor="t">
                      <a:noAutofit/>
                    </a:bodyPr>
                    <a:p>
                      <a:pPr algn="ctr"/>
                      <a:r>
                        <a:rPr b="0" lang="es-MX" sz="1200" spc="-1" strike="noStrike">
                          <a:latin typeface="Arial"/>
                        </a:rPr>
                        <a:t>- 40% reducción  1,716 - 686 = 1,029.60</a:t>
                      </a:r>
                      <a:endParaRPr b="0" lang="es-MX"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r h="216000">
                <a:tc>
                  <a:txBody>
                    <a:bodyPr anchor="t">
                      <a:noAutofit/>
                    </a:bodyPr>
                    <a:p>
                      <a:pPr algn="ctr"/>
                      <a:r>
                        <a:rPr b="0" lang="es-MX" sz="1200" spc="-1" strike="noStrike">
                          <a:latin typeface="Arial"/>
                        </a:rPr>
                        <a:t>ISR a pagar</a:t>
                      </a:r>
                      <a:endParaRPr b="0" lang="es-MX"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nchor="t">
                      <a:noAutofit/>
                    </a:bodyPr>
                    <a:p>
                      <a:pPr algn="ctr"/>
                      <a:r>
                        <a:rPr b="0" lang="es-MX" sz="1200" spc="-1" strike="noStrike">
                          <a:latin typeface="Arial"/>
                        </a:rPr>
                        <a:t>1,030</a:t>
                      </a:r>
                      <a:endParaRPr b="0" lang="es-MX"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bl>
          </a:graphicData>
        </a:graphic>
      </p:graphicFrame>
      <p:graphicFrame>
        <p:nvGraphicFramePr>
          <p:cNvPr id="378" name="Tabla 2"/>
          <p:cNvGraphicFramePr/>
          <p:nvPr/>
        </p:nvGraphicFramePr>
        <p:xfrm>
          <a:off x="2068560" y="4632120"/>
          <a:ext cx="3815640" cy="1946520"/>
        </p:xfrm>
        <a:graphic>
          <a:graphicData uri="http://schemas.openxmlformats.org/drawingml/2006/table">
            <a:tbl>
              <a:tblPr/>
              <a:tblGrid>
                <a:gridCol w="2120040"/>
                <a:gridCol w="1695960"/>
              </a:tblGrid>
              <a:tr h="243360">
                <a:tc>
                  <a:txBody>
                    <a:bodyPr lIns="91080" rIns="91080" tIns="45360" bIns="45360" anchor="t">
                      <a:noAutofit/>
                    </a:bodyPr>
                    <a:p>
                      <a:pPr algn="ctr"/>
                      <a:r>
                        <a:rPr b="0" lang="es-MX" sz="1000" spc="-1" strike="noStrike">
                          <a:latin typeface="Arial"/>
                        </a:rPr>
                        <a:t>EJERCICIO FISCAL</a:t>
                      </a:r>
                      <a:endParaRPr b="0" lang="es-MX" sz="10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91080" rIns="91080" tIns="45360" bIns="45360" anchor="t">
                      <a:noAutofit/>
                    </a:bodyPr>
                    <a:p>
                      <a:pPr algn="ctr"/>
                      <a:r>
                        <a:rPr b="0" lang="es-MX" sz="1000" spc="-1" strike="noStrike">
                          <a:latin typeface="Arial"/>
                        </a:rPr>
                        <a:t>PORCENTAJE DE REDUCCION</a:t>
                      </a:r>
                      <a:endParaRPr b="0" lang="es-MX" sz="10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r h="243360">
                <a:tc>
                  <a:txBody>
                    <a:bodyPr lIns="91080" rIns="91080" tIns="45360" bIns="45360" anchor="t">
                      <a:noAutofit/>
                    </a:bodyPr>
                    <a:p>
                      <a:pPr algn="ctr">
                        <a:lnSpc>
                          <a:spcPct val="100000"/>
                        </a:lnSpc>
                      </a:pPr>
                      <a:r>
                        <a:rPr b="0" lang="es-MX" sz="1000" spc="-1" strike="noStrike">
                          <a:solidFill>
                            <a:srgbClr val="000000"/>
                          </a:solidFill>
                          <a:latin typeface="Calibri"/>
                        </a:rPr>
                        <a:t>2014</a:t>
                      </a:r>
                      <a:endParaRPr b="0" lang="es-MX" sz="10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91080" rIns="91080" tIns="45360" bIns="45360" anchor="t">
                      <a:noAutofit/>
                    </a:bodyPr>
                    <a:p>
                      <a:pPr algn="ctr"/>
                      <a:r>
                        <a:rPr b="0" lang="es-MX" sz="1000" spc="-1" strike="noStrike">
                          <a:latin typeface="Arial"/>
                        </a:rPr>
                        <a:t>100</a:t>
                      </a:r>
                      <a:endParaRPr b="0" lang="es-MX" sz="10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r h="243360">
                <a:tc>
                  <a:txBody>
                    <a:bodyPr lIns="91080" rIns="91080" tIns="45360" bIns="45360" anchor="t">
                      <a:noAutofit/>
                    </a:bodyPr>
                    <a:p>
                      <a:pPr algn="ctr"/>
                      <a:r>
                        <a:rPr b="0" lang="es-MX" sz="1000" spc="-1" strike="noStrike">
                          <a:latin typeface="Arial"/>
                        </a:rPr>
                        <a:t>2015</a:t>
                      </a:r>
                      <a:endParaRPr b="0" lang="es-MX" sz="10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91080" rIns="91080" tIns="45360" bIns="45360" anchor="t">
                      <a:noAutofit/>
                    </a:bodyPr>
                    <a:p>
                      <a:pPr algn="ctr"/>
                      <a:r>
                        <a:rPr b="0" lang="es-MX" sz="1000" spc="-1" strike="noStrike">
                          <a:latin typeface="Arial"/>
                        </a:rPr>
                        <a:t>100</a:t>
                      </a:r>
                      <a:endParaRPr b="0" lang="es-MX" sz="10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r h="243360">
                <a:tc>
                  <a:txBody>
                    <a:bodyPr lIns="91080" rIns="91080" tIns="45360" bIns="45360" anchor="t">
                      <a:noAutofit/>
                    </a:bodyPr>
                    <a:p>
                      <a:pPr algn="ctr"/>
                      <a:r>
                        <a:rPr b="0" lang="es-MX" sz="1000" spc="-1" strike="noStrike">
                          <a:latin typeface="Arial"/>
                        </a:rPr>
                        <a:t>2016</a:t>
                      </a:r>
                      <a:endParaRPr b="0" lang="es-MX" sz="10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91080" rIns="91080" tIns="45360" bIns="45360" anchor="t">
                      <a:noAutofit/>
                    </a:bodyPr>
                    <a:p>
                      <a:pPr algn="ctr"/>
                      <a:r>
                        <a:rPr b="0" lang="es-MX" sz="1000" spc="-1" strike="noStrike">
                          <a:latin typeface="Arial"/>
                        </a:rPr>
                        <a:t>90</a:t>
                      </a:r>
                      <a:endParaRPr b="0" lang="es-MX" sz="10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r h="243360">
                <a:tc>
                  <a:txBody>
                    <a:bodyPr lIns="91080" rIns="91080" tIns="45360" bIns="45360" anchor="t">
                      <a:noAutofit/>
                    </a:bodyPr>
                    <a:p>
                      <a:pPr algn="ctr"/>
                      <a:r>
                        <a:rPr b="0" lang="es-MX" sz="1000" spc="-1" strike="noStrike">
                          <a:latin typeface="Arial"/>
                        </a:rPr>
                        <a:t>2017</a:t>
                      </a:r>
                      <a:endParaRPr b="0" lang="es-MX" sz="10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91080" rIns="91080" tIns="45360" bIns="45360" anchor="t">
                      <a:noAutofit/>
                    </a:bodyPr>
                    <a:p>
                      <a:pPr algn="ctr"/>
                      <a:r>
                        <a:rPr b="0" lang="es-MX" sz="1000" spc="-1" strike="noStrike">
                          <a:latin typeface="Arial"/>
                        </a:rPr>
                        <a:t>80</a:t>
                      </a:r>
                      <a:endParaRPr b="0" lang="es-MX" sz="10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r h="243360">
                <a:tc>
                  <a:txBody>
                    <a:bodyPr lIns="91080" rIns="91080" tIns="45360" bIns="45360" anchor="t">
                      <a:noAutofit/>
                    </a:bodyPr>
                    <a:p>
                      <a:pPr algn="ctr"/>
                      <a:r>
                        <a:rPr b="0" lang="es-MX" sz="1000" spc="-1" strike="noStrike">
                          <a:latin typeface="Arial"/>
                        </a:rPr>
                        <a:t>2018</a:t>
                      </a:r>
                      <a:endParaRPr b="0" lang="es-MX" sz="10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91080" rIns="91080" tIns="45360" bIns="45360" anchor="t">
                      <a:noAutofit/>
                    </a:bodyPr>
                    <a:p>
                      <a:pPr algn="ctr"/>
                      <a:r>
                        <a:rPr b="0" lang="es-MX" sz="1000" spc="-1" strike="noStrike">
                          <a:latin typeface="Arial"/>
                        </a:rPr>
                        <a:t>70</a:t>
                      </a:r>
                      <a:endParaRPr b="0" lang="es-MX" sz="10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r h="243360">
                <a:tc>
                  <a:txBody>
                    <a:bodyPr lIns="91080" rIns="91080" tIns="45360" bIns="45360" anchor="t">
                      <a:noAutofit/>
                    </a:bodyPr>
                    <a:p>
                      <a:pPr algn="ctr"/>
                      <a:r>
                        <a:rPr b="0" lang="es-MX" sz="1000" spc="-1" strike="noStrike">
                          <a:latin typeface="Arial"/>
                        </a:rPr>
                        <a:t>2019</a:t>
                      </a:r>
                      <a:endParaRPr b="0" lang="es-MX" sz="10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91080" rIns="91080" tIns="45360" bIns="45360" anchor="t">
                      <a:noAutofit/>
                    </a:bodyPr>
                    <a:p>
                      <a:pPr algn="ctr"/>
                      <a:r>
                        <a:rPr b="0" lang="es-MX" sz="1000" spc="-1" strike="noStrike">
                          <a:latin typeface="Arial"/>
                        </a:rPr>
                        <a:t>60</a:t>
                      </a:r>
                      <a:endParaRPr b="0" lang="es-MX" sz="10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r h="243360">
                <a:tc>
                  <a:txBody>
                    <a:bodyPr lIns="91080" rIns="91080" tIns="45360" bIns="45360" anchor="t">
                      <a:noAutofit/>
                    </a:bodyPr>
                    <a:p>
                      <a:pPr algn="ctr"/>
                      <a:r>
                        <a:rPr b="0" lang="es-MX" sz="1000" spc="-1" strike="noStrike">
                          <a:latin typeface="Arial"/>
                        </a:rPr>
                        <a:t>2020</a:t>
                      </a:r>
                      <a:endParaRPr b="0" lang="es-MX" sz="10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91080" rIns="91080" tIns="45360" bIns="45360" anchor="t">
                      <a:noAutofit/>
                    </a:bodyPr>
                    <a:p>
                      <a:pPr algn="ctr"/>
                      <a:r>
                        <a:rPr b="0" lang="es-MX" sz="1000" spc="-1" strike="noStrike">
                          <a:latin typeface="Arial"/>
                        </a:rPr>
                        <a:t>50</a:t>
                      </a:r>
                      <a:endParaRPr b="0" lang="es-MX" sz="1000" spc="-1" strike="noStrike">
                        <a:latin typeface="Arial"/>
                      </a:endParaRPr>
                    </a:p>
                  </a:txBody>
                  <a:tcPr anchor="t" marL="91080" marR="910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bl>
          </a:graphicData>
        </a:graphic>
      </p:graphicFrame>
      <p:sp>
        <p:nvSpPr>
          <p:cNvPr id="379" name="CuadroTexto 5"/>
          <p:cNvSpPr/>
          <p:nvPr/>
        </p:nvSpPr>
        <p:spPr>
          <a:xfrm>
            <a:off x="8475480" y="1882440"/>
            <a:ext cx="314640" cy="4561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s-MX" sz="2400" spc="-1" strike="noStrike">
                <a:solidFill>
                  <a:srgbClr val="4472c4"/>
                </a:solidFill>
                <a:latin typeface="Calibri"/>
              </a:rPr>
              <a:t>*</a:t>
            </a:r>
            <a:endParaRPr b="0" lang="es-MX" sz="24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380" name="3 Tabla"/>
          <p:cNvGraphicFramePr/>
          <p:nvPr/>
        </p:nvGraphicFramePr>
        <p:xfrm>
          <a:off x="395280" y="1390680"/>
          <a:ext cx="8137080" cy="1461600"/>
        </p:xfrm>
        <a:graphic>
          <a:graphicData uri="http://schemas.openxmlformats.org/drawingml/2006/table">
            <a:tbl>
              <a:tblPr/>
              <a:tblGrid>
                <a:gridCol w="3086640"/>
                <a:gridCol w="911880"/>
                <a:gridCol w="4138560"/>
              </a:tblGrid>
              <a:tr h="365400">
                <a:tc gridSpan="3">
                  <a:txBody>
                    <a:bodyPr tIns="45360" bIns="45360" anchor="t">
                      <a:noAutofit/>
                    </a:bodyPr>
                    <a:p>
                      <a:pPr algn="ctr">
                        <a:lnSpc>
                          <a:spcPct val="100000"/>
                        </a:lnSpc>
                      </a:pPr>
                      <a:r>
                        <a:rPr b="1" lang="es-MX" sz="1800" spc="-1" strike="noStrike">
                          <a:solidFill>
                            <a:srgbClr val="000000"/>
                          </a:solidFill>
                          <a:latin typeface="Calibri"/>
                        </a:rPr>
                        <a:t>EJEMPLO DE IEPS EN TIENDA DE ABARROTES </a:t>
                      </a:r>
                      <a:endParaRPr b="0" lang="es-MX" sz="1800" spc="-1" strike="noStrike">
                        <a:solidFill>
                          <a:srgbClr val="000000"/>
                        </a:solidFill>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hMerge="1">
                  <a:tcPr anchor="t" marL="90000" marR="900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hMerge="1">
                  <a:tcPr anchor="t" marL="90000" marR="900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r h="365400">
                <a:tc>
                  <a:txBody>
                    <a:bodyPr tIns="45360" bIns="45360" anchor="t">
                      <a:noAutofit/>
                    </a:bodyPr>
                    <a:p>
                      <a:pPr>
                        <a:lnSpc>
                          <a:spcPct val="100000"/>
                        </a:lnSpc>
                      </a:pPr>
                      <a:r>
                        <a:rPr b="0" lang="es-MX" sz="1800" spc="-1" strike="noStrike">
                          <a:solidFill>
                            <a:srgbClr val="000000"/>
                          </a:solidFill>
                          <a:latin typeface="Calibri"/>
                        </a:rPr>
                        <a:t>Venta de dulces</a:t>
                      </a:r>
                      <a:endParaRPr b="0" lang="es-MX" sz="1800" spc="-1" strike="noStrike">
                        <a:solidFill>
                          <a:srgbClr val="000000"/>
                        </a:solidFill>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tIns="45360" bIns="45360" anchor="t">
                      <a:noAutofit/>
                    </a:bodyPr>
                    <a:p>
                      <a:pPr algn="r">
                        <a:lnSpc>
                          <a:spcPct val="100000"/>
                        </a:lnSpc>
                      </a:pPr>
                      <a:r>
                        <a:rPr b="0" lang="es-MX" sz="1800" spc="-1" strike="noStrike">
                          <a:solidFill>
                            <a:srgbClr val="000000"/>
                          </a:solidFill>
                          <a:latin typeface="Calibri"/>
                        </a:rPr>
                        <a:t>1,000</a:t>
                      </a:r>
                      <a:endParaRPr b="0" lang="es-MX" sz="1800" spc="-1" strike="noStrike">
                        <a:solidFill>
                          <a:srgbClr val="000000"/>
                        </a:solidFill>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tIns="45360" bIns="45360" anchor="t">
                      <a:noAutofit/>
                    </a:bodyPr>
                    <a:p>
                      <a:pPr algn="r">
                        <a:lnSpc>
                          <a:spcPct val="100000"/>
                        </a:lnSpc>
                      </a:pPr>
                      <a:r>
                        <a:rPr b="0" lang="es-MX" sz="1800" spc="-1" strike="noStrike">
                          <a:solidFill>
                            <a:srgbClr val="000000"/>
                          </a:solidFill>
                          <a:latin typeface="Calibri"/>
                        </a:rPr>
                        <a:t>alimentos  con alto  contenido calórico</a:t>
                      </a:r>
                      <a:endParaRPr b="0" lang="es-MX" sz="1800" spc="-1" strike="noStrike">
                        <a:solidFill>
                          <a:srgbClr val="000000"/>
                        </a:solidFill>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r h="365400">
                <a:tc>
                  <a:txBody>
                    <a:bodyPr tIns="45360" bIns="45360" anchor="t">
                      <a:noAutofit/>
                    </a:bodyPr>
                    <a:p>
                      <a:pPr>
                        <a:lnSpc>
                          <a:spcPct val="100000"/>
                        </a:lnSpc>
                      </a:pPr>
                      <a:r>
                        <a:rPr b="0" lang="es-MX" sz="1800" spc="-1" strike="noStrike">
                          <a:solidFill>
                            <a:srgbClr val="000000"/>
                          </a:solidFill>
                          <a:latin typeface="Calibri"/>
                        </a:rPr>
                        <a:t>IEPS  causado </a:t>
                      </a:r>
                      <a:endParaRPr b="0" lang="es-MX" sz="1800" spc="-1" strike="noStrike">
                        <a:solidFill>
                          <a:srgbClr val="000000"/>
                        </a:solidFill>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tIns="45360" bIns="45360" anchor="t">
                      <a:noAutofit/>
                    </a:bodyPr>
                    <a:p>
                      <a:pPr algn="r">
                        <a:lnSpc>
                          <a:spcPct val="100000"/>
                        </a:lnSpc>
                      </a:pPr>
                      <a:r>
                        <a:rPr b="0" lang="es-MX" sz="1800" spc="-1" strike="noStrike">
                          <a:solidFill>
                            <a:srgbClr val="000000"/>
                          </a:solidFill>
                          <a:latin typeface="Calibri"/>
                        </a:rPr>
                        <a:t>10</a:t>
                      </a:r>
                      <a:endParaRPr b="0" lang="es-MX" sz="1800" spc="-1" strike="noStrike">
                        <a:solidFill>
                          <a:srgbClr val="000000"/>
                        </a:solidFill>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tIns="45360" bIns="45360" anchor="t">
                      <a:noAutofit/>
                    </a:bodyPr>
                    <a:p>
                      <a:pPr algn="r">
                        <a:lnSpc>
                          <a:spcPct val="100000"/>
                        </a:lnSpc>
                        <a:tabLst>
                          <a:tab algn="l" pos="0"/>
                        </a:tabLst>
                      </a:pPr>
                      <a:r>
                        <a:rPr b="0" lang="es-MX" sz="1800" spc="-1" strike="noStrike">
                          <a:solidFill>
                            <a:srgbClr val="000000"/>
                          </a:solidFill>
                          <a:latin typeface="Calibri"/>
                        </a:rPr>
                        <a:t>1000  x 1% factor comerciante </a:t>
                      </a:r>
                      <a:endParaRPr b="0" lang="es-MX" sz="1800" spc="-1" strike="noStrike">
                        <a:solidFill>
                          <a:srgbClr val="000000"/>
                        </a:solidFill>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r h="365400">
                <a:tc>
                  <a:txBody>
                    <a:bodyPr tIns="45360" bIns="45360" anchor="t">
                      <a:noAutofit/>
                    </a:bodyPr>
                    <a:p>
                      <a:pPr>
                        <a:lnSpc>
                          <a:spcPct val="100000"/>
                        </a:lnSpc>
                      </a:pPr>
                      <a:r>
                        <a:rPr b="0" lang="es-MX" sz="1800" spc="-1" strike="noStrike">
                          <a:solidFill>
                            <a:srgbClr val="000000"/>
                          </a:solidFill>
                          <a:latin typeface="Calibri"/>
                        </a:rPr>
                        <a:t>IEPS   a pagar</a:t>
                      </a:r>
                      <a:endParaRPr b="0" lang="es-MX" sz="1800" spc="-1" strike="noStrike">
                        <a:solidFill>
                          <a:srgbClr val="000000"/>
                        </a:solidFill>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tIns="45360" bIns="45360" anchor="t">
                      <a:noAutofit/>
                    </a:bodyPr>
                    <a:p>
                      <a:pPr algn="r">
                        <a:lnSpc>
                          <a:spcPct val="100000"/>
                        </a:lnSpc>
                      </a:pPr>
                      <a:r>
                        <a:rPr b="1" lang="es-MX" sz="1800" spc="-1" strike="noStrike">
                          <a:solidFill>
                            <a:srgbClr val="000000"/>
                          </a:solidFill>
                          <a:latin typeface="Calibri"/>
                        </a:rPr>
                        <a:t>6</a:t>
                      </a:r>
                      <a:endParaRPr b="0" lang="es-MX" sz="1800" spc="-1" strike="noStrike">
                        <a:solidFill>
                          <a:srgbClr val="000000"/>
                        </a:solidFill>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tIns="45360" bIns="45360" anchor="t">
                      <a:noAutofit/>
                    </a:bodyPr>
                    <a:p>
                      <a:pPr algn="r">
                        <a:lnSpc>
                          <a:spcPct val="100000"/>
                        </a:lnSpc>
                      </a:pPr>
                      <a:r>
                        <a:rPr b="0" lang="es-MX" sz="1800" spc="-1" strike="noStrike">
                          <a:solidFill>
                            <a:srgbClr val="000000"/>
                          </a:solidFill>
                          <a:latin typeface="Calibri"/>
                        </a:rPr>
                        <a:t>Reducción   $ 10  - 40% =10 - 4 = 6</a:t>
                      </a:r>
                      <a:endParaRPr b="0" lang="es-MX" sz="1800" spc="-1" strike="noStrike">
                        <a:solidFill>
                          <a:srgbClr val="000000"/>
                        </a:solidFill>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bl>
          </a:graphicData>
        </a:graphic>
      </p:graphicFrame>
      <p:graphicFrame>
        <p:nvGraphicFramePr>
          <p:cNvPr id="381" name="4 Tabla"/>
          <p:cNvGraphicFramePr/>
          <p:nvPr/>
        </p:nvGraphicFramePr>
        <p:xfrm>
          <a:off x="395280" y="3838680"/>
          <a:ext cx="8137080" cy="1461600"/>
        </p:xfrm>
        <a:graphic>
          <a:graphicData uri="http://schemas.openxmlformats.org/drawingml/2006/table">
            <a:tbl>
              <a:tblPr/>
              <a:tblGrid>
                <a:gridCol w="3086640"/>
                <a:gridCol w="911880"/>
                <a:gridCol w="4138560"/>
              </a:tblGrid>
              <a:tr h="365400">
                <a:tc gridSpan="3">
                  <a:txBody>
                    <a:bodyPr tIns="45360" bIns="45360" anchor="t">
                      <a:noAutofit/>
                    </a:bodyPr>
                    <a:p>
                      <a:pPr algn="ctr">
                        <a:lnSpc>
                          <a:spcPct val="100000"/>
                        </a:lnSpc>
                      </a:pPr>
                      <a:r>
                        <a:rPr b="1" lang="es-MX" sz="1800" spc="-1" strike="noStrike">
                          <a:solidFill>
                            <a:srgbClr val="000000"/>
                          </a:solidFill>
                          <a:latin typeface="Calibri"/>
                        </a:rPr>
                        <a:t>EJEMPLO DE IEPS EN PANADERIA </a:t>
                      </a:r>
                      <a:endParaRPr b="0" lang="es-MX" sz="1800" spc="-1" strike="noStrike">
                        <a:solidFill>
                          <a:srgbClr val="000000"/>
                        </a:solidFill>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hMerge="1">
                  <a:tcPr anchor="t" marL="90000" marR="900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hMerge="1">
                  <a:tcPr anchor="t" marL="90000" marR="900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r h="365400">
                <a:tc>
                  <a:txBody>
                    <a:bodyPr tIns="45360" bIns="45360" anchor="t">
                      <a:noAutofit/>
                    </a:bodyPr>
                    <a:p>
                      <a:pPr>
                        <a:lnSpc>
                          <a:spcPct val="100000"/>
                        </a:lnSpc>
                      </a:pPr>
                      <a:r>
                        <a:rPr b="0" lang="es-MX" sz="1800" spc="-1" strike="noStrike">
                          <a:solidFill>
                            <a:srgbClr val="000000"/>
                          </a:solidFill>
                          <a:latin typeface="Calibri"/>
                        </a:rPr>
                        <a:t>Venta de dulces</a:t>
                      </a:r>
                      <a:endParaRPr b="0" lang="es-MX" sz="18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tIns="45360" bIns="45360" anchor="t">
                      <a:noAutofit/>
                    </a:bodyPr>
                    <a:p>
                      <a:pPr algn="r">
                        <a:lnSpc>
                          <a:spcPct val="100000"/>
                        </a:lnSpc>
                      </a:pPr>
                      <a:r>
                        <a:rPr b="0" lang="es-MX" sz="1800" spc="-1" strike="noStrike">
                          <a:solidFill>
                            <a:srgbClr val="000000"/>
                          </a:solidFill>
                          <a:latin typeface="Calibri"/>
                        </a:rPr>
                        <a:t>10,000</a:t>
                      </a:r>
                      <a:endParaRPr b="0" lang="es-MX" sz="18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tIns="45360" bIns="45360" anchor="t">
                      <a:noAutofit/>
                    </a:bodyPr>
                    <a:p>
                      <a:pPr algn="r">
                        <a:lnSpc>
                          <a:spcPct val="100000"/>
                        </a:lnSpc>
                      </a:pPr>
                      <a:r>
                        <a:rPr b="0" lang="es-MX" sz="1800" spc="-1" strike="noStrike">
                          <a:solidFill>
                            <a:srgbClr val="000000"/>
                          </a:solidFill>
                          <a:latin typeface="Calibri"/>
                        </a:rPr>
                        <a:t>alimentos  con alto  contenido calórico</a:t>
                      </a:r>
                      <a:endParaRPr b="0" lang="es-MX" sz="18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r h="365400">
                <a:tc>
                  <a:txBody>
                    <a:bodyPr tIns="45360" bIns="45360" anchor="t">
                      <a:noAutofit/>
                    </a:bodyPr>
                    <a:p>
                      <a:pPr>
                        <a:lnSpc>
                          <a:spcPct val="100000"/>
                        </a:lnSpc>
                      </a:pPr>
                      <a:r>
                        <a:rPr b="0" lang="es-MX" sz="1800" spc="-1" strike="noStrike">
                          <a:solidFill>
                            <a:srgbClr val="000000"/>
                          </a:solidFill>
                          <a:latin typeface="Calibri"/>
                        </a:rPr>
                        <a:t>IEPS  causado </a:t>
                      </a:r>
                      <a:endParaRPr b="0" lang="es-MX" sz="18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tIns="45360" bIns="45360" anchor="t">
                      <a:noAutofit/>
                    </a:bodyPr>
                    <a:p>
                      <a:pPr algn="r">
                        <a:lnSpc>
                          <a:spcPct val="100000"/>
                        </a:lnSpc>
                      </a:pPr>
                      <a:r>
                        <a:rPr b="0" lang="es-MX" sz="1800" spc="-1" strike="noStrike">
                          <a:solidFill>
                            <a:srgbClr val="000000"/>
                          </a:solidFill>
                          <a:latin typeface="Calibri"/>
                        </a:rPr>
                        <a:t>300</a:t>
                      </a:r>
                      <a:endParaRPr b="0" lang="es-MX" sz="18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tIns="45360" bIns="45360" anchor="t">
                      <a:noAutofit/>
                    </a:bodyPr>
                    <a:p>
                      <a:pPr algn="r">
                        <a:lnSpc>
                          <a:spcPct val="100000"/>
                        </a:lnSpc>
                        <a:tabLst>
                          <a:tab algn="l" pos="0"/>
                        </a:tabLst>
                      </a:pPr>
                      <a:r>
                        <a:rPr b="0" lang="es-MX" sz="1800" spc="-1" strike="noStrike">
                          <a:solidFill>
                            <a:srgbClr val="000000"/>
                          </a:solidFill>
                          <a:latin typeface="Calibri"/>
                        </a:rPr>
                        <a:t>10,000  x 3% factor fabricante </a:t>
                      </a:r>
                      <a:endParaRPr b="0" lang="es-MX" sz="18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r h="365400">
                <a:tc>
                  <a:txBody>
                    <a:bodyPr tIns="45360" bIns="45360" anchor="t">
                      <a:noAutofit/>
                    </a:bodyPr>
                    <a:p>
                      <a:pPr algn="just">
                        <a:lnSpc>
                          <a:spcPct val="100000"/>
                        </a:lnSpc>
                      </a:pPr>
                      <a:r>
                        <a:rPr b="0" lang="es-MX" sz="1800" spc="-1" strike="noStrike">
                          <a:solidFill>
                            <a:srgbClr val="ff0000"/>
                          </a:solidFill>
                          <a:latin typeface="Calibri"/>
                          <a:ea typeface="Times New Roman"/>
                        </a:rPr>
                        <a:t>IEPS   a pagar</a:t>
                      </a:r>
                      <a:endParaRPr b="0" lang="es-MX" sz="18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tIns="45360" bIns="45360" anchor="t">
                      <a:noAutofit/>
                    </a:bodyPr>
                    <a:p>
                      <a:pPr algn="r">
                        <a:lnSpc>
                          <a:spcPct val="100000"/>
                        </a:lnSpc>
                      </a:pPr>
                      <a:r>
                        <a:rPr b="1" lang="es-MX" sz="1800" spc="-1" strike="noStrike">
                          <a:solidFill>
                            <a:srgbClr val="ff0000"/>
                          </a:solidFill>
                          <a:latin typeface="Calibri"/>
                          <a:ea typeface="Times New Roman"/>
                        </a:rPr>
                        <a:t>180</a:t>
                      </a:r>
                      <a:endParaRPr b="0" lang="es-MX" sz="18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tIns="45360" bIns="45360" anchor="t">
                      <a:noAutofit/>
                    </a:bodyPr>
                    <a:p>
                      <a:pPr algn="r">
                        <a:lnSpc>
                          <a:spcPct val="100000"/>
                        </a:lnSpc>
                      </a:pPr>
                      <a:r>
                        <a:rPr b="0" lang="es-MX" sz="1800" spc="-1" strike="noStrike">
                          <a:solidFill>
                            <a:srgbClr val="ff0000"/>
                          </a:solidFill>
                          <a:latin typeface="Calibri"/>
                          <a:ea typeface="Times New Roman"/>
                        </a:rPr>
                        <a:t>Reducción   $ 300 - 40% = 300 – 120 =180</a:t>
                      </a:r>
                      <a:endParaRPr b="0" lang="es-MX" sz="18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bl>
          </a:graphicData>
        </a:graphic>
      </p:graphicFrame>
      <p:sp>
        <p:nvSpPr>
          <p:cNvPr id="382" name="4 CuadroTexto"/>
          <p:cNvSpPr/>
          <p:nvPr/>
        </p:nvSpPr>
        <p:spPr>
          <a:xfrm>
            <a:off x="3783960" y="344520"/>
            <a:ext cx="4824000" cy="4561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s-MX" sz="2400" spc="-1" strike="noStrike">
                <a:solidFill>
                  <a:srgbClr val="ffffff"/>
                </a:solidFill>
                <a:latin typeface="Calibri"/>
              </a:rPr>
              <a:t>IV.- Ejemplo sencillo de IEPS 2021</a:t>
            </a:r>
            <a:endParaRPr b="0" lang="es-MX" sz="24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3" name="1 Rectángulo"/>
          <p:cNvSpPr/>
          <p:nvPr/>
        </p:nvSpPr>
        <p:spPr>
          <a:xfrm>
            <a:off x="684360" y="1052640"/>
            <a:ext cx="7559280" cy="63900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499"/>
              </a:spcAft>
              <a:tabLst>
                <a:tab algn="r" pos="5603760"/>
              </a:tabLst>
            </a:pPr>
            <a:r>
              <a:rPr b="0" lang="es-MX" sz="1800" spc="-1" strike="noStrike">
                <a:solidFill>
                  <a:srgbClr val="000000"/>
                </a:solidFill>
                <a:latin typeface="Calibri"/>
              </a:rPr>
              <a:t>CONTINUA EL ESQUEMA DE CALCULO  SIMPLIFICADO MULTIPLICANDO TODAS LAS VENTAS POR UN FACTOR</a:t>
            </a:r>
            <a:endParaRPr b="0" lang="es-MX" sz="1800" spc="-1" strike="noStrike">
              <a:latin typeface="Arial"/>
            </a:endParaRPr>
          </a:p>
        </p:txBody>
      </p:sp>
      <p:graphicFrame>
        <p:nvGraphicFramePr>
          <p:cNvPr id="384" name="2 Tabla"/>
          <p:cNvGraphicFramePr/>
          <p:nvPr/>
        </p:nvGraphicFramePr>
        <p:xfrm>
          <a:off x="755640" y="3325680"/>
          <a:ext cx="7992720" cy="2152440"/>
        </p:xfrm>
        <a:graphic>
          <a:graphicData uri="http://schemas.openxmlformats.org/drawingml/2006/table">
            <a:tbl>
              <a:tblPr/>
              <a:tblGrid>
                <a:gridCol w="437760"/>
                <a:gridCol w="5794920"/>
                <a:gridCol w="1760040"/>
              </a:tblGrid>
              <a:tr h="441720">
                <a:tc>
                  <a:txBody>
                    <a:bodyPr lIns="44280" rIns="44280" tIns="0" bIns="0" anchor="ctr">
                      <a:noAutofit/>
                    </a:bodyPr>
                    <a:p>
                      <a:pPr algn="ctr">
                        <a:lnSpc>
                          <a:spcPts val="1159"/>
                        </a:lnSpc>
                        <a:spcAft>
                          <a:spcPts val="505"/>
                        </a:spcAft>
                        <a:tabLst>
                          <a:tab algn="l" pos="0"/>
                        </a:tabLst>
                      </a:pPr>
                      <a:r>
                        <a:rPr b="0" lang="es-ES" sz="1400" spc="-1" strike="noStrike">
                          <a:solidFill>
                            <a:srgbClr val="000000"/>
                          </a:solidFill>
                          <a:latin typeface="Calibri"/>
                          <a:ea typeface="Times New Roman"/>
                        </a:rPr>
                        <a:t> </a:t>
                      </a:r>
                      <a:endParaRPr b="0" lang="es-MX" sz="1400" spc="-1" strike="noStrike">
                        <a:latin typeface="Arial"/>
                      </a:endParaRPr>
                    </a:p>
                  </a:txBody>
                  <a:tcPr anchor="ctr" marL="44280" marR="44280">
                    <a:lnT w="12240">
                      <a:solidFill>
                        <a:srgbClr val="000000"/>
                      </a:solidFill>
                    </a:lnT>
                    <a:lnB w="12240">
                      <a:solidFill>
                        <a:srgbClr val="000000"/>
                      </a:solidFill>
                    </a:lnB>
                    <a:noFill/>
                  </a:tcPr>
                </a:tc>
                <a:tc>
                  <a:txBody>
                    <a:bodyPr lIns="44280" rIns="44280" tIns="0" bIns="0" anchor="ctr">
                      <a:noAutofit/>
                    </a:bodyPr>
                    <a:p>
                      <a:pPr algn="ctr">
                        <a:lnSpc>
                          <a:spcPts val="1159"/>
                        </a:lnSpc>
                        <a:spcAft>
                          <a:spcPts val="505"/>
                        </a:spcAft>
                        <a:tabLst>
                          <a:tab algn="l" pos="0"/>
                        </a:tabLst>
                      </a:pPr>
                      <a:r>
                        <a:rPr b="1" lang="es-ES" sz="1400" spc="-1" strike="noStrike">
                          <a:solidFill>
                            <a:srgbClr val="000000"/>
                          </a:solidFill>
                          <a:latin typeface="Calibri"/>
                          <a:ea typeface="Times New Roman"/>
                        </a:rPr>
                        <a:t>Sector económico</a:t>
                      </a:r>
                      <a:endParaRPr b="0" lang="es-MX" sz="1400" spc="-1" strike="noStrike">
                        <a:latin typeface="Arial"/>
                      </a:endParaRPr>
                    </a:p>
                  </a:txBody>
                  <a:tcPr anchor="ctr" marL="44280" marR="44280">
                    <a:lnT w="12240">
                      <a:solidFill>
                        <a:srgbClr val="000000"/>
                      </a:solidFill>
                    </a:lnT>
                    <a:lnB w="12240">
                      <a:solidFill>
                        <a:srgbClr val="000000"/>
                      </a:solidFill>
                    </a:lnB>
                    <a:noFill/>
                  </a:tcPr>
                </a:tc>
                <a:tc>
                  <a:txBody>
                    <a:bodyPr lIns="44280" rIns="44280" tIns="0" bIns="0" anchor="ctr">
                      <a:noAutofit/>
                    </a:bodyPr>
                    <a:p>
                      <a:pPr algn="ctr">
                        <a:lnSpc>
                          <a:spcPts val="1159"/>
                        </a:lnSpc>
                        <a:spcAft>
                          <a:spcPts val="505"/>
                        </a:spcAft>
                        <a:tabLst>
                          <a:tab algn="l" pos="0"/>
                        </a:tabLst>
                      </a:pPr>
                      <a:r>
                        <a:rPr b="0" lang="es-ES" sz="1400" spc="-1" strike="noStrike">
                          <a:solidFill>
                            <a:srgbClr val="000000"/>
                          </a:solidFill>
                          <a:latin typeface="Calibri"/>
                          <a:ea typeface="Times New Roman"/>
                        </a:rPr>
                        <a:t>Porcentaje IVA (%)</a:t>
                      </a:r>
                      <a:endParaRPr b="0" lang="es-MX" sz="1400" spc="-1" strike="noStrike">
                        <a:latin typeface="Arial"/>
                      </a:endParaRPr>
                    </a:p>
                  </a:txBody>
                  <a:tcPr anchor="ctr" marL="44280" marR="44280">
                    <a:lnT w="12240">
                      <a:solidFill>
                        <a:srgbClr val="000000"/>
                      </a:solidFill>
                    </a:lnT>
                    <a:lnB w="12240">
                      <a:solidFill>
                        <a:srgbClr val="000000"/>
                      </a:solidFill>
                    </a:lnB>
                    <a:noFill/>
                  </a:tcPr>
                </a:tc>
              </a:tr>
              <a:tr h="277920">
                <a:tc>
                  <a:txBody>
                    <a:bodyPr lIns="44280" rIns="44280" tIns="0" bIns="0" anchor="ctr">
                      <a:noAutofit/>
                    </a:bodyPr>
                    <a:p>
                      <a:pPr algn="ctr">
                        <a:lnSpc>
                          <a:spcPct val="100000"/>
                        </a:lnSpc>
                        <a:spcAft>
                          <a:spcPts val="505"/>
                        </a:spcAft>
                        <a:tabLst>
                          <a:tab algn="l" pos="0"/>
                        </a:tabLst>
                      </a:pPr>
                      <a:r>
                        <a:rPr b="1" lang="es-ES" sz="1400" spc="-1" strike="noStrike">
                          <a:solidFill>
                            <a:srgbClr val="000000"/>
                          </a:solidFill>
                          <a:latin typeface="Calibri"/>
                          <a:ea typeface="Times New Roman"/>
                        </a:rPr>
                        <a:t>1</a:t>
                      </a:r>
                      <a:endParaRPr b="0" lang="es-MX" sz="1400" spc="-1" strike="noStrike">
                        <a:latin typeface="Arial"/>
                      </a:endParaRPr>
                    </a:p>
                  </a:txBody>
                  <a:tcPr anchor="ctr" marL="44280" marR="44280">
                    <a:lnT w="12240">
                      <a:solidFill>
                        <a:srgbClr val="000000"/>
                      </a:solidFill>
                    </a:lnT>
                    <a:lnB w="12240">
                      <a:solidFill>
                        <a:srgbClr val="000000"/>
                      </a:solidFill>
                    </a:lnB>
                    <a:solidFill>
                      <a:srgbClr val="c0c0c0"/>
                    </a:solidFill>
                  </a:tcPr>
                </a:tc>
                <a:tc>
                  <a:txBody>
                    <a:bodyPr lIns="44280" rIns="44280" tIns="0" bIns="0" anchor="ctr">
                      <a:noAutofit/>
                    </a:bodyPr>
                    <a:p>
                      <a:pPr algn="just">
                        <a:lnSpc>
                          <a:spcPct val="100000"/>
                        </a:lnSpc>
                        <a:spcAft>
                          <a:spcPts val="505"/>
                        </a:spcAft>
                        <a:tabLst>
                          <a:tab algn="l" pos="0"/>
                        </a:tabLst>
                      </a:pPr>
                      <a:r>
                        <a:rPr b="0" lang="es-ES" sz="1400" spc="-1" strike="noStrike">
                          <a:solidFill>
                            <a:srgbClr val="000000"/>
                          </a:solidFill>
                          <a:latin typeface="Calibri"/>
                          <a:ea typeface="Times New Roman"/>
                        </a:rPr>
                        <a:t>Minería</a:t>
                      </a:r>
                      <a:endParaRPr b="0" lang="es-MX" sz="1400" spc="-1" strike="noStrike">
                        <a:latin typeface="Arial"/>
                      </a:endParaRPr>
                    </a:p>
                  </a:txBody>
                  <a:tcPr anchor="ctr" marL="44280" marR="44280">
                    <a:lnT w="12240">
                      <a:solidFill>
                        <a:srgbClr val="000000"/>
                      </a:solidFill>
                    </a:lnT>
                    <a:lnB w="12240">
                      <a:solidFill>
                        <a:srgbClr val="000000"/>
                      </a:solidFill>
                    </a:lnB>
                    <a:solidFill>
                      <a:srgbClr val="c0c0c0"/>
                    </a:solidFill>
                  </a:tcPr>
                </a:tc>
                <a:tc>
                  <a:txBody>
                    <a:bodyPr lIns="44280" rIns="44280" tIns="0" bIns="0" anchor="ctr">
                      <a:noAutofit/>
                    </a:bodyPr>
                    <a:p>
                      <a:pPr algn="ctr">
                        <a:lnSpc>
                          <a:spcPct val="100000"/>
                        </a:lnSpc>
                        <a:spcAft>
                          <a:spcPts val="505"/>
                        </a:spcAft>
                        <a:tabLst>
                          <a:tab algn="l" pos="0"/>
                        </a:tabLst>
                      </a:pPr>
                      <a:r>
                        <a:rPr b="0" lang="es-ES" sz="1400" spc="-1" strike="noStrike">
                          <a:solidFill>
                            <a:srgbClr val="000000"/>
                          </a:solidFill>
                          <a:latin typeface="Calibri"/>
                          <a:ea typeface="Times New Roman"/>
                        </a:rPr>
                        <a:t>8.0</a:t>
                      </a:r>
                      <a:endParaRPr b="0" lang="es-MX" sz="1400" spc="-1" strike="noStrike">
                        <a:latin typeface="Arial"/>
                      </a:endParaRPr>
                    </a:p>
                  </a:txBody>
                  <a:tcPr anchor="ctr" marL="44280" marR="44280">
                    <a:lnT w="12240">
                      <a:solidFill>
                        <a:srgbClr val="000000"/>
                      </a:solidFill>
                    </a:lnT>
                    <a:lnB w="12240">
                      <a:solidFill>
                        <a:srgbClr val="000000"/>
                      </a:solidFill>
                    </a:lnB>
                    <a:solidFill>
                      <a:srgbClr val="c0c0c0"/>
                    </a:solidFill>
                  </a:tcPr>
                </a:tc>
              </a:tr>
              <a:tr h="280800">
                <a:tc>
                  <a:txBody>
                    <a:bodyPr lIns="44280" rIns="44280" tIns="0" bIns="0" anchor="ctr">
                      <a:noAutofit/>
                    </a:bodyPr>
                    <a:p>
                      <a:pPr algn="ctr">
                        <a:lnSpc>
                          <a:spcPct val="100000"/>
                        </a:lnSpc>
                        <a:spcAft>
                          <a:spcPts val="505"/>
                        </a:spcAft>
                        <a:tabLst>
                          <a:tab algn="l" pos="0"/>
                        </a:tabLst>
                      </a:pPr>
                      <a:r>
                        <a:rPr b="1" lang="es-ES" sz="1400" spc="-1" strike="noStrike">
                          <a:solidFill>
                            <a:srgbClr val="000000"/>
                          </a:solidFill>
                          <a:latin typeface="Calibri"/>
                          <a:ea typeface="Times New Roman"/>
                        </a:rPr>
                        <a:t>2</a:t>
                      </a:r>
                      <a:endParaRPr b="0" lang="es-MX" sz="1400" spc="-1" strike="noStrike">
                        <a:latin typeface="Arial"/>
                      </a:endParaRPr>
                    </a:p>
                  </a:txBody>
                  <a:tcPr anchor="ctr" marL="44280" marR="44280">
                    <a:lnT w="12240">
                      <a:solidFill>
                        <a:srgbClr val="000000"/>
                      </a:solidFill>
                    </a:lnT>
                    <a:lnB w="12240">
                      <a:solidFill>
                        <a:srgbClr val="000000"/>
                      </a:solidFill>
                    </a:lnB>
                    <a:noFill/>
                  </a:tcPr>
                </a:tc>
                <a:tc>
                  <a:txBody>
                    <a:bodyPr lIns="44280" rIns="44280" tIns="0" bIns="0" anchor="ctr">
                      <a:noAutofit/>
                    </a:bodyPr>
                    <a:p>
                      <a:pPr algn="just">
                        <a:lnSpc>
                          <a:spcPct val="100000"/>
                        </a:lnSpc>
                        <a:spcAft>
                          <a:spcPts val="505"/>
                        </a:spcAft>
                        <a:tabLst>
                          <a:tab algn="l" pos="0"/>
                        </a:tabLst>
                      </a:pPr>
                      <a:r>
                        <a:rPr b="0" lang="es-ES" sz="1400" spc="-1" strike="noStrike">
                          <a:solidFill>
                            <a:srgbClr val="000000"/>
                          </a:solidFill>
                          <a:latin typeface="Calibri"/>
                          <a:ea typeface="Times New Roman"/>
                        </a:rPr>
                        <a:t>Manufacturas y/o construcción</a:t>
                      </a:r>
                      <a:endParaRPr b="0" lang="es-MX" sz="1400" spc="-1" strike="noStrike">
                        <a:latin typeface="Arial"/>
                      </a:endParaRPr>
                    </a:p>
                  </a:txBody>
                  <a:tcPr anchor="ctr" marL="44280" marR="44280">
                    <a:lnT w="12240">
                      <a:solidFill>
                        <a:srgbClr val="000000"/>
                      </a:solidFill>
                    </a:lnT>
                    <a:lnB w="12240">
                      <a:solidFill>
                        <a:srgbClr val="000000"/>
                      </a:solidFill>
                    </a:lnB>
                    <a:noFill/>
                  </a:tcPr>
                </a:tc>
                <a:tc>
                  <a:txBody>
                    <a:bodyPr lIns="44280" rIns="44280" tIns="0" bIns="0" anchor="ctr">
                      <a:noAutofit/>
                    </a:bodyPr>
                    <a:p>
                      <a:pPr algn="ctr">
                        <a:lnSpc>
                          <a:spcPct val="100000"/>
                        </a:lnSpc>
                        <a:spcAft>
                          <a:spcPts val="505"/>
                        </a:spcAft>
                        <a:tabLst>
                          <a:tab algn="l" pos="0"/>
                        </a:tabLst>
                      </a:pPr>
                      <a:r>
                        <a:rPr b="0" lang="es-ES" sz="1400" spc="-1" strike="noStrike">
                          <a:solidFill>
                            <a:srgbClr val="000000"/>
                          </a:solidFill>
                          <a:latin typeface="Calibri"/>
                          <a:ea typeface="Times New Roman"/>
                        </a:rPr>
                        <a:t>6.0</a:t>
                      </a:r>
                      <a:endParaRPr b="0" lang="es-MX" sz="1400" spc="-1" strike="noStrike">
                        <a:latin typeface="Arial"/>
                      </a:endParaRPr>
                    </a:p>
                  </a:txBody>
                  <a:tcPr anchor="ctr" marL="44280" marR="44280">
                    <a:lnT w="12240">
                      <a:solidFill>
                        <a:srgbClr val="000000"/>
                      </a:solidFill>
                    </a:lnT>
                    <a:lnB w="12240">
                      <a:solidFill>
                        <a:srgbClr val="000000"/>
                      </a:solidFill>
                    </a:lnB>
                    <a:noFill/>
                  </a:tcPr>
                </a:tc>
              </a:tr>
              <a:tr h="283320">
                <a:tc>
                  <a:txBody>
                    <a:bodyPr lIns="44280" rIns="44280" tIns="0" bIns="0" anchor="ctr">
                      <a:noAutofit/>
                    </a:bodyPr>
                    <a:p>
                      <a:pPr algn="ctr">
                        <a:lnSpc>
                          <a:spcPct val="100000"/>
                        </a:lnSpc>
                        <a:spcAft>
                          <a:spcPts val="505"/>
                        </a:spcAft>
                        <a:tabLst>
                          <a:tab algn="l" pos="0"/>
                        </a:tabLst>
                      </a:pPr>
                      <a:r>
                        <a:rPr b="1" lang="es-ES" sz="1400" spc="-1" strike="noStrike">
                          <a:solidFill>
                            <a:srgbClr val="000000"/>
                          </a:solidFill>
                          <a:latin typeface="Calibri"/>
                          <a:ea typeface="Times New Roman"/>
                        </a:rPr>
                        <a:t>3</a:t>
                      </a:r>
                      <a:endParaRPr b="0" lang="es-MX" sz="1400" spc="-1" strike="noStrike">
                        <a:latin typeface="Arial"/>
                      </a:endParaRPr>
                    </a:p>
                  </a:txBody>
                  <a:tcPr anchor="ctr" marL="44280" marR="44280">
                    <a:lnT w="12240">
                      <a:solidFill>
                        <a:srgbClr val="000000"/>
                      </a:solidFill>
                    </a:lnT>
                    <a:lnB w="12240">
                      <a:solidFill>
                        <a:srgbClr val="000000"/>
                      </a:solidFill>
                    </a:lnB>
                    <a:solidFill>
                      <a:srgbClr val="c0c0c0"/>
                    </a:solidFill>
                  </a:tcPr>
                </a:tc>
                <a:tc>
                  <a:txBody>
                    <a:bodyPr lIns="44280" rIns="44280" tIns="0" bIns="0" anchor="ctr">
                      <a:noAutofit/>
                    </a:bodyPr>
                    <a:p>
                      <a:pPr algn="just">
                        <a:lnSpc>
                          <a:spcPct val="100000"/>
                        </a:lnSpc>
                        <a:spcAft>
                          <a:spcPts val="505"/>
                        </a:spcAft>
                        <a:tabLst>
                          <a:tab algn="l" pos="0"/>
                        </a:tabLst>
                      </a:pPr>
                      <a:r>
                        <a:rPr b="0" lang="es-ES" sz="1400" spc="-1" strike="noStrike">
                          <a:solidFill>
                            <a:srgbClr val="000000"/>
                          </a:solidFill>
                          <a:latin typeface="Calibri"/>
                          <a:ea typeface="Times New Roman"/>
                        </a:rPr>
                        <a:t>Comercio (incluye arrendamiento de bienes muebles)</a:t>
                      </a:r>
                      <a:endParaRPr b="0" lang="es-MX" sz="1400" spc="-1" strike="noStrike">
                        <a:latin typeface="Arial"/>
                      </a:endParaRPr>
                    </a:p>
                  </a:txBody>
                  <a:tcPr anchor="ctr" marL="44280" marR="44280">
                    <a:lnT w="12240">
                      <a:solidFill>
                        <a:srgbClr val="000000"/>
                      </a:solidFill>
                    </a:lnT>
                    <a:lnB w="12240">
                      <a:solidFill>
                        <a:srgbClr val="000000"/>
                      </a:solidFill>
                    </a:lnB>
                    <a:solidFill>
                      <a:srgbClr val="c0c0c0"/>
                    </a:solidFill>
                  </a:tcPr>
                </a:tc>
                <a:tc>
                  <a:txBody>
                    <a:bodyPr lIns="44280" rIns="44280" tIns="0" bIns="0" anchor="ctr">
                      <a:noAutofit/>
                    </a:bodyPr>
                    <a:p>
                      <a:pPr algn="ctr">
                        <a:lnSpc>
                          <a:spcPct val="100000"/>
                        </a:lnSpc>
                        <a:spcAft>
                          <a:spcPts val="505"/>
                        </a:spcAft>
                        <a:tabLst>
                          <a:tab algn="l" pos="0"/>
                        </a:tabLst>
                      </a:pPr>
                      <a:r>
                        <a:rPr b="0" lang="es-ES" sz="1400" spc="-1" strike="noStrike">
                          <a:solidFill>
                            <a:srgbClr val="000000"/>
                          </a:solidFill>
                          <a:latin typeface="Calibri"/>
                          <a:ea typeface="Times New Roman"/>
                        </a:rPr>
                        <a:t>2.0</a:t>
                      </a:r>
                      <a:endParaRPr b="0" lang="es-MX" sz="1400" spc="-1" strike="noStrike">
                        <a:latin typeface="Arial"/>
                      </a:endParaRPr>
                    </a:p>
                  </a:txBody>
                  <a:tcPr anchor="ctr" marL="44280" marR="44280">
                    <a:lnT w="12240">
                      <a:solidFill>
                        <a:srgbClr val="000000"/>
                      </a:solidFill>
                    </a:lnT>
                    <a:lnB w="12240">
                      <a:solidFill>
                        <a:srgbClr val="000000"/>
                      </a:solidFill>
                    </a:lnB>
                    <a:solidFill>
                      <a:srgbClr val="c0c0c0"/>
                    </a:solidFill>
                  </a:tcPr>
                </a:tc>
              </a:tr>
              <a:tr h="515520">
                <a:tc>
                  <a:txBody>
                    <a:bodyPr lIns="44280" rIns="44280" tIns="0" bIns="0" anchor="ctr">
                      <a:noAutofit/>
                    </a:bodyPr>
                    <a:p>
                      <a:pPr algn="ctr">
                        <a:lnSpc>
                          <a:spcPct val="100000"/>
                        </a:lnSpc>
                        <a:spcAft>
                          <a:spcPts val="505"/>
                        </a:spcAft>
                        <a:tabLst>
                          <a:tab algn="l" pos="0"/>
                        </a:tabLst>
                      </a:pPr>
                      <a:r>
                        <a:rPr b="1" lang="es-ES" sz="1400" spc="-1" strike="noStrike">
                          <a:solidFill>
                            <a:srgbClr val="000000"/>
                          </a:solidFill>
                          <a:latin typeface="Calibri"/>
                          <a:ea typeface="Times New Roman"/>
                        </a:rPr>
                        <a:t>4</a:t>
                      </a:r>
                      <a:endParaRPr b="0" lang="es-MX" sz="1400" spc="-1" strike="noStrike">
                        <a:latin typeface="Arial"/>
                      </a:endParaRPr>
                    </a:p>
                  </a:txBody>
                  <a:tcPr anchor="ctr" marL="44280" marR="44280">
                    <a:lnT w="12240">
                      <a:solidFill>
                        <a:srgbClr val="000000"/>
                      </a:solidFill>
                    </a:lnT>
                    <a:lnB w="12240">
                      <a:solidFill>
                        <a:srgbClr val="000000"/>
                      </a:solidFill>
                    </a:lnB>
                    <a:noFill/>
                  </a:tcPr>
                </a:tc>
                <a:tc>
                  <a:txBody>
                    <a:bodyPr lIns="44280" rIns="44280" tIns="0" bIns="0" anchor="ctr">
                      <a:noAutofit/>
                    </a:bodyPr>
                    <a:p>
                      <a:pPr algn="just">
                        <a:lnSpc>
                          <a:spcPct val="100000"/>
                        </a:lnSpc>
                        <a:spcAft>
                          <a:spcPts val="505"/>
                        </a:spcAft>
                        <a:tabLst>
                          <a:tab algn="l" pos="0"/>
                        </a:tabLst>
                      </a:pPr>
                      <a:r>
                        <a:rPr b="0" lang="es-ES" sz="1400" spc="-1" strike="noStrike">
                          <a:solidFill>
                            <a:srgbClr val="000000"/>
                          </a:solidFill>
                          <a:latin typeface="Calibri"/>
                          <a:ea typeface="Times New Roman"/>
                        </a:rPr>
                        <a:t>Prestación de servicios (incluye restaurantes, fondas, bares y demás negocios similares en que se proporcionen servicios de alimentos y bebidas)</a:t>
                      </a:r>
                      <a:endParaRPr b="0" lang="es-MX" sz="1400" spc="-1" strike="noStrike">
                        <a:latin typeface="Arial"/>
                      </a:endParaRPr>
                    </a:p>
                  </a:txBody>
                  <a:tcPr anchor="ctr" marL="44280" marR="44280">
                    <a:lnT w="12240">
                      <a:solidFill>
                        <a:srgbClr val="000000"/>
                      </a:solidFill>
                    </a:lnT>
                    <a:lnB w="12240">
                      <a:solidFill>
                        <a:srgbClr val="000000"/>
                      </a:solidFill>
                    </a:lnB>
                    <a:noFill/>
                  </a:tcPr>
                </a:tc>
                <a:tc>
                  <a:txBody>
                    <a:bodyPr lIns="44280" rIns="44280" tIns="0" bIns="0" anchor="ctr">
                      <a:noAutofit/>
                    </a:bodyPr>
                    <a:p>
                      <a:pPr algn="ctr">
                        <a:lnSpc>
                          <a:spcPct val="100000"/>
                        </a:lnSpc>
                        <a:spcAft>
                          <a:spcPts val="505"/>
                        </a:spcAft>
                        <a:tabLst>
                          <a:tab algn="l" pos="0"/>
                        </a:tabLst>
                      </a:pPr>
                      <a:r>
                        <a:rPr b="0" lang="es-ES" sz="1400" spc="-1" strike="noStrike">
                          <a:solidFill>
                            <a:srgbClr val="000000"/>
                          </a:solidFill>
                          <a:latin typeface="Calibri"/>
                          <a:ea typeface="Times New Roman"/>
                        </a:rPr>
                        <a:t>8.0</a:t>
                      </a:r>
                      <a:endParaRPr b="0" lang="es-MX" sz="1400" spc="-1" strike="noStrike">
                        <a:latin typeface="Arial"/>
                      </a:endParaRPr>
                    </a:p>
                  </a:txBody>
                  <a:tcPr anchor="ctr" marL="44280" marR="44280">
                    <a:lnT w="12240">
                      <a:solidFill>
                        <a:srgbClr val="000000"/>
                      </a:solidFill>
                    </a:lnT>
                    <a:lnB w="12240">
                      <a:solidFill>
                        <a:srgbClr val="000000"/>
                      </a:solidFill>
                    </a:lnB>
                    <a:noFill/>
                  </a:tcPr>
                </a:tc>
              </a:tr>
              <a:tr h="353160">
                <a:tc>
                  <a:txBody>
                    <a:bodyPr lIns="44280" rIns="44280" tIns="0" bIns="0" anchor="ctr">
                      <a:noAutofit/>
                    </a:bodyPr>
                    <a:p>
                      <a:pPr algn="ctr">
                        <a:lnSpc>
                          <a:spcPct val="100000"/>
                        </a:lnSpc>
                        <a:spcAft>
                          <a:spcPts val="505"/>
                        </a:spcAft>
                        <a:tabLst>
                          <a:tab algn="l" pos="0"/>
                        </a:tabLst>
                      </a:pPr>
                      <a:r>
                        <a:rPr b="1" lang="es-ES" sz="1400" spc="-1" strike="noStrike">
                          <a:solidFill>
                            <a:srgbClr val="000000"/>
                          </a:solidFill>
                          <a:latin typeface="Calibri"/>
                          <a:ea typeface="Times New Roman"/>
                        </a:rPr>
                        <a:t>5</a:t>
                      </a:r>
                      <a:endParaRPr b="0" lang="es-MX" sz="1400" spc="-1" strike="noStrike">
                        <a:latin typeface="Arial"/>
                      </a:endParaRPr>
                    </a:p>
                  </a:txBody>
                  <a:tcPr anchor="ctr" marL="44280" marR="44280">
                    <a:lnT w="12240">
                      <a:solidFill>
                        <a:srgbClr val="000000"/>
                      </a:solidFill>
                    </a:lnT>
                    <a:lnB w="12240">
                      <a:solidFill>
                        <a:srgbClr val="000000"/>
                      </a:solidFill>
                    </a:lnB>
                    <a:solidFill>
                      <a:srgbClr val="c0c0c0"/>
                    </a:solidFill>
                  </a:tcPr>
                </a:tc>
                <a:tc>
                  <a:txBody>
                    <a:bodyPr lIns="44280" rIns="44280" tIns="0" bIns="0" anchor="ctr">
                      <a:noAutofit/>
                    </a:bodyPr>
                    <a:p>
                      <a:pPr algn="just">
                        <a:lnSpc>
                          <a:spcPct val="100000"/>
                        </a:lnSpc>
                        <a:spcAft>
                          <a:spcPts val="505"/>
                        </a:spcAft>
                        <a:tabLst>
                          <a:tab algn="l" pos="0"/>
                        </a:tabLst>
                      </a:pPr>
                      <a:r>
                        <a:rPr b="0" lang="es-ES" sz="1400" spc="-1" strike="noStrike">
                          <a:solidFill>
                            <a:srgbClr val="000000"/>
                          </a:solidFill>
                          <a:latin typeface="Calibri"/>
                          <a:ea typeface="Times New Roman"/>
                        </a:rPr>
                        <a:t>Negocios dedicados únicamente a la venta de alimentos y/o medicinas</a:t>
                      </a:r>
                      <a:endParaRPr b="0" lang="es-MX" sz="1400" spc="-1" strike="noStrike">
                        <a:latin typeface="Arial"/>
                      </a:endParaRPr>
                    </a:p>
                  </a:txBody>
                  <a:tcPr anchor="ctr" marL="44280" marR="44280">
                    <a:lnT w="12240">
                      <a:solidFill>
                        <a:srgbClr val="000000"/>
                      </a:solidFill>
                    </a:lnT>
                    <a:lnB w="12240">
                      <a:solidFill>
                        <a:srgbClr val="000000"/>
                      </a:solidFill>
                    </a:lnB>
                    <a:solidFill>
                      <a:srgbClr val="c0c0c0"/>
                    </a:solidFill>
                  </a:tcPr>
                </a:tc>
                <a:tc>
                  <a:txBody>
                    <a:bodyPr lIns="44280" rIns="44280" tIns="0" bIns="0" anchor="ctr">
                      <a:noAutofit/>
                    </a:bodyPr>
                    <a:p>
                      <a:pPr algn="ctr">
                        <a:lnSpc>
                          <a:spcPct val="100000"/>
                        </a:lnSpc>
                        <a:spcAft>
                          <a:spcPts val="505"/>
                        </a:spcAft>
                        <a:tabLst>
                          <a:tab algn="l" pos="0"/>
                        </a:tabLst>
                      </a:pPr>
                      <a:r>
                        <a:rPr b="0" lang="es-ES" sz="1400" spc="-1" strike="noStrike">
                          <a:solidFill>
                            <a:srgbClr val="000000"/>
                          </a:solidFill>
                          <a:latin typeface="Calibri"/>
                          <a:ea typeface="Times New Roman"/>
                        </a:rPr>
                        <a:t>0.0</a:t>
                      </a:r>
                      <a:endParaRPr b="0" lang="es-MX" sz="1400" spc="-1" strike="noStrike">
                        <a:latin typeface="Arial"/>
                      </a:endParaRPr>
                    </a:p>
                  </a:txBody>
                  <a:tcPr anchor="ctr" marL="44280" marR="44280">
                    <a:lnT w="12240">
                      <a:solidFill>
                        <a:srgbClr val="000000"/>
                      </a:solidFill>
                    </a:lnT>
                    <a:lnB w="12240">
                      <a:solidFill>
                        <a:srgbClr val="000000"/>
                      </a:solidFill>
                    </a:lnB>
                    <a:solidFill>
                      <a:srgbClr val="c0c0c0"/>
                    </a:solidFill>
                  </a:tcPr>
                </a:tc>
              </a:tr>
            </a:tbl>
          </a:graphicData>
        </a:graphic>
      </p:graphicFrame>
      <p:sp>
        <p:nvSpPr>
          <p:cNvPr id="385" name="4 Rectángulo"/>
          <p:cNvSpPr/>
          <p:nvPr/>
        </p:nvSpPr>
        <p:spPr>
          <a:xfrm>
            <a:off x="6667920" y="1589040"/>
            <a:ext cx="2068920" cy="455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s-MX" sz="1200" spc="-1" strike="noStrike">
                <a:solidFill>
                  <a:srgbClr val="000000"/>
                </a:solidFill>
                <a:latin typeface="Calibri"/>
              </a:rPr>
              <a:t>ART 23 LIF </a:t>
            </a:r>
            <a:r>
              <a:rPr b="1" lang="es-ES" sz="1200" spc="-1" strike="noStrike">
                <a:solidFill>
                  <a:srgbClr val="000000"/>
                </a:solidFill>
                <a:latin typeface="Calibri"/>
                <a:ea typeface="바탕"/>
              </a:rPr>
              <a:t>25 de nov. de </a:t>
            </a:r>
            <a:r>
              <a:rPr b="1" lang="es-ES" sz="1100" spc="-1" strike="noStrike">
                <a:solidFill>
                  <a:srgbClr val="000000"/>
                </a:solidFill>
                <a:latin typeface="Calibri"/>
                <a:ea typeface="바탕"/>
              </a:rPr>
              <a:t>2020</a:t>
            </a:r>
            <a:r>
              <a:rPr b="1" lang="es-ES" sz="1200" spc="-1" strike="noStrike">
                <a:solidFill>
                  <a:srgbClr val="000000"/>
                </a:solidFill>
                <a:latin typeface="Calibri"/>
                <a:ea typeface="바탕"/>
              </a:rPr>
              <a:t> </a:t>
            </a:r>
            <a:endParaRPr b="0" lang="es-MX" sz="1200" spc="-1" strike="noStrike">
              <a:latin typeface="Arial"/>
            </a:endParaRPr>
          </a:p>
          <a:p>
            <a:pPr>
              <a:lnSpc>
                <a:spcPct val="100000"/>
              </a:lnSpc>
            </a:pPr>
            <a:endParaRPr b="0" lang="es-MX" sz="1200" spc="-1" strike="noStrike">
              <a:latin typeface="Arial"/>
            </a:endParaRPr>
          </a:p>
        </p:txBody>
      </p:sp>
      <p:sp>
        <p:nvSpPr>
          <p:cNvPr id="386" name="5 Rectángulo"/>
          <p:cNvSpPr/>
          <p:nvPr/>
        </p:nvSpPr>
        <p:spPr>
          <a:xfrm>
            <a:off x="1835280" y="1916280"/>
            <a:ext cx="5832000" cy="3646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s-ES" sz="1800" spc="-1" strike="noStrike">
                <a:solidFill>
                  <a:srgbClr val="000000"/>
                </a:solidFill>
                <a:latin typeface="Calibri"/>
              </a:rPr>
              <a:t>Tabla de porcentajes para determinar el IVA a pagar</a:t>
            </a:r>
            <a:endParaRPr b="0" lang="es-MX" sz="1800" spc="-1" strike="noStrike">
              <a:latin typeface="Arial"/>
            </a:endParaRPr>
          </a:p>
        </p:txBody>
      </p:sp>
      <p:sp>
        <p:nvSpPr>
          <p:cNvPr id="387" name="6 Elipse"/>
          <p:cNvSpPr/>
          <p:nvPr/>
        </p:nvSpPr>
        <p:spPr>
          <a:xfrm>
            <a:off x="7164360" y="5046840"/>
            <a:ext cx="1510920" cy="431280"/>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p:style>
      </p:sp>
      <p:sp>
        <p:nvSpPr>
          <p:cNvPr id="388" name="7 Rectángulo"/>
          <p:cNvSpPr/>
          <p:nvPr/>
        </p:nvSpPr>
        <p:spPr>
          <a:xfrm>
            <a:off x="900000" y="2503440"/>
            <a:ext cx="7488000" cy="6390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s-ES" sz="1800" spc="-1" strike="noStrike">
                <a:solidFill>
                  <a:srgbClr val="000000"/>
                </a:solidFill>
                <a:latin typeface="Calibri"/>
              </a:rPr>
              <a:t>Contribuyentes  del RIF durante el periodo que permanezcan en el mismo, por las actividades que realicen con el público en general, </a:t>
            </a:r>
            <a:endParaRPr b="0" lang="es-MX" sz="1800" spc="-1" strike="noStrike">
              <a:latin typeface="Arial"/>
            </a:endParaRPr>
          </a:p>
        </p:txBody>
      </p:sp>
      <p:sp>
        <p:nvSpPr>
          <p:cNvPr id="389" name="8 Rectángulo"/>
          <p:cNvSpPr/>
          <p:nvPr/>
        </p:nvSpPr>
        <p:spPr>
          <a:xfrm>
            <a:off x="4913640" y="360360"/>
            <a:ext cx="3370680" cy="36468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1" lang="es-MX" sz="1800" spc="-1" strike="noStrike">
                <a:solidFill>
                  <a:srgbClr val="ffffff"/>
                </a:solidFill>
                <a:latin typeface="Calibri"/>
              </a:rPr>
              <a:t>V.- RESUMEN DE REFORMAS 2021</a:t>
            </a:r>
            <a:endParaRPr b="0" lang="es-MX" sz="18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390" name="1 Tabla"/>
          <p:cNvGraphicFramePr/>
          <p:nvPr/>
        </p:nvGraphicFramePr>
        <p:xfrm>
          <a:off x="826920" y="1916280"/>
          <a:ext cx="7129080" cy="3600000"/>
        </p:xfrm>
        <a:graphic>
          <a:graphicData uri="http://schemas.openxmlformats.org/drawingml/2006/table">
            <a:tbl>
              <a:tblPr/>
              <a:tblGrid>
                <a:gridCol w="5577840"/>
                <a:gridCol w="1551240"/>
              </a:tblGrid>
              <a:tr h="675000">
                <a:tc>
                  <a:txBody>
                    <a:bodyPr lIns="44280" rIns="44280" tIns="0" bIns="0" anchor="ctr">
                      <a:noAutofit/>
                    </a:bodyPr>
                    <a:p>
                      <a:pPr algn="just">
                        <a:lnSpc>
                          <a:spcPct val="100000"/>
                        </a:lnSpc>
                        <a:spcBef>
                          <a:spcPts val="201"/>
                        </a:spcBef>
                        <a:spcAft>
                          <a:spcPts val="201"/>
                        </a:spcAft>
                        <a:tabLst>
                          <a:tab algn="l" pos="0"/>
                        </a:tabLst>
                      </a:pPr>
                      <a:r>
                        <a:rPr b="0" lang="es-ES" sz="1400" spc="-1" strike="noStrike">
                          <a:solidFill>
                            <a:srgbClr val="000000"/>
                          </a:solidFill>
                          <a:latin typeface="Calibri"/>
                          <a:ea typeface="Times New Roman"/>
                        </a:rPr>
                        <a:t>Alimentos no básicos de alta densidad calórica (Ejemplo: dulces, chocolates, botanas, galletas, pastelillos, pan dulce, paletas, helados) (cuando el contribuyente sea comercializador)</a:t>
                      </a:r>
                      <a:endParaRPr b="0" lang="es-MX" sz="1400" spc="-1" strike="noStrike">
                        <a:latin typeface="Arial"/>
                      </a:endParaRPr>
                    </a:p>
                  </a:txBody>
                  <a:tcPr anchor="ctr" marL="44280" marR="44280">
                    <a:lnT w="12240">
                      <a:solidFill>
                        <a:srgbClr val="000000"/>
                      </a:solidFill>
                    </a:lnT>
                    <a:lnB w="12240">
                      <a:solidFill>
                        <a:srgbClr val="000000"/>
                      </a:solidFill>
                    </a:lnB>
                    <a:solidFill>
                      <a:srgbClr val="c0c0c0"/>
                    </a:solidFill>
                  </a:tcPr>
                </a:tc>
                <a:tc>
                  <a:txBody>
                    <a:bodyPr lIns="44280" rIns="44280" tIns="0" bIns="0" anchor="ctr">
                      <a:noAutofit/>
                    </a:bodyPr>
                    <a:p>
                      <a:pPr algn="ctr">
                        <a:lnSpc>
                          <a:spcPct val="100000"/>
                        </a:lnSpc>
                        <a:spcBef>
                          <a:spcPts val="201"/>
                        </a:spcBef>
                        <a:spcAft>
                          <a:spcPts val="201"/>
                        </a:spcAft>
                        <a:tabLst>
                          <a:tab algn="l" pos="0"/>
                        </a:tabLst>
                      </a:pPr>
                      <a:r>
                        <a:rPr b="0" lang="es-ES" sz="1400" spc="-1" strike="noStrike">
                          <a:solidFill>
                            <a:srgbClr val="000000"/>
                          </a:solidFill>
                          <a:latin typeface="Calibri"/>
                          <a:ea typeface="Times New Roman"/>
                        </a:rPr>
                        <a:t>1.0</a:t>
                      </a:r>
                      <a:endParaRPr b="0" lang="es-MX" sz="1400" spc="-1" strike="noStrike">
                        <a:latin typeface="Arial"/>
                      </a:endParaRPr>
                    </a:p>
                  </a:txBody>
                  <a:tcPr anchor="ctr" marL="44280" marR="44280">
                    <a:lnT w="12240">
                      <a:solidFill>
                        <a:srgbClr val="000000"/>
                      </a:solidFill>
                    </a:lnT>
                    <a:lnB w="12240">
                      <a:solidFill>
                        <a:srgbClr val="000000"/>
                      </a:solidFill>
                    </a:lnB>
                    <a:solidFill>
                      <a:srgbClr val="c0c0c0"/>
                    </a:solidFill>
                  </a:tcPr>
                </a:tc>
              </a:tr>
              <a:tr h="675000">
                <a:tc>
                  <a:txBody>
                    <a:bodyPr lIns="44280" rIns="44280" tIns="0" bIns="0" anchor="ctr">
                      <a:noAutofit/>
                    </a:bodyPr>
                    <a:p>
                      <a:pPr algn="just">
                        <a:lnSpc>
                          <a:spcPct val="100000"/>
                        </a:lnSpc>
                        <a:spcBef>
                          <a:spcPts val="201"/>
                        </a:spcBef>
                        <a:spcAft>
                          <a:spcPts val="201"/>
                        </a:spcAft>
                        <a:tabLst>
                          <a:tab algn="l" pos="0"/>
                        </a:tabLst>
                      </a:pPr>
                      <a:r>
                        <a:rPr b="0" lang="es-ES" sz="1400" spc="-1" strike="noStrike">
                          <a:solidFill>
                            <a:srgbClr val="000000"/>
                          </a:solidFill>
                          <a:latin typeface="Calibri"/>
                          <a:ea typeface="Times New Roman"/>
                        </a:rPr>
                        <a:t>Alimentos no básicos de alta densidad calórica (Ejemplo: dulces, chocolates, botanas, galletas, pastelillos, pan dulce, paletas, helados) (cuando el contribuyente sea fabricante)</a:t>
                      </a:r>
                      <a:endParaRPr b="0" lang="es-MX" sz="1400" spc="-1" strike="noStrike">
                        <a:latin typeface="Arial"/>
                      </a:endParaRPr>
                    </a:p>
                  </a:txBody>
                  <a:tcPr anchor="ctr" marL="44280" marR="44280">
                    <a:lnT w="12240">
                      <a:solidFill>
                        <a:srgbClr val="000000"/>
                      </a:solidFill>
                    </a:lnT>
                    <a:lnB w="12240">
                      <a:solidFill>
                        <a:srgbClr val="000000"/>
                      </a:solidFill>
                    </a:lnB>
                    <a:noFill/>
                  </a:tcPr>
                </a:tc>
                <a:tc>
                  <a:txBody>
                    <a:bodyPr lIns="44280" rIns="44280" tIns="0" bIns="0" anchor="ctr">
                      <a:noAutofit/>
                    </a:bodyPr>
                    <a:p>
                      <a:pPr algn="ctr">
                        <a:lnSpc>
                          <a:spcPct val="100000"/>
                        </a:lnSpc>
                        <a:spcBef>
                          <a:spcPts val="201"/>
                        </a:spcBef>
                        <a:spcAft>
                          <a:spcPts val="201"/>
                        </a:spcAft>
                        <a:tabLst>
                          <a:tab algn="l" pos="0"/>
                        </a:tabLst>
                      </a:pPr>
                      <a:r>
                        <a:rPr b="0" lang="es-ES" sz="1400" spc="-1" strike="noStrike">
                          <a:solidFill>
                            <a:srgbClr val="000000"/>
                          </a:solidFill>
                          <a:latin typeface="Calibri"/>
                          <a:ea typeface="Times New Roman"/>
                        </a:rPr>
                        <a:t>3.0</a:t>
                      </a:r>
                      <a:endParaRPr b="0" lang="es-MX" sz="1400" spc="-1" strike="noStrike">
                        <a:latin typeface="Arial"/>
                      </a:endParaRPr>
                    </a:p>
                  </a:txBody>
                  <a:tcPr anchor="ctr" marL="44280" marR="44280">
                    <a:lnT w="12240">
                      <a:solidFill>
                        <a:srgbClr val="000000"/>
                      </a:solidFill>
                    </a:lnT>
                    <a:lnB w="12240">
                      <a:solidFill>
                        <a:srgbClr val="000000"/>
                      </a:solidFill>
                    </a:lnB>
                    <a:noFill/>
                  </a:tcPr>
                </a:tc>
              </a:tr>
              <a:tr h="450000">
                <a:tc>
                  <a:txBody>
                    <a:bodyPr lIns="44280" rIns="44280" tIns="0" bIns="0" anchor="ctr">
                      <a:noAutofit/>
                    </a:bodyPr>
                    <a:p>
                      <a:pPr algn="just">
                        <a:lnSpc>
                          <a:spcPct val="100000"/>
                        </a:lnSpc>
                        <a:spcBef>
                          <a:spcPts val="201"/>
                        </a:spcBef>
                        <a:spcAft>
                          <a:spcPts val="201"/>
                        </a:spcAft>
                        <a:tabLst>
                          <a:tab algn="l" pos="0"/>
                        </a:tabLst>
                      </a:pPr>
                      <a:r>
                        <a:rPr b="0" lang="es-ES" sz="1400" spc="-1" strike="noStrike">
                          <a:solidFill>
                            <a:srgbClr val="000000"/>
                          </a:solidFill>
                          <a:latin typeface="Calibri"/>
                          <a:ea typeface="Times New Roman"/>
                        </a:rPr>
                        <a:t>Bebidas alcohólicas (no incluye cerveza) (cuando el contribuyente sea comercializador)</a:t>
                      </a:r>
                      <a:endParaRPr b="0" lang="es-MX" sz="1400" spc="-1" strike="noStrike">
                        <a:latin typeface="Arial"/>
                      </a:endParaRPr>
                    </a:p>
                  </a:txBody>
                  <a:tcPr anchor="ctr" marL="44280" marR="44280">
                    <a:lnT w="12240">
                      <a:solidFill>
                        <a:srgbClr val="000000"/>
                      </a:solidFill>
                    </a:lnT>
                    <a:lnB w="12240">
                      <a:solidFill>
                        <a:srgbClr val="000000"/>
                      </a:solidFill>
                    </a:lnB>
                    <a:solidFill>
                      <a:srgbClr val="c0c0c0"/>
                    </a:solidFill>
                  </a:tcPr>
                </a:tc>
                <a:tc>
                  <a:txBody>
                    <a:bodyPr lIns="44280" rIns="44280" tIns="0" bIns="0" anchor="ctr">
                      <a:noAutofit/>
                    </a:bodyPr>
                    <a:p>
                      <a:pPr algn="ctr">
                        <a:lnSpc>
                          <a:spcPct val="100000"/>
                        </a:lnSpc>
                        <a:spcBef>
                          <a:spcPts val="201"/>
                        </a:spcBef>
                        <a:spcAft>
                          <a:spcPts val="201"/>
                        </a:spcAft>
                        <a:tabLst>
                          <a:tab algn="l" pos="0"/>
                        </a:tabLst>
                      </a:pPr>
                      <a:r>
                        <a:rPr b="0" lang="es-ES" sz="1400" spc="-1" strike="noStrike">
                          <a:solidFill>
                            <a:srgbClr val="000000"/>
                          </a:solidFill>
                          <a:latin typeface="Calibri"/>
                          <a:ea typeface="Times New Roman"/>
                        </a:rPr>
                        <a:t>10.0</a:t>
                      </a:r>
                      <a:endParaRPr b="0" lang="es-MX" sz="1400" spc="-1" strike="noStrike">
                        <a:latin typeface="Arial"/>
                      </a:endParaRPr>
                    </a:p>
                  </a:txBody>
                  <a:tcPr anchor="ctr" marL="44280" marR="44280">
                    <a:lnT w="12240">
                      <a:solidFill>
                        <a:srgbClr val="000000"/>
                      </a:solidFill>
                    </a:lnT>
                    <a:lnB w="12240">
                      <a:solidFill>
                        <a:srgbClr val="000000"/>
                      </a:solidFill>
                    </a:lnB>
                    <a:solidFill>
                      <a:srgbClr val="c0c0c0"/>
                    </a:solidFill>
                  </a:tcPr>
                </a:tc>
              </a:tr>
              <a:tr h="450000">
                <a:tc>
                  <a:txBody>
                    <a:bodyPr lIns="44280" rIns="44280" tIns="0" bIns="0" anchor="ctr">
                      <a:noAutofit/>
                    </a:bodyPr>
                    <a:p>
                      <a:pPr algn="just">
                        <a:lnSpc>
                          <a:spcPct val="100000"/>
                        </a:lnSpc>
                        <a:spcBef>
                          <a:spcPts val="201"/>
                        </a:spcBef>
                        <a:spcAft>
                          <a:spcPts val="201"/>
                        </a:spcAft>
                        <a:tabLst>
                          <a:tab algn="l" pos="0"/>
                        </a:tabLst>
                      </a:pPr>
                      <a:r>
                        <a:rPr b="0" lang="es-ES" sz="1400" spc="-1" strike="noStrike">
                          <a:solidFill>
                            <a:srgbClr val="000000"/>
                          </a:solidFill>
                          <a:latin typeface="Calibri"/>
                          <a:ea typeface="Times New Roman"/>
                        </a:rPr>
                        <a:t>Bebidas alcohólicas (no incluye cerveza) (cuando el contribuyente sea fabricante)</a:t>
                      </a:r>
                      <a:endParaRPr b="0" lang="es-MX" sz="1400" spc="-1" strike="noStrike">
                        <a:latin typeface="Arial"/>
                      </a:endParaRPr>
                    </a:p>
                  </a:txBody>
                  <a:tcPr anchor="ctr" marL="44280" marR="44280">
                    <a:lnT w="12240">
                      <a:solidFill>
                        <a:srgbClr val="000000"/>
                      </a:solidFill>
                    </a:lnT>
                    <a:lnB w="12240">
                      <a:solidFill>
                        <a:srgbClr val="000000"/>
                      </a:solidFill>
                    </a:lnB>
                    <a:noFill/>
                  </a:tcPr>
                </a:tc>
                <a:tc>
                  <a:txBody>
                    <a:bodyPr lIns="44280" rIns="44280" tIns="0" bIns="0" anchor="ctr">
                      <a:noAutofit/>
                    </a:bodyPr>
                    <a:p>
                      <a:pPr algn="ctr">
                        <a:lnSpc>
                          <a:spcPct val="100000"/>
                        </a:lnSpc>
                        <a:spcBef>
                          <a:spcPts val="201"/>
                        </a:spcBef>
                        <a:spcAft>
                          <a:spcPts val="201"/>
                        </a:spcAft>
                        <a:tabLst>
                          <a:tab algn="l" pos="0"/>
                        </a:tabLst>
                      </a:pPr>
                      <a:r>
                        <a:rPr b="0" lang="es-ES" sz="1400" spc="-1" strike="noStrike">
                          <a:solidFill>
                            <a:srgbClr val="000000"/>
                          </a:solidFill>
                          <a:latin typeface="Calibri"/>
                          <a:ea typeface="Times New Roman"/>
                        </a:rPr>
                        <a:t>21.0</a:t>
                      </a:r>
                      <a:endParaRPr b="0" lang="es-MX" sz="1400" spc="-1" strike="noStrike">
                        <a:latin typeface="Arial"/>
                      </a:endParaRPr>
                    </a:p>
                  </a:txBody>
                  <a:tcPr anchor="ctr" marL="44280" marR="44280">
                    <a:lnT w="12240">
                      <a:solidFill>
                        <a:srgbClr val="000000"/>
                      </a:solidFill>
                    </a:lnT>
                    <a:lnB w="12240">
                      <a:solidFill>
                        <a:srgbClr val="000000"/>
                      </a:solidFill>
                    </a:lnB>
                    <a:noFill/>
                  </a:tcPr>
                </a:tc>
              </a:tr>
              <a:tr h="225000">
                <a:tc>
                  <a:txBody>
                    <a:bodyPr lIns="44280" rIns="44280" tIns="0" bIns="0" anchor="ctr">
                      <a:noAutofit/>
                    </a:bodyPr>
                    <a:p>
                      <a:pPr algn="just">
                        <a:lnSpc>
                          <a:spcPct val="100000"/>
                        </a:lnSpc>
                        <a:spcBef>
                          <a:spcPts val="201"/>
                        </a:spcBef>
                        <a:spcAft>
                          <a:spcPts val="201"/>
                        </a:spcAft>
                        <a:tabLst>
                          <a:tab algn="l" pos="0"/>
                        </a:tabLst>
                      </a:pPr>
                      <a:r>
                        <a:rPr b="0" lang="es-ES" sz="1400" spc="-1" strike="noStrike">
                          <a:solidFill>
                            <a:srgbClr val="000000"/>
                          </a:solidFill>
                          <a:latin typeface="Calibri"/>
                          <a:ea typeface="Times New Roman"/>
                        </a:rPr>
                        <a:t>Bebidas saborizadas (cuando el contribuyente sea fabricante)</a:t>
                      </a:r>
                      <a:endParaRPr b="0" lang="es-MX" sz="1400" spc="-1" strike="noStrike">
                        <a:latin typeface="Arial"/>
                      </a:endParaRPr>
                    </a:p>
                  </a:txBody>
                  <a:tcPr anchor="ctr" marL="44280" marR="44280">
                    <a:lnT w="12240">
                      <a:solidFill>
                        <a:srgbClr val="000000"/>
                      </a:solidFill>
                    </a:lnT>
                    <a:lnB w="12240">
                      <a:solidFill>
                        <a:srgbClr val="000000"/>
                      </a:solidFill>
                    </a:lnB>
                    <a:solidFill>
                      <a:srgbClr val="c0c0c0"/>
                    </a:solidFill>
                  </a:tcPr>
                </a:tc>
                <a:tc>
                  <a:txBody>
                    <a:bodyPr lIns="44280" rIns="44280" tIns="0" bIns="0" anchor="ctr">
                      <a:noAutofit/>
                    </a:bodyPr>
                    <a:p>
                      <a:pPr algn="ctr">
                        <a:lnSpc>
                          <a:spcPct val="100000"/>
                        </a:lnSpc>
                        <a:spcBef>
                          <a:spcPts val="201"/>
                        </a:spcBef>
                        <a:spcAft>
                          <a:spcPts val="201"/>
                        </a:spcAft>
                        <a:tabLst>
                          <a:tab algn="l" pos="0"/>
                        </a:tabLst>
                      </a:pPr>
                      <a:r>
                        <a:rPr b="0" lang="es-ES" sz="1400" spc="-1" strike="noStrike">
                          <a:solidFill>
                            <a:srgbClr val="000000"/>
                          </a:solidFill>
                          <a:latin typeface="Calibri"/>
                          <a:ea typeface="Times New Roman"/>
                        </a:rPr>
                        <a:t>4.0</a:t>
                      </a:r>
                      <a:endParaRPr b="0" lang="es-MX" sz="1400" spc="-1" strike="noStrike">
                        <a:latin typeface="Arial"/>
                      </a:endParaRPr>
                    </a:p>
                  </a:txBody>
                  <a:tcPr anchor="ctr" marL="44280" marR="44280">
                    <a:lnT w="12240">
                      <a:solidFill>
                        <a:srgbClr val="000000"/>
                      </a:solidFill>
                    </a:lnT>
                    <a:lnB w="12240">
                      <a:solidFill>
                        <a:srgbClr val="000000"/>
                      </a:solidFill>
                    </a:lnB>
                    <a:solidFill>
                      <a:srgbClr val="c0c0c0"/>
                    </a:solidFill>
                  </a:tcPr>
                </a:tc>
              </a:tr>
              <a:tr h="225000">
                <a:tc>
                  <a:txBody>
                    <a:bodyPr lIns="44280" rIns="44280" tIns="0" bIns="0" anchor="ctr">
                      <a:noAutofit/>
                    </a:bodyPr>
                    <a:p>
                      <a:pPr algn="just">
                        <a:lnSpc>
                          <a:spcPct val="100000"/>
                        </a:lnSpc>
                        <a:spcBef>
                          <a:spcPts val="201"/>
                        </a:spcBef>
                        <a:spcAft>
                          <a:spcPts val="201"/>
                        </a:spcAft>
                        <a:tabLst>
                          <a:tab algn="l" pos="0"/>
                        </a:tabLst>
                      </a:pPr>
                      <a:r>
                        <a:rPr b="0" lang="es-ES" sz="1400" spc="-1" strike="noStrike">
                          <a:solidFill>
                            <a:srgbClr val="000000"/>
                          </a:solidFill>
                          <a:latin typeface="Calibri"/>
                          <a:ea typeface="Times New Roman"/>
                        </a:rPr>
                        <a:t>Cerveza (cuando el contribuyente sea fabricante)</a:t>
                      </a:r>
                      <a:endParaRPr b="0" lang="es-MX" sz="1400" spc="-1" strike="noStrike">
                        <a:latin typeface="Arial"/>
                      </a:endParaRPr>
                    </a:p>
                  </a:txBody>
                  <a:tcPr anchor="ctr" marL="44280" marR="44280">
                    <a:lnT w="12240">
                      <a:solidFill>
                        <a:srgbClr val="000000"/>
                      </a:solidFill>
                    </a:lnT>
                    <a:lnB w="12240">
                      <a:solidFill>
                        <a:srgbClr val="000000"/>
                      </a:solidFill>
                    </a:lnB>
                    <a:noFill/>
                  </a:tcPr>
                </a:tc>
                <a:tc>
                  <a:txBody>
                    <a:bodyPr lIns="44280" rIns="44280" tIns="0" bIns="0" anchor="ctr">
                      <a:noAutofit/>
                    </a:bodyPr>
                    <a:p>
                      <a:pPr algn="ctr">
                        <a:lnSpc>
                          <a:spcPct val="100000"/>
                        </a:lnSpc>
                        <a:spcBef>
                          <a:spcPts val="201"/>
                        </a:spcBef>
                        <a:spcAft>
                          <a:spcPts val="201"/>
                        </a:spcAft>
                        <a:tabLst>
                          <a:tab algn="l" pos="0"/>
                        </a:tabLst>
                      </a:pPr>
                      <a:r>
                        <a:rPr b="0" lang="es-ES" sz="1400" spc="-1" strike="noStrike">
                          <a:solidFill>
                            <a:srgbClr val="000000"/>
                          </a:solidFill>
                          <a:latin typeface="Calibri"/>
                          <a:ea typeface="Times New Roman"/>
                        </a:rPr>
                        <a:t>10.0</a:t>
                      </a:r>
                      <a:endParaRPr b="0" lang="es-MX" sz="1400" spc="-1" strike="noStrike">
                        <a:latin typeface="Arial"/>
                      </a:endParaRPr>
                    </a:p>
                  </a:txBody>
                  <a:tcPr anchor="ctr" marL="44280" marR="44280">
                    <a:lnT w="12240">
                      <a:solidFill>
                        <a:srgbClr val="000000"/>
                      </a:solidFill>
                    </a:lnT>
                    <a:lnB w="12240">
                      <a:solidFill>
                        <a:srgbClr val="000000"/>
                      </a:solidFill>
                    </a:lnB>
                    <a:noFill/>
                  </a:tcPr>
                </a:tc>
              </a:tr>
              <a:tr h="225000">
                <a:tc>
                  <a:txBody>
                    <a:bodyPr lIns="44280" rIns="44280" tIns="0" bIns="0" anchor="ctr">
                      <a:noAutofit/>
                    </a:bodyPr>
                    <a:p>
                      <a:pPr algn="just">
                        <a:lnSpc>
                          <a:spcPct val="100000"/>
                        </a:lnSpc>
                        <a:spcBef>
                          <a:spcPts val="201"/>
                        </a:spcBef>
                        <a:spcAft>
                          <a:spcPts val="201"/>
                        </a:spcAft>
                        <a:tabLst>
                          <a:tab algn="l" pos="0"/>
                        </a:tabLst>
                      </a:pPr>
                      <a:r>
                        <a:rPr b="0" lang="es-ES" sz="1400" spc="-1" strike="noStrike">
                          <a:solidFill>
                            <a:srgbClr val="000000"/>
                          </a:solidFill>
                          <a:latin typeface="Calibri"/>
                          <a:ea typeface="Times New Roman"/>
                        </a:rPr>
                        <a:t>Plaguicidas (cuando el contribuyente sea fabricante o comercializador)</a:t>
                      </a:r>
                      <a:endParaRPr b="0" lang="es-MX" sz="1400" spc="-1" strike="noStrike">
                        <a:latin typeface="Arial"/>
                      </a:endParaRPr>
                    </a:p>
                  </a:txBody>
                  <a:tcPr anchor="ctr" marL="44280" marR="44280">
                    <a:lnT w="12240">
                      <a:solidFill>
                        <a:srgbClr val="000000"/>
                      </a:solidFill>
                    </a:lnT>
                    <a:lnB w="12240">
                      <a:solidFill>
                        <a:srgbClr val="000000"/>
                      </a:solidFill>
                    </a:lnB>
                    <a:solidFill>
                      <a:srgbClr val="c0c0c0"/>
                    </a:solidFill>
                  </a:tcPr>
                </a:tc>
                <a:tc>
                  <a:txBody>
                    <a:bodyPr lIns="44280" rIns="44280" tIns="0" bIns="0" anchor="ctr">
                      <a:noAutofit/>
                    </a:bodyPr>
                    <a:p>
                      <a:pPr algn="ctr">
                        <a:lnSpc>
                          <a:spcPct val="100000"/>
                        </a:lnSpc>
                        <a:spcBef>
                          <a:spcPts val="201"/>
                        </a:spcBef>
                        <a:spcAft>
                          <a:spcPts val="201"/>
                        </a:spcAft>
                        <a:tabLst>
                          <a:tab algn="l" pos="0"/>
                        </a:tabLst>
                      </a:pPr>
                      <a:r>
                        <a:rPr b="0" lang="es-ES" sz="1400" spc="-1" strike="noStrike">
                          <a:solidFill>
                            <a:srgbClr val="000000"/>
                          </a:solidFill>
                          <a:latin typeface="Calibri"/>
                          <a:ea typeface="Times New Roman"/>
                        </a:rPr>
                        <a:t>1.0</a:t>
                      </a:r>
                      <a:endParaRPr b="0" lang="es-MX" sz="1400" spc="-1" strike="noStrike">
                        <a:latin typeface="Arial"/>
                      </a:endParaRPr>
                    </a:p>
                  </a:txBody>
                  <a:tcPr anchor="ctr" marL="44280" marR="44280">
                    <a:lnT w="12240">
                      <a:solidFill>
                        <a:srgbClr val="000000"/>
                      </a:solidFill>
                    </a:lnT>
                    <a:lnB w="12240">
                      <a:solidFill>
                        <a:srgbClr val="000000"/>
                      </a:solidFill>
                    </a:lnB>
                    <a:solidFill>
                      <a:srgbClr val="c0c0c0"/>
                    </a:solidFill>
                  </a:tcPr>
                </a:tc>
              </a:tr>
              <a:tr h="450000">
                <a:tc>
                  <a:txBody>
                    <a:bodyPr lIns="44280" rIns="44280" tIns="0" bIns="0" anchor="ctr">
                      <a:noAutofit/>
                    </a:bodyPr>
                    <a:p>
                      <a:pPr algn="just">
                        <a:lnSpc>
                          <a:spcPct val="100000"/>
                        </a:lnSpc>
                        <a:spcBef>
                          <a:spcPts val="201"/>
                        </a:spcBef>
                        <a:spcAft>
                          <a:spcPts val="201"/>
                        </a:spcAft>
                        <a:tabLst>
                          <a:tab algn="l" pos="0"/>
                        </a:tabLst>
                      </a:pPr>
                      <a:r>
                        <a:rPr b="0" lang="es-ES" sz="1400" spc="-1" strike="noStrike">
                          <a:solidFill>
                            <a:srgbClr val="000000"/>
                          </a:solidFill>
                          <a:latin typeface="Calibri"/>
                          <a:ea typeface="Times New Roman"/>
                        </a:rPr>
                        <a:t>Puros y otros tabacos hechos enteramente a mano (cuando el contribuyente sea fabricante) </a:t>
                      </a:r>
                      <a:endParaRPr b="0" lang="es-MX" sz="1400" spc="-1" strike="noStrike">
                        <a:latin typeface="Arial"/>
                      </a:endParaRPr>
                    </a:p>
                  </a:txBody>
                  <a:tcPr anchor="ctr" marL="44280" marR="44280">
                    <a:lnT w="12240">
                      <a:solidFill>
                        <a:srgbClr val="000000"/>
                      </a:solidFill>
                    </a:lnT>
                    <a:lnB w="12240">
                      <a:solidFill>
                        <a:srgbClr val="000000"/>
                      </a:solidFill>
                    </a:lnB>
                    <a:noFill/>
                  </a:tcPr>
                </a:tc>
                <a:tc>
                  <a:txBody>
                    <a:bodyPr lIns="44280" rIns="44280" tIns="0" bIns="0" anchor="ctr">
                      <a:noAutofit/>
                    </a:bodyPr>
                    <a:p>
                      <a:pPr algn="ctr">
                        <a:lnSpc>
                          <a:spcPct val="100000"/>
                        </a:lnSpc>
                        <a:spcBef>
                          <a:spcPts val="201"/>
                        </a:spcBef>
                        <a:spcAft>
                          <a:spcPts val="201"/>
                        </a:spcAft>
                        <a:tabLst>
                          <a:tab algn="l" pos="0"/>
                        </a:tabLst>
                      </a:pPr>
                      <a:r>
                        <a:rPr b="0" lang="es-ES" sz="1400" spc="-1" strike="noStrike">
                          <a:solidFill>
                            <a:srgbClr val="000000"/>
                          </a:solidFill>
                          <a:latin typeface="Calibri"/>
                          <a:ea typeface="Times New Roman"/>
                        </a:rPr>
                        <a:t>23.0</a:t>
                      </a:r>
                      <a:endParaRPr b="0" lang="es-MX" sz="1400" spc="-1" strike="noStrike">
                        <a:latin typeface="Arial"/>
                      </a:endParaRPr>
                    </a:p>
                  </a:txBody>
                  <a:tcPr anchor="ctr" marL="44280" marR="44280">
                    <a:lnT w="12240">
                      <a:solidFill>
                        <a:srgbClr val="000000"/>
                      </a:solidFill>
                    </a:lnT>
                    <a:lnB w="12240">
                      <a:solidFill>
                        <a:srgbClr val="000000"/>
                      </a:solidFill>
                    </a:lnB>
                    <a:noFill/>
                  </a:tcPr>
                </a:tc>
              </a:tr>
              <a:tr h="225000">
                <a:tc>
                  <a:txBody>
                    <a:bodyPr lIns="44280" rIns="44280" tIns="0" bIns="0" anchor="ctr">
                      <a:noAutofit/>
                    </a:bodyPr>
                    <a:p>
                      <a:pPr algn="just">
                        <a:lnSpc>
                          <a:spcPct val="100000"/>
                        </a:lnSpc>
                        <a:spcBef>
                          <a:spcPts val="201"/>
                        </a:spcBef>
                        <a:spcAft>
                          <a:spcPts val="201"/>
                        </a:spcAft>
                        <a:tabLst>
                          <a:tab algn="l" pos="0"/>
                        </a:tabLst>
                      </a:pPr>
                      <a:r>
                        <a:rPr b="0" lang="es-ES" sz="1400" spc="-1" strike="noStrike">
                          <a:solidFill>
                            <a:srgbClr val="000000"/>
                          </a:solidFill>
                          <a:latin typeface="Calibri"/>
                          <a:ea typeface="Times New Roman"/>
                        </a:rPr>
                        <a:t>Tabacos en general (cuando el contribuyente sea fabricante)</a:t>
                      </a:r>
                      <a:endParaRPr b="0" lang="es-MX" sz="1400" spc="-1" strike="noStrike">
                        <a:latin typeface="Arial"/>
                      </a:endParaRPr>
                    </a:p>
                  </a:txBody>
                  <a:tcPr anchor="ctr" marL="44280" marR="44280">
                    <a:lnT w="12240">
                      <a:solidFill>
                        <a:srgbClr val="000000"/>
                      </a:solidFill>
                    </a:lnT>
                    <a:lnB w="12240">
                      <a:solidFill>
                        <a:srgbClr val="000000"/>
                      </a:solidFill>
                    </a:lnB>
                    <a:solidFill>
                      <a:srgbClr val="c0c0c0"/>
                    </a:solidFill>
                  </a:tcPr>
                </a:tc>
                <a:tc>
                  <a:txBody>
                    <a:bodyPr lIns="44280" rIns="44280" tIns="0" bIns="0" anchor="ctr">
                      <a:noAutofit/>
                    </a:bodyPr>
                    <a:p>
                      <a:pPr algn="ctr">
                        <a:lnSpc>
                          <a:spcPct val="100000"/>
                        </a:lnSpc>
                        <a:spcBef>
                          <a:spcPts val="201"/>
                        </a:spcBef>
                        <a:spcAft>
                          <a:spcPts val="201"/>
                        </a:spcAft>
                        <a:tabLst>
                          <a:tab algn="l" pos="0"/>
                        </a:tabLst>
                      </a:pPr>
                      <a:r>
                        <a:rPr b="0" lang="es-ES" sz="1400" spc="-1" strike="noStrike">
                          <a:solidFill>
                            <a:srgbClr val="000000"/>
                          </a:solidFill>
                          <a:latin typeface="Calibri"/>
                          <a:ea typeface="Times New Roman"/>
                        </a:rPr>
                        <a:t>120.0</a:t>
                      </a:r>
                      <a:endParaRPr b="0" lang="es-MX" sz="1400" spc="-1" strike="noStrike">
                        <a:latin typeface="Arial"/>
                      </a:endParaRPr>
                    </a:p>
                  </a:txBody>
                  <a:tcPr anchor="ctr" marL="44280" marR="44280">
                    <a:lnT w="12240">
                      <a:solidFill>
                        <a:srgbClr val="000000"/>
                      </a:solidFill>
                    </a:lnT>
                    <a:lnB w="12240">
                      <a:solidFill>
                        <a:srgbClr val="000000"/>
                      </a:solidFill>
                    </a:lnB>
                    <a:solidFill>
                      <a:srgbClr val="c0c0c0"/>
                    </a:solidFill>
                  </a:tcPr>
                </a:tc>
              </a:tr>
            </a:tbl>
          </a:graphicData>
        </a:graphic>
      </p:graphicFrame>
      <p:sp>
        <p:nvSpPr>
          <p:cNvPr id="391" name="2 Rectángulo"/>
          <p:cNvSpPr/>
          <p:nvPr/>
        </p:nvSpPr>
        <p:spPr>
          <a:xfrm>
            <a:off x="1808280" y="1052640"/>
            <a:ext cx="5616360" cy="6390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s-ES" sz="1800" spc="-1" strike="noStrike">
                <a:solidFill>
                  <a:srgbClr val="000000"/>
                </a:solidFill>
                <a:latin typeface="Calibri"/>
              </a:rPr>
              <a:t>Tabla de porcentajes para determinar el IEPS a pagar</a:t>
            </a:r>
            <a:endParaRPr b="0" lang="es-MX" sz="1800" spc="-1" strike="noStrike">
              <a:latin typeface="Arial"/>
            </a:endParaRPr>
          </a:p>
          <a:p>
            <a:pPr>
              <a:lnSpc>
                <a:spcPct val="100000"/>
              </a:lnSpc>
            </a:pPr>
            <a:r>
              <a:rPr b="0" lang="es-ES" sz="1800" spc="-1" strike="noStrike">
                <a:solidFill>
                  <a:srgbClr val="000000"/>
                </a:solidFill>
                <a:latin typeface="Calibri"/>
              </a:rPr>
              <a:t>Operaciones con publico en general</a:t>
            </a:r>
            <a:endParaRPr b="0" lang="es-MX" sz="1800" spc="-1" strike="noStrike">
              <a:latin typeface="Arial"/>
            </a:endParaRPr>
          </a:p>
        </p:txBody>
      </p:sp>
      <p:sp>
        <p:nvSpPr>
          <p:cNvPr id="392" name="3 Rectángulo"/>
          <p:cNvSpPr/>
          <p:nvPr/>
        </p:nvSpPr>
        <p:spPr>
          <a:xfrm>
            <a:off x="4517280" y="360360"/>
            <a:ext cx="3934800" cy="36468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1" lang="es-MX" sz="1800" spc="-1" strike="noStrike">
                <a:solidFill>
                  <a:srgbClr val="ffffff"/>
                </a:solidFill>
                <a:latin typeface="Calibri"/>
              </a:rPr>
              <a:t>V.- RESUMEN DE REFORMAS PARA 2021</a:t>
            </a:r>
            <a:endParaRPr b="0" lang="es-MX" sz="18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393" name="1 Tabla"/>
          <p:cNvGraphicFramePr/>
          <p:nvPr/>
        </p:nvGraphicFramePr>
        <p:xfrm>
          <a:off x="2846520" y="2708280"/>
          <a:ext cx="3384360" cy="3123720"/>
        </p:xfrm>
        <a:graphic>
          <a:graphicData uri="http://schemas.openxmlformats.org/drawingml/2006/table">
            <a:tbl>
              <a:tblPr/>
              <a:tblGrid>
                <a:gridCol w="1080000"/>
                <a:gridCol w="2304360"/>
              </a:tblGrid>
              <a:tr h="432000">
                <a:tc>
                  <a:txBody>
                    <a:bodyPr lIns="44280" rIns="44280" tIns="0" bIns="0" anchor="ctr">
                      <a:noAutofit/>
                    </a:bodyPr>
                    <a:p>
                      <a:pPr algn="ctr">
                        <a:lnSpc>
                          <a:spcPts val="1080"/>
                        </a:lnSpc>
                        <a:spcBef>
                          <a:spcPts val="201"/>
                        </a:spcBef>
                        <a:spcAft>
                          <a:spcPts val="201"/>
                        </a:spcAft>
                        <a:tabLst>
                          <a:tab algn="l" pos="0"/>
                        </a:tabLst>
                      </a:pPr>
                      <a:r>
                        <a:rPr b="0" lang="es-ES" sz="1400" spc="-1" strike="noStrike">
                          <a:solidFill>
                            <a:srgbClr val="000000"/>
                          </a:solidFill>
                          <a:latin typeface="Calibri"/>
                        </a:rPr>
                        <a:t>Años</a:t>
                      </a:r>
                      <a:endParaRPr b="0" lang="es-MX" sz="14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lIns="44280" rIns="44280" tIns="0" bIns="0" anchor="ctr">
                      <a:noAutofit/>
                    </a:bodyPr>
                    <a:p>
                      <a:pPr algn="ctr">
                        <a:lnSpc>
                          <a:spcPts val="1080"/>
                        </a:lnSpc>
                        <a:spcBef>
                          <a:spcPts val="201"/>
                        </a:spcBef>
                        <a:spcAft>
                          <a:spcPts val="201"/>
                        </a:spcAft>
                        <a:tabLst>
                          <a:tab algn="l" pos="0"/>
                        </a:tabLst>
                      </a:pPr>
                      <a:r>
                        <a:rPr b="0" lang="es-ES" sz="1400" spc="-1" strike="noStrike">
                          <a:solidFill>
                            <a:srgbClr val="000000"/>
                          </a:solidFill>
                          <a:latin typeface="Calibri"/>
                        </a:rPr>
                        <a:t>Porcentaje </a:t>
                      </a:r>
                      <a:endParaRPr b="0" lang="es-MX" sz="1400" spc="-1" strike="noStrike">
                        <a:latin typeface="Arial"/>
                      </a:endParaRPr>
                    </a:p>
                    <a:p>
                      <a:pPr algn="ctr">
                        <a:lnSpc>
                          <a:spcPts val="1080"/>
                        </a:lnSpc>
                        <a:spcBef>
                          <a:spcPts val="201"/>
                        </a:spcBef>
                        <a:spcAft>
                          <a:spcPts val="201"/>
                        </a:spcAft>
                        <a:tabLst>
                          <a:tab algn="l" pos="0"/>
                        </a:tabLst>
                      </a:pPr>
                      <a:r>
                        <a:rPr b="0" lang="es-ES" sz="1400" spc="-1" strike="noStrike">
                          <a:solidFill>
                            <a:srgbClr val="000000"/>
                          </a:solidFill>
                          <a:latin typeface="Calibri"/>
                        </a:rPr>
                        <a:t>de reducción (%)</a:t>
                      </a:r>
                      <a:endParaRPr b="0" lang="es-MX" sz="14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268920">
                <a:tc>
                  <a:txBody>
                    <a:bodyPr lIns="44280" rIns="44280" tIns="0" bIns="0" anchor="t">
                      <a:noAutofit/>
                    </a:bodyPr>
                    <a:p>
                      <a:pPr algn="ctr">
                        <a:lnSpc>
                          <a:spcPts val="1080"/>
                        </a:lnSpc>
                        <a:spcBef>
                          <a:spcPts val="201"/>
                        </a:spcBef>
                        <a:spcAft>
                          <a:spcPts val="201"/>
                        </a:spcAft>
                        <a:tabLst>
                          <a:tab algn="l" pos="0"/>
                        </a:tabLst>
                      </a:pPr>
                      <a:r>
                        <a:rPr b="0" lang="es-ES" sz="1400" spc="-1" strike="noStrike">
                          <a:solidFill>
                            <a:srgbClr val="000000"/>
                          </a:solidFill>
                          <a:latin typeface="Calibri"/>
                        </a:rPr>
                        <a:t>1</a:t>
                      </a:r>
                      <a:endParaRPr b="0" lang="es-MX" sz="1400" spc="-1" strike="noStrike">
                        <a:latin typeface="Arial"/>
                      </a:endParaRPr>
                    </a:p>
                  </a:txBody>
                  <a:tcPr anchor="t" marL="44280" marR="4428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lIns="44280" rIns="44280" tIns="0" bIns="0" anchor="t">
                      <a:noAutofit/>
                    </a:bodyPr>
                    <a:p>
                      <a:pPr algn="ctr">
                        <a:lnSpc>
                          <a:spcPts val="1080"/>
                        </a:lnSpc>
                        <a:spcBef>
                          <a:spcPts val="201"/>
                        </a:spcBef>
                        <a:spcAft>
                          <a:spcPts val="201"/>
                        </a:spcAft>
                        <a:tabLst>
                          <a:tab algn="l" pos="0"/>
                        </a:tabLst>
                      </a:pPr>
                      <a:r>
                        <a:rPr b="0" lang="es-ES" sz="1400" spc="-1" strike="noStrike">
                          <a:solidFill>
                            <a:srgbClr val="000000"/>
                          </a:solidFill>
                          <a:latin typeface="Calibri"/>
                        </a:rPr>
                        <a:t>100</a:t>
                      </a:r>
                      <a:endParaRPr b="0" lang="es-MX" sz="1400" spc="-1" strike="noStrike">
                        <a:latin typeface="Arial"/>
                      </a:endParaRPr>
                    </a:p>
                  </a:txBody>
                  <a:tcPr anchor="t" marL="44280" marR="4428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268920">
                <a:tc>
                  <a:txBody>
                    <a:bodyPr lIns="44280" rIns="44280" tIns="0" bIns="0" anchor="t">
                      <a:noAutofit/>
                    </a:bodyPr>
                    <a:p>
                      <a:pPr algn="ctr">
                        <a:lnSpc>
                          <a:spcPts val="1080"/>
                        </a:lnSpc>
                        <a:spcBef>
                          <a:spcPts val="201"/>
                        </a:spcBef>
                        <a:spcAft>
                          <a:spcPts val="201"/>
                        </a:spcAft>
                        <a:tabLst>
                          <a:tab algn="l" pos="0"/>
                        </a:tabLst>
                      </a:pPr>
                      <a:r>
                        <a:rPr b="0" lang="es-ES" sz="1400" spc="-1" strike="noStrike">
                          <a:solidFill>
                            <a:srgbClr val="000000"/>
                          </a:solidFill>
                          <a:latin typeface="Calibri"/>
                        </a:rPr>
                        <a:t>2</a:t>
                      </a:r>
                      <a:endParaRPr b="0" lang="es-MX" sz="1400" spc="-1" strike="noStrike">
                        <a:latin typeface="Arial"/>
                      </a:endParaRPr>
                    </a:p>
                  </a:txBody>
                  <a:tcPr anchor="t" marL="44280" marR="4428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lIns="44280" rIns="44280" tIns="0" bIns="0" anchor="t">
                      <a:noAutofit/>
                    </a:bodyPr>
                    <a:p>
                      <a:pPr algn="ctr">
                        <a:lnSpc>
                          <a:spcPts val="1080"/>
                        </a:lnSpc>
                        <a:spcBef>
                          <a:spcPts val="201"/>
                        </a:spcBef>
                        <a:spcAft>
                          <a:spcPts val="201"/>
                        </a:spcAft>
                        <a:tabLst>
                          <a:tab algn="l" pos="0"/>
                        </a:tabLst>
                      </a:pPr>
                      <a:r>
                        <a:rPr b="0" lang="es-ES" sz="1400" spc="-1" strike="noStrike">
                          <a:solidFill>
                            <a:srgbClr val="000000"/>
                          </a:solidFill>
                          <a:latin typeface="Calibri"/>
                        </a:rPr>
                        <a:t>90</a:t>
                      </a:r>
                      <a:endParaRPr b="0" lang="es-MX" sz="1400" spc="-1" strike="noStrike">
                        <a:latin typeface="Arial"/>
                      </a:endParaRPr>
                    </a:p>
                  </a:txBody>
                  <a:tcPr anchor="t" marL="44280" marR="4428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268920">
                <a:tc>
                  <a:txBody>
                    <a:bodyPr lIns="44280" rIns="44280" tIns="0" bIns="0" anchor="t">
                      <a:noAutofit/>
                    </a:bodyPr>
                    <a:p>
                      <a:pPr algn="ctr">
                        <a:lnSpc>
                          <a:spcPts val="1080"/>
                        </a:lnSpc>
                        <a:spcBef>
                          <a:spcPts val="201"/>
                        </a:spcBef>
                        <a:spcAft>
                          <a:spcPts val="201"/>
                        </a:spcAft>
                        <a:tabLst>
                          <a:tab algn="l" pos="0"/>
                        </a:tabLst>
                      </a:pPr>
                      <a:r>
                        <a:rPr b="0" lang="es-ES" sz="1400" spc="-1" strike="noStrike">
                          <a:solidFill>
                            <a:srgbClr val="000000"/>
                          </a:solidFill>
                          <a:latin typeface="Calibri"/>
                        </a:rPr>
                        <a:t>3</a:t>
                      </a:r>
                      <a:endParaRPr b="0" lang="es-MX" sz="1400" spc="-1" strike="noStrike">
                        <a:latin typeface="Arial"/>
                      </a:endParaRPr>
                    </a:p>
                  </a:txBody>
                  <a:tcPr anchor="t" marL="44280" marR="4428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lIns="44280" rIns="44280" tIns="0" bIns="0" anchor="t">
                      <a:noAutofit/>
                    </a:bodyPr>
                    <a:p>
                      <a:pPr algn="ctr">
                        <a:lnSpc>
                          <a:spcPts val="1080"/>
                        </a:lnSpc>
                        <a:spcBef>
                          <a:spcPts val="201"/>
                        </a:spcBef>
                        <a:spcAft>
                          <a:spcPts val="201"/>
                        </a:spcAft>
                        <a:tabLst>
                          <a:tab algn="l" pos="0"/>
                        </a:tabLst>
                      </a:pPr>
                      <a:r>
                        <a:rPr b="0" lang="es-ES" sz="1400" spc="-1" strike="noStrike">
                          <a:solidFill>
                            <a:srgbClr val="000000"/>
                          </a:solidFill>
                          <a:latin typeface="Calibri"/>
                        </a:rPr>
                        <a:t>80</a:t>
                      </a:r>
                      <a:endParaRPr b="0" lang="es-MX" sz="1400" spc="-1" strike="noStrike">
                        <a:latin typeface="Arial"/>
                      </a:endParaRPr>
                    </a:p>
                  </a:txBody>
                  <a:tcPr anchor="t" marL="44280" marR="4428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268920">
                <a:tc>
                  <a:txBody>
                    <a:bodyPr lIns="44280" rIns="44280" tIns="0" bIns="0" anchor="t">
                      <a:noAutofit/>
                    </a:bodyPr>
                    <a:p>
                      <a:pPr algn="ctr">
                        <a:lnSpc>
                          <a:spcPts val="1080"/>
                        </a:lnSpc>
                        <a:spcBef>
                          <a:spcPts val="201"/>
                        </a:spcBef>
                        <a:spcAft>
                          <a:spcPts val="201"/>
                        </a:spcAft>
                        <a:tabLst>
                          <a:tab algn="l" pos="0"/>
                        </a:tabLst>
                      </a:pPr>
                      <a:r>
                        <a:rPr b="0" lang="es-ES" sz="1400" spc="-1" strike="noStrike">
                          <a:solidFill>
                            <a:srgbClr val="000000"/>
                          </a:solidFill>
                          <a:latin typeface="Calibri"/>
                        </a:rPr>
                        <a:t>4</a:t>
                      </a:r>
                      <a:endParaRPr b="0" lang="es-MX" sz="1400" spc="-1" strike="noStrike">
                        <a:latin typeface="Arial"/>
                      </a:endParaRPr>
                    </a:p>
                  </a:txBody>
                  <a:tcPr anchor="t" marL="44280" marR="4428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lIns="44280" rIns="44280" tIns="0" bIns="0" anchor="t">
                      <a:noAutofit/>
                    </a:bodyPr>
                    <a:p>
                      <a:pPr algn="ctr">
                        <a:lnSpc>
                          <a:spcPts val="1080"/>
                        </a:lnSpc>
                        <a:spcBef>
                          <a:spcPts val="201"/>
                        </a:spcBef>
                        <a:spcAft>
                          <a:spcPts val="201"/>
                        </a:spcAft>
                        <a:tabLst>
                          <a:tab algn="l" pos="0"/>
                        </a:tabLst>
                      </a:pPr>
                      <a:r>
                        <a:rPr b="0" lang="es-ES" sz="1400" spc="-1" strike="noStrike">
                          <a:solidFill>
                            <a:srgbClr val="000000"/>
                          </a:solidFill>
                          <a:latin typeface="Calibri"/>
                        </a:rPr>
                        <a:t>70</a:t>
                      </a:r>
                      <a:endParaRPr b="0" lang="es-MX" sz="1400" spc="-1" strike="noStrike">
                        <a:latin typeface="Arial"/>
                      </a:endParaRPr>
                    </a:p>
                  </a:txBody>
                  <a:tcPr anchor="t" marL="44280" marR="4428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268920">
                <a:tc>
                  <a:txBody>
                    <a:bodyPr lIns="44280" rIns="44280" tIns="0" bIns="0" anchor="t">
                      <a:noAutofit/>
                    </a:bodyPr>
                    <a:p>
                      <a:pPr algn="ctr">
                        <a:lnSpc>
                          <a:spcPts val="1080"/>
                        </a:lnSpc>
                        <a:spcBef>
                          <a:spcPts val="201"/>
                        </a:spcBef>
                        <a:spcAft>
                          <a:spcPts val="201"/>
                        </a:spcAft>
                        <a:tabLst>
                          <a:tab algn="l" pos="0"/>
                        </a:tabLst>
                      </a:pPr>
                      <a:r>
                        <a:rPr b="0" lang="es-ES" sz="1400" spc="-1" strike="noStrike">
                          <a:solidFill>
                            <a:srgbClr val="000000"/>
                          </a:solidFill>
                          <a:latin typeface="Calibri"/>
                        </a:rPr>
                        <a:t>5</a:t>
                      </a:r>
                      <a:endParaRPr b="0" lang="es-MX" sz="1400" spc="-1" strike="noStrike">
                        <a:latin typeface="Arial"/>
                      </a:endParaRPr>
                    </a:p>
                  </a:txBody>
                  <a:tcPr anchor="t" marL="44280" marR="4428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lIns="44280" rIns="44280" tIns="0" bIns="0" anchor="t">
                      <a:noAutofit/>
                    </a:bodyPr>
                    <a:p>
                      <a:pPr algn="ctr">
                        <a:lnSpc>
                          <a:spcPts val="1080"/>
                        </a:lnSpc>
                        <a:spcBef>
                          <a:spcPts val="201"/>
                        </a:spcBef>
                        <a:spcAft>
                          <a:spcPts val="201"/>
                        </a:spcAft>
                        <a:tabLst>
                          <a:tab algn="l" pos="0"/>
                        </a:tabLst>
                      </a:pPr>
                      <a:r>
                        <a:rPr b="0" lang="es-ES" sz="1400" spc="-1" strike="noStrike">
                          <a:solidFill>
                            <a:srgbClr val="000000"/>
                          </a:solidFill>
                          <a:latin typeface="Calibri"/>
                        </a:rPr>
                        <a:t>60</a:t>
                      </a:r>
                      <a:endParaRPr b="0" lang="es-MX" sz="1400" spc="-1" strike="noStrike">
                        <a:latin typeface="Arial"/>
                      </a:endParaRPr>
                    </a:p>
                  </a:txBody>
                  <a:tcPr anchor="t" marL="44280" marR="4428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268920">
                <a:tc>
                  <a:txBody>
                    <a:bodyPr lIns="44280" rIns="44280" tIns="0" bIns="0" anchor="t">
                      <a:noAutofit/>
                    </a:bodyPr>
                    <a:p>
                      <a:pPr algn="ctr">
                        <a:lnSpc>
                          <a:spcPts val="1080"/>
                        </a:lnSpc>
                        <a:spcBef>
                          <a:spcPts val="201"/>
                        </a:spcBef>
                        <a:spcAft>
                          <a:spcPts val="201"/>
                        </a:spcAft>
                        <a:tabLst>
                          <a:tab algn="l" pos="0"/>
                        </a:tabLst>
                      </a:pPr>
                      <a:r>
                        <a:rPr b="0" lang="es-ES" sz="1400" spc="-1" strike="noStrike">
                          <a:solidFill>
                            <a:srgbClr val="000000"/>
                          </a:solidFill>
                          <a:latin typeface="Calibri"/>
                        </a:rPr>
                        <a:t>6</a:t>
                      </a:r>
                      <a:endParaRPr b="0" lang="es-MX" sz="1400" spc="-1" strike="noStrike">
                        <a:latin typeface="Arial"/>
                      </a:endParaRPr>
                    </a:p>
                  </a:txBody>
                  <a:tcPr anchor="t" marL="44280" marR="4428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lIns="44280" rIns="44280" tIns="0" bIns="0" anchor="t">
                      <a:noAutofit/>
                    </a:bodyPr>
                    <a:p>
                      <a:pPr algn="ctr">
                        <a:lnSpc>
                          <a:spcPts val="1080"/>
                        </a:lnSpc>
                        <a:spcBef>
                          <a:spcPts val="201"/>
                        </a:spcBef>
                        <a:spcAft>
                          <a:spcPts val="201"/>
                        </a:spcAft>
                        <a:tabLst>
                          <a:tab algn="l" pos="0"/>
                        </a:tabLst>
                      </a:pPr>
                      <a:r>
                        <a:rPr b="0" lang="es-ES" sz="1400" spc="-1" strike="noStrike">
                          <a:solidFill>
                            <a:srgbClr val="000000"/>
                          </a:solidFill>
                          <a:latin typeface="Calibri"/>
                        </a:rPr>
                        <a:t>50</a:t>
                      </a:r>
                      <a:endParaRPr b="0" lang="es-MX" sz="1400" spc="-1" strike="noStrike">
                        <a:latin typeface="Arial"/>
                      </a:endParaRPr>
                    </a:p>
                  </a:txBody>
                  <a:tcPr anchor="t" marL="44280" marR="4428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268920">
                <a:tc>
                  <a:txBody>
                    <a:bodyPr lIns="44280" rIns="44280" tIns="0" bIns="0" anchor="t">
                      <a:noAutofit/>
                    </a:bodyPr>
                    <a:p>
                      <a:pPr algn="ctr">
                        <a:lnSpc>
                          <a:spcPts val="1080"/>
                        </a:lnSpc>
                        <a:spcBef>
                          <a:spcPts val="201"/>
                        </a:spcBef>
                        <a:spcAft>
                          <a:spcPts val="201"/>
                        </a:spcAft>
                        <a:tabLst>
                          <a:tab algn="l" pos="0"/>
                        </a:tabLst>
                      </a:pPr>
                      <a:r>
                        <a:rPr b="0" lang="es-ES" sz="1400" spc="-1" strike="noStrike">
                          <a:solidFill>
                            <a:srgbClr val="000000"/>
                          </a:solidFill>
                          <a:latin typeface="Calibri"/>
                        </a:rPr>
                        <a:t>7</a:t>
                      </a:r>
                      <a:endParaRPr b="0" lang="es-MX" sz="1400" spc="-1" strike="noStrike">
                        <a:latin typeface="Arial"/>
                      </a:endParaRPr>
                    </a:p>
                  </a:txBody>
                  <a:tcPr anchor="t" marL="44280" marR="4428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lIns="44280" rIns="44280" tIns="0" bIns="0" anchor="t">
                      <a:noAutofit/>
                    </a:bodyPr>
                    <a:p>
                      <a:pPr algn="ctr">
                        <a:lnSpc>
                          <a:spcPts val="1080"/>
                        </a:lnSpc>
                        <a:spcBef>
                          <a:spcPts val="201"/>
                        </a:spcBef>
                        <a:spcAft>
                          <a:spcPts val="201"/>
                        </a:spcAft>
                        <a:tabLst>
                          <a:tab algn="l" pos="0"/>
                        </a:tabLst>
                      </a:pPr>
                      <a:r>
                        <a:rPr b="0" lang="es-ES" sz="1400" spc="-1" strike="noStrike">
                          <a:solidFill>
                            <a:srgbClr val="000000"/>
                          </a:solidFill>
                          <a:latin typeface="Calibri"/>
                        </a:rPr>
                        <a:t>40</a:t>
                      </a:r>
                      <a:endParaRPr b="0" lang="es-MX" sz="1400" spc="-1" strike="noStrike">
                        <a:latin typeface="Arial"/>
                      </a:endParaRPr>
                    </a:p>
                  </a:txBody>
                  <a:tcPr anchor="t" marL="44280" marR="4428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268920">
                <a:tc>
                  <a:txBody>
                    <a:bodyPr lIns="44280" rIns="44280" tIns="0" bIns="0" anchor="t">
                      <a:noAutofit/>
                    </a:bodyPr>
                    <a:p>
                      <a:pPr algn="ctr">
                        <a:lnSpc>
                          <a:spcPts val="1080"/>
                        </a:lnSpc>
                        <a:spcBef>
                          <a:spcPts val="201"/>
                        </a:spcBef>
                        <a:spcAft>
                          <a:spcPts val="201"/>
                        </a:spcAft>
                        <a:tabLst>
                          <a:tab algn="l" pos="0"/>
                        </a:tabLst>
                      </a:pPr>
                      <a:r>
                        <a:rPr b="0" lang="es-ES" sz="1400" spc="-1" strike="noStrike">
                          <a:solidFill>
                            <a:srgbClr val="000000"/>
                          </a:solidFill>
                          <a:latin typeface="Calibri"/>
                        </a:rPr>
                        <a:t>8</a:t>
                      </a:r>
                      <a:endParaRPr b="0" lang="es-MX" sz="1400" spc="-1" strike="noStrike">
                        <a:latin typeface="Arial"/>
                      </a:endParaRPr>
                    </a:p>
                  </a:txBody>
                  <a:tcPr anchor="t" marL="44280" marR="4428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lIns="44280" rIns="44280" tIns="0" bIns="0" anchor="t">
                      <a:noAutofit/>
                    </a:bodyPr>
                    <a:p>
                      <a:pPr algn="ctr">
                        <a:lnSpc>
                          <a:spcPts val="1080"/>
                        </a:lnSpc>
                        <a:spcBef>
                          <a:spcPts val="201"/>
                        </a:spcBef>
                        <a:spcAft>
                          <a:spcPts val="201"/>
                        </a:spcAft>
                        <a:tabLst>
                          <a:tab algn="l" pos="0"/>
                        </a:tabLst>
                      </a:pPr>
                      <a:r>
                        <a:rPr b="0" lang="es-ES" sz="1400" spc="-1" strike="noStrike">
                          <a:solidFill>
                            <a:srgbClr val="000000"/>
                          </a:solidFill>
                          <a:latin typeface="Calibri"/>
                        </a:rPr>
                        <a:t>30</a:t>
                      </a:r>
                      <a:endParaRPr b="0" lang="es-MX" sz="1400" spc="-1" strike="noStrike">
                        <a:latin typeface="Arial"/>
                      </a:endParaRPr>
                    </a:p>
                  </a:txBody>
                  <a:tcPr anchor="t" marL="44280" marR="4428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268920">
                <a:tc>
                  <a:txBody>
                    <a:bodyPr lIns="44280" rIns="44280" tIns="0" bIns="0" anchor="t">
                      <a:noAutofit/>
                    </a:bodyPr>
                    <a:p>
                      <a:pPr algn="ctr">
                        <a:lnSpc>
                          <a:spcPts val="1080"/>
                        </a:lnSpc>
                        <a:spcBef>
                          <a:spcPts val="201"/>
                        </a:spcBef>
                        <a:spcAft>
                          <a:spcPts val="201"/>
                        </a:spcAft>
                        <a:tabLst>
                          <a:tab algn="l" pos="0"/>
                        </a:tabLst>
                      </a:pPr>
                      <a:r>
                        <a:rPr b="0" lang="es-ES" sz="1400" spc="-1" strike="noStrike">
                          <a:solidFill>
                            <a:srgbClr val="000000"/>
                          </a:solidFill>
                          <a:latin typeface="Calibri"/>
                        </a:rPr>
                        <a:t>9</a:t>
                      </a:r>
                      <a:endParaRPr b="0" lang="es-MX" sz="1400" spc="-1" strike="noStrike">
                        <a:latin typeface="Arial"/>
                      </a:endParaRPr>
                    </a:p>
                  </a:txBody>
                  <a:tcPr anchor="t" marL="44280" marR="4428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lIns="44280" rIns="44280" tIns="0" bIns="0" anchor="t">
                      <a:noAutofit/>
                    </a:bodyPr>
                    <a:p>
                      <a:pPr algn="ctr">
                        <a:lnSpc>
                          <a:spcPts val="1080"/>
                        </a:lnSpc>
                        <a:spcBef>
                          <a:spcPts val="201"/>
                        </a:spcBef>
                        <a:spcAft>
                          <a:spcPts val="201"/>
                        </a:spcAft>
                        <a:tabLst>
                          <a:tab algn="l" pos="0"/>
                        </a:tabLst>
                      </a:pPr>
                      <a:r>
                        <a:rPr b="0" lang="es-ES" sz="1400" spc="-1" strike="noStrike">
                          <a:solidFill>
                            <a:srgbClr val="000000"/>
                          </a:solidFill>
                          <a:latin typeface="Calibri"/>
                        </a:rPr>
                        <a:t>20</a:t>
                      </a:r>
                      <a:endParaRPr b="0" lang="es-MX" sz="1400" spc="-1" strike="noStrike">
                        <a:latin typeface="Arial"/>
                      </a:endParaRPr>
                    </a:p>
                  </a:txBody>
                  <a:tcPr anchor="t" marL="44280" marR="4428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271440">
                <a:tc>
                  <a:txBody>
                    <a:bodyPr lIns="44280" rIns="44280" tIns="0" bIns="0" anchor="t">
                      <a:noAutofit/>
                    </a:bodyPr>
                    <a:p>
                      <a:pPr algn="ctr">
                        <a:lnSpc>
                          <a:spcPts val="1080"/>
                        </a:lnSpc>
                        <a:spcBef>
                          <a:spcPts val="201"/>
                        </a:spcBef>
                        <a:spcAft>
                          <a:spcPts val="201"/>
                        </a:spcAft>
                        <a:tabLst>
                          <a:tab algn="l" pos="0"/>
                        </a:tabLst>
                      </a:pPr>
                      <a:r>
                        <a:rPr b="0" lang="es-ES" sz="1400" spc="-1" strike="noStrike">
                          <a:solidFill>
                            <a:srgbClr val="000000"/>
                          </a:solidFill>
                          <a:latin typeface="Calibri"/>
                        </a:rPr>
                        <a:t>10</a:t>
                      </a:r>
                      <a:endParaRPr b="0" lang="es-MX" sz="1400" spc="-1" strike="noStrike">
                        <a:latin typeface="Arial"/>
                      </a:endParaRPr>
                    </a:p>
                  </a:txBody>
                  <a:tcPr anchor="t" marL="44280" marR="4428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lIns="44280" rIns="44280" tIns="0" bIns="0" anchor="t">
                      <a:noAutofit/>
                    </a:bodyPr>
                    <a:p>
                      <a:pPr algn="ctr">
                        <a:lnSpc>
                          <a:spcPts val="1080"/>
                        </a:lnSpc>
                        <a:spcBef>
                          <a:spcPts val="201"/>
                        </a:spcBef>
                        <a:spcAft>
                          <a:spcPts val="201"/>
                        </a:spcAft>
                        <a:tabLst>
                          <a:tab algn="l" pos="0"/>
                        </a:tabLst>
                      </a:pPr>
                      <a:r>
                        <a:rPr b="0" lang="es-ES" sz="1400" spc="-1" strike="noStrike">
                          <a:solidFill>
                            <a:srgbClr val="000000"/>
                          </a:solidFill>
                          <a:latin typeface="Calibri"/>
                        </a:rPr>
                        <a:t>10</a:t>
                      </a:r>
                      <a:endParaRPr b="0" lang="es-MX" sz="1400" spc="-1" strike="noStrike">
                        <a:latin typeface="Arial"/>
                      </a:endParaRPr>
                    </a:p>
                  </a:txBody>
                  <a:tcPr anchor="t" marL="44280" marR="4428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bl>
          </a:graphicData>
        </a:graphic>
      </p:graphicFrame>
      <p:sp>
        <p:nvSpPr>
          <p:cNvPr id="394" name="2 Rectángulo"/>
          <p:cNvSpPr/>
          <p:nvPr/>
        </p:nvSpPr>
        <p:spPr>
          <a:xfrm>
            <a:off x="1146240" y="1341360"/>
            <a:ext cx="6845040" cy="118764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0" lang="es-ES" sz="1800" spc="-1" strike="noStrike">
                <a:solidFill>
                  <a:srgbClr val="000000"/>
                </a:solidFill>
                <a:latin typeface="Calibri"/>
              </a:rPr>
              <a:t>Además del porcentaje estimado de ventas al publico en general, mencionado anteriormente,  de los impuestos al valor agregado y especial sobre producción se aplica una REDUCCION DE IMPUESTO, por los años de pertenecer  al RIF.</a:t>
            </a:r>
            <a:endParaRPr b="0" lang="es-MX" sz="1800" spc="-1" strike="noStrike">
              <a:latin typeface="Arial"/>
            </a:endParaRPr>
          </a:p>
        </p:txBody>
      </p:sp>
      <p:sp>
        <p:nvSpPr>
          <p:cNvPr id="395" name="3 Rectángulo"/>
          <p:cNvSpPr/>
          <p:nvPr/>
        </p:nvSpPr>
        <p:spPr>
          <a:xfrm>
            <a:off x="4586040" y="383400"/>
            <a:ext cx="3934800" cy="36468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1" lang="es-MX" sz="1800" spc="-1" strike="noStrike">
                <a:solidFill>
                  <a:srgbClr val="ffffff"/>
                </a:solidFill>
                <a:latin typeface="Calibri"/>
              </a:rPr>
              <a:t>V.- RESUMEN DE REFORMAS PARA 2021</a:t>
            </a:r>
            <a:endParaRPr b="0" lang="es-MX" sz="18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396" name="Tabla 2"/>
          <p:cNvGraphicFramePr/>
          <p:nvPr/>
        </p:nvGraphicFramePr>
        <p:xfrm>
          <a:off x="287640" y="1279080"/>
          <a:ext cx="8484840" cy="4725360"/>
        </p:xfrm>
        <a:graphic>
          <a:graphicData uri="http://schemas.openxmlformats.org/drawingml/2006/table">
            <a:tbl>
              <a:tblPr/>
              <a:tblGrid>
                <a:gridCol w="744840"/>
                <a:gridCol w="7740000"/>
              </a:tblGrid>
              <a:tr h="2180160">
                <a:tc>
                  <a:txBody>
                    <a:bodyPr lIns="62280" rIns="62280" tIns="0" bIns="0" anchor="t">
                      <a:noAutofit/>
                    </a:bodyPr>
                    <a:p>
                      <a:pPr algn="just">
                        <a:lnSpc>
                          <a:spcPts val="1080"/>
                        </a:lnSpc>
                        <a:spcAft>
                          <a:spcPts val="505"/>
                        </a:spcAft>
                      </a:pPr>
                      <a:r>
                        <a:rPr b="1" lang="es-MX" sz="1400" spc="-1" strike="noStrike">
                          <a:solidFill>
                            <a:srgbClr val="000000"/>
                          </a:solidFill>
                          <a:latin typeface="Arial"/>
                          <a:ea typeface="Times New Roman"/>
                        </a:rPr>
                        <a:t>2.2.15.</a:t>
                      </a:r>
                      <a:endParaRPr b="0" lang="es-MX" sz="14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c>
                  <a:txBody>
                    <a:bodyPr lIns="62280" rIns="62280" tIns="0" bIns="0" anchor="t">
                      <a:noAutofit/>
                    </a:bodyPr>
                    <a:p>
                      <a:pPr marL="64800" algn="just">
                        <a:lnSpc>
                          <a:spcPct val="100000"/>
                        </a:lnSpc>
                        <a:tabLst>
                          <a:tab algn="l" pos="0"/>
                        </a:tabLst>
                      </a:pPr>
                      <a:r>
                        <a:rPr b="1" lang="es-MX" sz="1200" spc="-1" strike="noStrike">
                          <a:solidFill>
                            <a:srgbClr val="000000"/>
                          </a:solidFill>
                          <a:latin typeface="Calibri"/>
                          <a:ea typeface="Times New Roman"/>
                        </a:rPr>
                        <a:t>Vigencia de la Contraseña de contribuyentes del RIF</a:t>
                      </a:r>
                      <a:endParaRPr b="0" lang="es-MX" sz="1200" spc="-1" strike="noStrike">
                        <a:latin typeface="Arial"/>
                      </a:endParaRPr>
                    </a:p>
                    <a:p>
                      <a:pPr marL="64800" algn="just">
                        <a:lnSpc>
                          <a:spcPct val="100000"/>
                        </a:lnSpc>
                        <a:tabLst>
                          <a:tab algn="l" pos="0"/>
                        </a:tabLst>
                      </a:pPr>
                      <a:r>
                        <a:rPr b="0" lang="es-MX" sz="1200" spc="-1" strike="noStrike">
                          <a:solidFill>
                            <a:srgbClr val="000000"/>
                          </a:solidFill>
                          <a:latin typeface="Calibri"/>
                          <a:ea typeface="Times New Roman"/>
                        </a:rPr>
                        <a:t>Para los efectos del artículo 17-D del CFF, la Contraseña quedará inactiva cuando la autoridad detecte que los contribuyentes que tributen en el RIF:</a:t>
                      </a:r>
                      <a:endParaRPr b="0" lang="es-MX" sz="1200" spc="-1" strike="noStrike">
                        <a:latin typeface="Arial"/>
                      </a:endParaRPr>
                    </a:p>
                    <a:p>
                      <a:pPr marL="363600" indent="-299880" algn="just">
                        <a:lnSpc>
                          <a:spcPct val="100000"/>
                        </a:lnSpc>
                        <a:tabLst>
                          <a:tab algn="l" pos="0"/>
                        </a:tabLst>
                      </a:pPr>
                      <a:r>
                        <a:rPr b="1" lang="es-MX" sz="1200" spc="-1" strike="noStrike">
                          <a:solidFill>
                            <a:srgbClr val="000000"/>
                          </a:solidFill>
                          <a:latin typeface="Calibri"/>
                          <a:ea typeface="Times New Roman"/>
                        </a:rPr>
                        <a:t>I.</a:t>
                      </a:r>
                      <a:r>
                        <a:rPr b="1" lang="es-MX" sz="1200" spc="-1" strike="noStrike">
                          <a:solidFill>
                            <a:srgbClr val="000000"/>
                          </a:solidFill>
                          <a:latin typeface="Calibri"/>
                          <a:ea typeface="Times New Roman"/>
                        </a:rPr>
                        <a:t>	</a:t>
                      </a:r>
                      <a:r>
                        <a:rPr b="1" lang="es-MX" sz="1200" spc="-1" strike="noStrike">
                          <a:solidFill>
                            <a:srgbClr val="000000"/>
                          </a:solidFill>
                          <a:latin typeface="Calibri"/>
                          <a:ea typeface="Times New Roman"/>
                        </a:rPr>
                        <a:t>En un periodo de dos años, se ubiquen en alguno de los siguientes supuestos:</a:t>
                      </a:r>
                      <a:endParaRPr b="0" lang="es-MX" sz="1200" spc="-1" strike="noStrike">
                        <a:latin typeface="Arial"/>
                      </a:endParaRPr>
                    </a:p>
                    <a:p>
                      <a:pPr marL="363600" indent="-299880" algn="just">
                        <a:lnSpc>
                          <a:spcPct val="100000"/>
                        </a:lnSpc>
                        <a:tabLst>
                          <a:tab algn="l" pos="0"/>
                        </a:tabLst>
                      </a:pPr>
                      <a:r>
                        <a:rPr b="1" lang="es-MX" sz="1200" spc="-1" strike="noStrike">
                          <a:solidFill>
                            <a:srgbClr val="ff0000"/>
                          </a:solidFill>
                          <a:latin typeface="Calibri"/>
                          <a:ea typeface="Times New Roman"/>
                        </a:rPr>
                        <a:t>a)</a:t>
                      </a:r>
                      <a:r>
                        <a:rPr b="1" lang="es-MX" sz="1200" spc="-1" strike="noStrike">
                          <a:solidFill>
                            <a:srgbClr val="ff0000"/>
                          </a:solidFill>
                          <a:latin typeface="Calibri"/>
                          <a:ea typeface="Times New Roman"/>
                        </a:rPr>
                        <a:t>	</a:t>
                      </a:r>
                      <a:r>
                        <a:rPr b="1" lang="es-MX" sz="1200" spc="-1" strike="noStrike">
                          <a:solidFill>
                            <a:srgbClr val="ff0000"/>
                          </a:solidFill>
                          <a:latin typeface="Calibri"/>
                          <a:ea typeface="Times New Roman"/>
                        </a:rPr>
                        <a:t>No cuenten con actividad preponderante asignada en el RFC.</a:t>
                      </a:r>
                      <a:endParaRPr b="0" lang="es-MX" sz="1200" spc="-1" strike="noStrike">
                        <a:latin typeface="Arial"/>
                      </a:endParaRPr>
                    </a:p>
                    <a:p>
                      <a:pPr marL="363600" indent="-299880" algn="just">
                        <a:lnSpc>
                          <a:spcPct val="100000"/>
                        </a:lnSpc>
                        <a:tabLst>
                          <a:tab algn="l" pos="0"/>
                        </a:tabLst>
                      </a:pPr>
                      <a:r>
                        <a:rPr b="1" lang="es-MX" sz="1200" spc="-1" strike="noStrike">
                          <a:solidFill>
                            <a:srgbClr val="ff0000"/>
                          </a:solidFill>
                          <a:latin typeface="Calibri"/>
                          <a:ea typeface="Times New Roman"/>
                        </a:rPr>
                        <a:t>b)</a:t>
                      </a:r>
                      <a:r>
                        <a:rPr b="1" lang="es-MX" sz="1200" spc="-1" strike="noStrike">
                          <a:solidFill>
                            <a:srgbClr val="ff0000"/>
                          </a:solidFill>
                          <a:latin typeface="Calibri"/>
                          <a:ea typeface="Times New Roman"/>
                        </a:rPr>
                        <a:t>	</a:t>
                      </a:r>
                      <a:r>
                        <a:rPr b="1" lang="es-MX" sz="1200" spc="-1" strike="noStrike">
                          <a:solidFill>
                            <a:srgbClr val="ff0000"/>
                          </a:solidFill>
                          <a:latin typeface="Calibri"/>
                          <a:ea typeface="Times New Roman"/>
                        </a:rPr>
                        <a:t>No hayan emitido CFDI, o</a:t>
                      </a:r>
                      <a:endParaRPr b="0" lang="es-MX" sz="1200" spc="-1" strike="noStrike">
                        <a:latin typeface="Arial"/>
                      </a:endParaRPr>
                    </a:p>
                    <a:p>
                      <a:pPr marL="363600" indent="-299880" algn="just">
                        <a:lnSpc>
                          <a:spcPct val="100000"/>
                        </a:lnSpc>
                        <a:tabLst>
                          <a:tab algn="l" pos="0"/>
                        </a:tabLst>
                      </a:pPr>
                      <a:r>
                        <a:rPr b="1" lang="es-MX" sz="1200" spc="-1" strike="noStrike">
                          <a:solidFill>
                            <a:srgbClr val="ff0000"/>
                          </a:solidFill>
                          <a:latin typeface="Calibri"/>
                          <a:ea typeface="Times New Roman"/>
                        </a:rPr>
                        <a:t>c)</a:t>
                      </a:r>
                      <a:r>
                        <a:rPr b="1" lang="es-MX" sz="1200" spc="-1" strike="noStrike">
                          <a:solidFill>
                            <a:srgbClr val="ff0000"/>
                          </a:solidFill>
                          <a:latin typeface="Calibri"/>
                          <a:ea typeface="Times New Roman"/>
                        </a:rPr>
                        <a:t>	</a:t>
                      </a:r>
                      <a:r>
                        <a:rPr b="1" lang="es-MX" sz="1200" spc="-1" strike="noStrike">
                          <a:solidFill>
                            <a:srgbClr val="ff0000"/>
                          </a:solidFill>
                          <a:latin typeface="Calibri"/>
                          <a:ea typeface="Times New Roman"/>
                        </a:rPr>
                        <a:t>No hayan presentado declaraciones periódicas relacionadas con sus actividades.</a:t>
                      </a:r>
                      <a:endParaRPr b="0" lang="es-MX" sz="1200" spc="-1" strike="noStrike">
                        <a:latin typeface="Arial"/>
                      </a:endParaRPr>
                    </a:p>
                    <a:p>
                      <a:pPr marL="350640" indent="-285840" algn="just">
                        <a:lnSpc>
                          <a:spcPct val="100000"/>
                        </a:lnSpc>
                        <a:buClr>
                          <a:srgbClr val="000000"/>
                        </a:buClr>
                        <a:buFont typeface="StarSymbol"/>
                        <a:buAutoNum type="romanUcPeriod" startAt="2"/>
                        <a:tabLst>
                          <a:tab algn="l" pos="0"/>
                        </a:tabLst>
                      </a:pPr>
                      <a:r>
                        <a:rPr b="1" lang="es-MX" sz="1200" spc="-1" strike="noStrike">
                          <a:solidFill>
                            <a:srgbClr val="000000"/>
                          </a:solidFill>
                          <a:latin typeface="Calibri"/>
                          <a:ea typeface="Times New Roman"/>
                        </a:rPr>
                        <a:t>No hayan realizado actualizaciones en el RFC cuando se hubieran colocado en los supuestos jurídicos para  </a:t>
                      </a:r>
                      <a:endParaRPr b="0" lang="es-MX" sz="1200" spc="-1" strike="noStrike">
                        <a:latin typeface="Arial"/>
                      </a:endParaRPr>
                    </a:p>
                    <a:p>
                      <a:pPr marL="64800" algn="just">
                        <a:lnSpc>
                          <a:spcPct val="100000"/>
                        </a:lnSpc>
                        <a:tabLst>
                          <a:tab algn="l" pos="0"/>
                        </a:tabLst>
                      </a:pPr>
                      <a:r>
                        <a:rPr b="0" lang="es-MX" sz="1200" spc="-1" strike="noStrike">
                          <a:solidFill>
                            <a:srgbClr val="000000"/>
                          </a:solidFill>
                          <a:latin typeface="Calibri"/>
                          <a:ea typeface="Times New Roman"/>
                        </a:rPr>
                        <a:t>        </a:t>
                      </a:r>
                      <a:r>
                        <a:rPr b="0" lang="es-MX" sz="1200" spc="-1" strike="noStrike">
                          <a:solidFill>
                            <a:srgbClr val="000000"/>
                          </a:solidFill>
                          <a:latin typeface="Calibri"/>
                          <a:ea typeface="Times New Roman"/>
                        </a:rPr>
                        <a:t>presentar los avisos respectivos.</a:t>
                      </a:r>
                      <a:endParaRPr b="0" lang="es-MX" sz="1200" spc="-1" strike="noStrike">
                        <a:latin typeface="Arial"/>
                      </a:endParaRPr>
                    </a:p>
                    <a:p>
                      <a:pPr marL="64800" algn="just">
                        <a:lnSpc>
                          <a:spcPct val="100000"/>
                        </a:lnSpc>
                        <a:tabLst>
                          <a:tab algn="l" pos="0"/>
                        </a:tabLst>
                      </a:pPr>
                      <a:r>
                        <a:rPr b="0" lang="es-MX" sz="1050" spc="-1" strike="noStrike">
                          <a:solidFill>
                            <a:srgbClr val="000000"/>
                          </a:solidFill>
                          <a:latin typeface="Calibri"/>
                          <a:ea typeface="Times New Roman"/>
                        </a:rPr>
                        <a:t>Cuando el contribuyente se coloque en alguno de los supuestos a que se refieren las fracciones anteriores y su Contraseña </a:t>
                      </a:r>
                      <a:r>
                        <a:rPr b="1" lang="es-MX" sz="1050" spc="-1" strike="noStrike">
                          <a:solidFill>
                            <a:srgbClr val="000000"/>
                          </a:solidFill>
                          <a:latin typeface="Calibri"/>
                          <a:ea typeface="Times New Roman"/>
                        </a:rPr>
                        <a:t>quede inactiva, solicitará la activación de la Contraseña de conformidad con la ficha de trámite 7/CFF "Solicitud de generación, actualización o renovación de la Contraseña", contenida en el Anexo 1-A.</a:t>
                      </a:r>
                      <a:endParaRPr b="0" lang="es-MX" sz="105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r>
              <a:tr h="746280">
                <a:tc>
                  <a:txBody>
                    <a:bodyPr lIns="62280" rIns="62280" tIns="0" bIns="0" anchor="t">
                      <a:noAutofit/>
                    </a:bodyPr>
                    <a:p>
                      <a:pPr>
                        <a:lnSpc>
                          <a:spcPct val="100000"/>
                        </a:lnSpc>
                      </a:pPr>
                      <a:r>
                        <a:rPr b="1" lang="es-MX" sz="1400" spc="-1" strike="noStrike">
                          <a:solidFill>
                            <a:srgbClr val="000000"/>
                          </a:solidFill>
                          <a:latin typeface="Arial"/>
                          <a:ea typeface="Times New Roman"/>
                        </a:rPr>
                        <a:t>2.4.17.</a:t>
                      </a:r>
                      <a:endParaRPr b="0" lang="es-MX" sz="14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c>
                  <a:txBody>
                    <a:bodyPr lIns="62280" rIns="62280" tIns="0" bIns="0" anchor="t">
                      <a:noAutofit/>
                    </a:bodyPr>
                    <a:p>
                      <a:pPr marL="64800" algn="just">
                        <a:lnSpc>
                          <a:spcPct val="100000"/>
                        </a:lnSpc>
                        <a:tabLst>
                          <a:tab algn="l" pos="0"/>
                        </a:tabLst>
                      </a:pPr>
                      <a:r>
                        <a:rPr b="1" lang="es-MX" sz="1200" spc="-1" strike="noStrike">
                          <a:solidFill>
                            <a:srgbClr val="000000"/>
                          </a:solidFill>
                          <a:latin typeface="Calibri"/>
                          <a:ea typeface="Times New Roman"/>
                        </a:rPr>
                        <a:t>Inscripción o actualización en el RIF por empresas de participación estatal mayoritaria </a:t>
                      </a:r>
                      <a:endParaRPr b="0" lang="es-MX" sz="1200" spc="-1" strike="noStrike">
                        <a:latin typeface="Arial"/>
                      </a:endParaRPr>
                    </a:p>
                    <a:p>
                      <a:pPr marL="64800" algn="just">
                        <a:lnSpc>
                          <a:spcPct val="100000"/>
                        </a:lnSpc>
                        <a:spcBef>
                          <a:spcPts val="499"/>
                        </a:spcBef>
                        <a:tabLst>
                          <a:tab algn="l" pos="0"/>
                        </a:tabLst>
                      </a:pPr>
                      <a:r>
                        <a:rPr b="1" lang="es-MX" sz="1050" spc="-1" strike="noStrike">
                          <a:solidFill>
                            <a:srgbClr val="000000"/>
                          </a:solidFill>
                          <a:latin typeface="Calibri"/>
                          <a:ea typeface="Times New Roman"/>
                        </a:rPr>
                        <a:t>.-</a:t>
                      </a:r>
                      <a:r>
                        <a:rPr b="0" lang="es-MX" sz="1050" spc="-1" strike="noStrike">
                          <a:solidFill>
                            <a:srgbClr val="000000"/>
                          </a:solidFill>
                          <a:latin typeface="Calibri"/>
                          <a:ea typeface="Times New Roman"/>
                        </a:rPr>
                        <a:t>Ver Anexo 1ª.- 219/CFF "Inscripción o actualización en el RFC en el RIF a través de Empresas de Participación Estatal Mayoritaria de la Administración Pública Federal", EJEMPLO (</a:t>
                      </a:r>
                      <a:r>
                        <a:rPr b="0" lang="es-ES" sz="1050" spc="-1" strike="noStrike">
                          <a:solidFill>
                            <a:srgbClr val="000000"/>
                          </a:solidFill>
                          <a:latin typeface="Calibri"/>
                          <a:ea typeface="Times New Roman"/>
                        </a:rPr>
                        <a:t>una o más entidades paraestatales consideradas conjunta o separadamente, posean acciones que presentan el 50 por ciento más del capital social. EJEMPLO LA CASA DE MONEDA EL INSTITUTO PARA PROTECCION AL AHORRO BANCARIO, EL INDETEC, LA LOTERIA NACIONAL EL INAPAM. ETC</a:t>
                      </a:r>
                      <a:endParaRPr b="0" lang="es-MX" sz="105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r>
              <a:tr h="916200">
                <a:tc>
                  <a:txBody>
                    <a:bodyPr lIns="62280" rIns="62280" tIns="0" bIns="0" anchor="t">
                      <a:noAutofit/>
                    </a:bodyPr>
                    <a:p>
                      <a:pPr>
                        <a:lnSpc>
                          <a:spcPct val="100000"/>
                        </a:lnSpc>
                      </a:pPr>
                      <a:r>
                        <a:rPr b="1" lang="es-MX" sz="1400" spc="-1" strike="noStrike">
                          <a:solidFill>
                            <a:srgbClr val="000000"/>
                          </a:solidFill>
                          <a:latin typeface="Arial"/>
                          <a:ea typeface="Times New Roman"/>
                        </a:rPr>
                        <a:t>2.5.4.</a:t>
                      </a:r>
                      <a:endParaRPr b="0" lang="es-MX" sz="14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c>
                  <a:txBody>
                    <a:bodyPr lIns="62280" rIns="62280" tIns="0" bIns="0" anchor="t">
                      <a:noAutofit/>
                    </a:bodyPr>
                    <a:p>
                      <a:pPr marL="64800" algn="just">
                        <a:lnSpc>
                          <a:spcPct val="100000"/>
                        </a:lnSpc>
                        <a:tabLst>
                          <a:tab algn="l" pos="0"/>
                        </a:tabLst>
                      </a:pPr>
                      <a:r>
                        <a:rPr b="1" lang="es-MX" sz="1200" spc="-1" strike="noStrike">
                          <a:solidFill>
                            <a:srgbClr val="000000"/>
                          </a:solidFill>
                          <a:latin typeface="Calibri"/>
                          <a:ea typeface="Times New Roman"/>
                        </a:rPr>
                        <a:t>Cancelación en el RFC por defunción.-</a:t>
                      </a:r>
                      <a:r>
                        <a:rPr b="0" lang="es-MX" sz="1200" spc="-1" strike="noStrike">
                          <a:solidFill>
                            <a:srgbClr val="000000"/>
                          </a:solidFill>
                          <a:latin typeface="Calibri"/>
                          <a:ea typeface="Times New Roman"/>
                        </a:rPr>
                        <a:t> </a:t>
                      </a:r>
                      <a:endParaRPr b="0" lang="es-MX" sz="1200" spc="-1" strike="noStrike">
                        <a:latin typeface="Arial"/>
                      </a:endParaRPr>
                    </a:p>
                    <a:p>
                      <a:pPr marL="64800" algn="just">
                        <a:lnSpc>
                          <a:spcPct val="100000"/>
                        </a:lnSpc>
                        <a:tabLst>
                          <a:tab algn="l" pos="0"/>
                        </a:tabLst>
                      </a:pPr>
                      <a:r>
                        <a:rPr b="0" lang="es-MX" sz="1200" spc="-1" strike="noStrike">
                          <a:solidFill>
                            <a:srgbClr val="000000"/>
                          </a:solidFill>
                          <a:latin typeface="Calibri"/>
                          <a:ea typeface="Times New Roman"/>
                        </a:rPr>
                        <a:t>La autoridad </a:t>
                      </a:r>
                      <a:r>
                        <a:rPr b="0" lang="es-MX" sz="1200" spc="-1" strike="noStrike">
                          <a:solidFill>
                            <a:srgbClr val="ff0000"/>
                          </a:solidFill>
                          <a:latin typeface="Calibri"/>
                          <a:ea typeface="Times New Roman"/>
                        </a:rPr>
                        <a:t>fiscal podrá realizar la cancelación en el RFC por defunción de la persona física de que se trate, sin necesidad de que se presente el aviso respectivo</a:t>
                      </a:r>
                      <a:r>
                        <a:rPr b="0" lang="es-MX" sz="1200" spc="-1" strike="noStrike">
                          <a:solidFill>
                            <a:srgbClr val="000000"/>
                          </a:solidFill>
                          <a:latin typeface="Calibri"/>
                          <a:ea typeface="Times New Roman"/>
                        </a:rPr>
                        <a:t>, </a:t>
                      </a:r>
                      <a:r>
                        <a:rPr b="1" lang="es-MX" sz="1200" spc="-1" strike="noStrike">
                          <a:solidFill>
                            <a:srgbClr val="000000"/>
                          </a:solidFill>
                          <a:latin typeface="Calibri"/>
                          <a:ea typeface="Times New Roman"/>
                        </a:rPr>
                        <a:t>cuando la información proporcionada por diversas autoridades o de terceros demuestre el fallecimiento del contribuyente y éste se encuentre activo en el RFC sin obligaciones fiscales o exclusivamente en el régimen de sueldos y salarios y/o en el RIF, ingresos por intereses, ingresos por dividendos o bien, exista un aviso de suspensión de actividades previo al fallecimiento</a:t>
                      </a:r>
                      <a:r>
                        <a:rPr b="0" lang="es-MX" sz="1200" spc="-1" strike="noStrike">
                          <a:solidFill>
                            <a:srgbClr val="000000"/>
                          </a:solidFill>
                          <a:latin typeface="Calibri"/>
                          <a:ea typeface="Times New Roman"/>
                        </a:rPr>
                        <a:t>,</a:t>
                      </a: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r>
              <a:tr h="1205640">
                <a:tc>
                  <a:txBody>
                    <a:bodyPr lIns="62280" rIns="62280" tIns="0" bIns="0" anchor="t">
                      <a:noAutofit/>
                    </a:bodyPr>
                    <a:p>
                      <a:pPr>
                        <a:lnSpc>
                          <a:spcPct val="100000"/>
                        </a:lnSpc>
                      </a:pPr>
                      <a:r>
                        <a:rPr b="1" lang="es-MX" sz="1400" spc="-1" strike="noStrike">
                          <a:solidFill>
                            <a:srgbClr val="000000"/>
                          </a:solidFill>
                          <a:latin typeface="Arial"/>
                          <a:ea typeface="Times New Roman"/>
                        </a:rPr>
                        <a:t>2.5.9.</a:t>
                      </a:r>
                      <a:endParaRPr b="0" lang="es-MX" sz="14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c>
                  <a:txBody>
                    <a:bodyPr lIns="62280" rIns="62280" tIns="0" bIns="0" anchor="t">
                      <a:noAutofit/>
                    </a:bodyPr>
                    <a:p>
                      <a:pPr marL="64800" algn="just">
                        <a:lnSpc>
                          <a:spcPct val="100000"/>
                        </a:lnSpc>
                        <a:tabLst>
                          <a:tab algn="l" pos="0"/>
                        </a:tabLst>
                      </a:pPr>
                      <a:r>
                        <a:rPr b="1" lang="es-MX" sz="1200" spc="-1" strike="noStrike">
                          <a:solidFill>
                            <a:srgbClr val="000000"/>
                          </a:solidFill>
                          <a:latin typeface="Calibri"/>
                          <a:ea typeface="Times New Roman"/>
                        </a:rPr>
                        <a:t>Opción para socios, accionistas o integrantes de personas morales para pagar el ISR en términos del RIF</a:t>
                      </a:r>
                      <a:endParaRPr b="0" lang="es-MX" sz="1200" spc="-1" strike="noStrike">
                        <a:latin typeface="Arial"/>
                      </a:endParaRPr>
                    </a:p>
                    <a:p>
                      <a:pPr marL="64800" algn="just">
                        <a:lnSpc>
                          <a:spcPct val="100000"/>
                        </a:lnSpc>
                        <a:tabLst>
                          <a:tab algn="l" pos="0"/>
                        </a:tabLst>
                      </a:pPr>
                      <a:r>
                        <a:rPr b="0" lang="es-MX" sz="1200" spc="-1" strike="noStrike">
                          <a:solidFill>
                            <a:srgbClr val="000000"/>
                          </a:solidFill>
                          <a:latin typeface="Calibri"/>
                          <a:ea typeface="Times New Roman"/>
                        </a:rPr>
                        <a:t>Para los efectos del artículo 111, fracción I, incisos a), b) y c) de la Ley del ISR,, 27, apartado B, fracción II del CFF y 29 y 30 de su Reglamento,, </a:t>
                      </a:r>
                      <a:r>
                        <a:rPr b="1" lang="es-MX" sz="1200" spc="-1" strike="noStrike">
                          <a:solidFill>
                            <a:srgbClr val="000000"/>
                          </a:solidFill>
                          <a:latin typeface="Calibri"/>
                          <a:ea typeface="Times New Roman"/>
                        </a:rPr>
                        <a:t>siempre que ingresen un caso de aclaración a través del Portal del SAT, anexando la documentación soporte que consideren pertinente, </a:t>
                      </a:r>
                      <a:r>
                        <a:rPr b="0" lang="es-MX" sz="1200" spc="-1" strike="noStrike">
                          <a:solidFill>
                            <a:srgbClr val="000000"/>
                          </a:solidFill>
                          <a:latin typeface="Calibri"/>
                          <a:ea typeface="Times New Roman"/>
                        </a:rPr>
                        <a:t>en la que comprueben que cumplen con la excepción del tipo de socios, accionistas o integrantes referidos, para que la autoridad resuelva su aclaración por el mismo medio. deberá presentarse a más tardar el último día del mes de febrero de 2021,,o mes siguiente. inscrito.</a:t>
                      </a: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397" name="3 Rectángulo"/>
          <p:cNvSpPr/>
          <p:nvPr/>
        </p:nvSpPr>
        <p:spPr>
          <a:xfrm>
            <a:off x="4088520" y="56880"/>
            <a:ext cx="3934800" cy="36468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1" lang="es-MX" sz="1800" spc="-1" strike="noStrike">
                <a:solidFill>
                  <a:srgbClr val="ffffff"/>
                </a:solidFill>
                <a:latin typeface="Calibri"/>
              </a:rPr>
              <a:t>V.- RESUMEN DE REFORMAS PARA 2021</a:t>
            </a:r>
            <a:endParaRPr b="0" lang="es-MX" sz="1800" spc="-1" strike="noStrike">
              <a:latin typeface="Arial"/>
            </a:endParaRPr>
          </a:p>
        </p:txBody>
      </p:sp>
      <p:sp>
        <p:nvSpPr>
          <p:cNvPr id="398" name="Rectángulo 1"/>
          <p:cNvSpPr/>
          <p:nvPr/>
        </p:nvSpPr>
        <p:spPr>
          <a:xfrm>
            <a:off x="2287800" y="419400"/>
            <a:ext cx="4832280" cy="244080"/>
          </a:xfrm>
          <a:prstGeom prst="rect">
            <a:avLst/>
          </a:prstGeom>
          <a:noFill/>
          <a:ln w="0">
            <a:noFill/>
          </a:ln>
        </p:spPr>
        <p:style>
          <a:lnRef idx="0"/>
          <a:fillRef idx="0"/>
          <a:effectRef idx="0"/>
          <a:fontRef idx="minor"/>
        </p:style>
        <p:txBody>
          <a:bodyPr wrap="none" lIns="90000" rIns="90000" tIns="45000" bIns="45000" anchor="t">
            <a:spAutoFit/>
          </a:bodyPr>
          <a:p>
            <a:pPr algn="ctr">
              <a:lnSpc>
                <a:spcPts val="1210"/>
              </a:lnSpc>
              <a:spcBef>
                <a:spcPts val="505"/>
              </a:spcBef>
              <a:spcAft>
                <a:spcPts val="499"/>
              </a:spcAft>
            </a:pPr>
            <a:r>
              <a:rPr b="1" lang="es-ES_tradnl" sz="1600" spc="-1" strike="noStrike">
                <a:solidFill>
                  <a:srgbClr val="ffffff"/>
                </a:solidFill>
                <a:latin typeface="Calibri"/>
                <a:ea typeface="Times New Roman"/>
              </a:rPr>
              <a:t>Resolución Miscelánea Fiscal para 2021      29 Dic. 2020.</a:t>
            </a:r>
            <a:endParaRPr b="0" lang="es-MX" sz="1600" spc="-1" strike="noStrike">
              <a:latin typeface="Arial"/>
            </a:endParaRPr>
          </a:p>
        </p:txBody>
      </p:sp>
      <p:sp>
        <p:nvSpPr>
          <p:cNvPr id="399" name="Rectángulo 4"/>
          <p:cNvSpPr/>
          <p:nvPr/>
        </p:nvSpPr>
        <p:spPr>
          <a:xfrm>
            <a:off x="1233720" y="724680"/>
            <a:ext cx="6829920" cy="5166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s-MX" sz="1400" spc="-1" strike="noStrike">
                <a:solidFill>
                  <a:srgbClr val="000000"/>
                </a:solidFill>
                <a:latin typeface="Calibri"/>
                <a:ea typeface="Times New Roman"/>
              </a:rPr>
              <a:t>Disposiciones de carácter general se publicarán anualmente, </a:t>
            </a:r>
            <a:r>
              <a:rPr b="1" lang="es-MX" sz="1400" spc="-1" strike="noStrike" u="sng">
                <a:solidFill>
                  <a:srgbClr val="000000"/>
                </a:solidFill>
                <a:uFillTx/>
                <a:latin typeface="Calibri"/>
                <a:ea typeface="Times New Roman"/>
              </a:rPr>
              <a:t>agrupándolas de manera que faciliten su conocimiento por parte de los contribuyentes</a:t>
            </a:r>
            <a:endParaRPr b="0" lang="es-MX" sz="1400" spc="-1" strike="noStrike">
              <a:latin typeface="Arial"/>
            </a:endParaRPr>
          </a:p>
        </p:txBody>
      </p:sp>
      <p:sp>
        <p:nvSpPr>
          <p:cNvPr id="400" name="CuadroTexto 8"/>
          <p:cNvSpPr/>
          <p:nvPr/>
        </p:nvSpPr>
        <p:spPr>
          <a:xfrm>
            <a:off x="8690760" y="1890360"/>
            <a:ext cx="314640" cy="4561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s-MX" sz="2400" spc="-1" strike="noStrike">
                <a:solidFill>
                  <a:srgbClr val="4472c4"/>
                </a:solidFill>
                <a:latin typeface="Calibri"/>
              </a:rPr>
              <a:t>*</a:t>
            </a:r>
            <a:endParaRPr b="0" lang="es-MX" sz="24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1 Rectángulo"/>
          <p:cNvSpPr/>
          <p:nvPr/>
        </p:nvSpPr>
        <p:spPr>
          <a:xfrm>
            <a:off x="2484360" y="216000"/>
            <a:ext cx="665928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s-MX" sz="2400" spc="-1" strike="noStrike">
                <a:solidFill>
                  <a:srgbClr val="ffffff"/>
                </a:solidFill>
                <a:latin typeface="Calibri"/>
              </a:rPr>
              <a:t>I.- Antecedentes Régimen de Incorporación Fiscal</a:t>
            </a:r>
            <a:endParaRPr b="0" lang="es-MX" sz="2400" spc="-1" strike="noStrike">
              <a:latin typeface="Arial"/>
            </a:endParaRPr>
          </a:p>
        </p:txBody>
      </p:sp>
      <p:sp>
        <p:nvSpPr>
          <p:cNvPr id="210" name="2 Rectángulo"/>
          <p:cNvSpPr/>
          <p:nvPr/>
        </p:nvSpPr>
        <p:spPr>
          <a:xfrm>
            <a:off x="3419640" y="797760"/>
            <a:ext cx="2304720" cy="39528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1" lang="es-MX" sz="2000" spc="-1" strike="noStrike">
                <a:solidFill>
                  <a:srgbClr val="000000"/>
                </a:solidFill>
                <a:latin typeface="Calibri"/>
              </a:rPr>
              <a:t>Del  2006  al  2013</a:t>
            </a:r>
            <a:endParaRPr b="0" lang="es-MX" sz="2000" spc="-1" strike="noStrike">
              <a:latin typeface="Arial"/>
            </a:endParaRPr>
          </a:p>
        </p:txBody>
      </p:sp>
      <p:sp>
        <p:nvSpPr>
          <p:cNvPr id="211" name="3 Rectángulo"/>
          <p:cNvSpPr/>
          <p:nvPr/>
        </p:nvSpPr>
        <p:spPr>
          <a:xfrm>
            <a:off x="3564000" y="3389400"/>
            <a:ext cx="1626120" cy="39528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1" lang="es-MX" sz="2000" spc="-1" strike="noStrike">
                <a:solidFill>
                  <a:srgbClr val="000000"/>
                </a:solidFill>
                <a:latin typeface="Calibri"/>
              </a:rPr>
              <a:t>Para el 2014</a:t>
            </a:r>
            <a:endParaRPr b="0" lang="es-MX" sz="2000" spc="-1" strike="noStrike">
              <a:latin typeface="Arial"/>
            </a:endParaRPr>
          </a:p>
        </p:txBody>
      </p:sp>
      <p:sp>
        <p:nvSpPr>
          <p:cNvPr id="212" name="4 Elipse"/>
          <p:cNvSpPr/>
          <p:nvPr/>
        </p:nvSpPr>
        <p:spPr>
          <a:xfrm>
            <a:off x="1243440" y="1084320"/>
            <a:ext cx="2376000" cy="2015640"/>
          </a:xfrm>
          <a:prstGeom prst="ellipse">
            <a:avLst/>
          </a:prstGeom>
          <a:noFill/>
          <a:ln w="79375">
            <a:solidFill>
              <a:srgbClr val="43729d"/>
            </a:solidFill>
          </a:ln>
          <a:effectLst>
            <a:innerShdw blurRad="63500" dir="2700000" dist="50800">
              <a:srgbClr val="000000">
                <a:alpha val="50000"/>
              </a:srgbClr>
            </a:innerShdw>
          </a:effectLst>
        </p:spPr>
        <p:style>
          <a:lnRef idx="2">
            <a:schemeClr val="accent1">
              <a:shade val="50000"/>
            </a:schemeClr>
          </a:lnRef>
          <a:fillRef idx="1">
            <a:schemeClr val="accent1"/>
          </a:fillRef>
          <a:effectRef idx="0">
            <a:schemeClr val="accent1"/>
          </a:effectRef>
          <a:fontRef idx="minor"/>
        </p:style>
      </p:sp>
      <p:sp>
        <p:nvSpPr>
          <p:cNvPr id="213" name="5 Elipse"/>
          <p:cNvSpPr/>
          <p:nvPr/>
        </p:nvSpPr>
        <p:spPr>
          <a:xfrm>
            <a:off x="5660640" y="1066680"/>
            <a:ext cx="2374560" cy="2015640"/>
          </a:xfrm>
          <a:prstGeom prst="ellipse">
            <a:avLst/>
          </a:prstGeom>
          <a:noFill/>
          <a:ln w="60325">
            <a:solidFill>
              <a:srgbClr val="43729d"/>
            </a:solidFill>
          </a:ln>
          <a:effectLst>
            <a:innerShdw blurRad="63500" dir="5400000" dist="50800">
              <a:srgbClr val="000000">
                <a:alpha val="50000"/>
              </a:srgbClr>
            </a:innerShdw>
          </a:effectLst>
        </p:spPr>
        <p:style>
          <a:lnRef idx="2">
            <a:schemeClr val="accent1">
              <a:shade val="50000"/>
            </a:schemeClr>
          </a:lnRef>
          <a:fillRef idx="1">
            <a:schemeClr val="accent1"/>
          </a:fillRef>
          <a:effectRef idx="0">
            <a:schemeClr val="accent1"/>
          </a:effectRef>
          <a:fontRef idx="minor"/>
        </p:style>
      </p:sp>
      <p:pic>
        <p:nvPicPr>
          <p:cNvPr id="214" name="6 Imagen" descr=""/>
          <p:cNvPicPr/>
          <p:nvPr/>
        </p:nvPicPr>
        <p:blipFill>
          <a:blip r:embed="rId1"/>
          <a:stretch/>
        </p:blipFill>
        <p:spPr>
          <a:xfrm>
            <a:off x="2235600" y="1731960"/>
            <a:ext cx="445320" cy="556920"/>
          </a:xfrm>
          <a:prstGeom prst="rect">
            <a:avLst/>
          </a:prstGeom>
          <a:ln w="0">
            <a:noFill/>
          </a:ln>
        </p:spPr>
      </p:pic>
      <p:pic>
        <p:nvPicPr>
          <p:cNvPr id="215" name="7 Imagen" descr=""/>
          <p:cNvPicPr/>
          <p:nvPr/>
        </p:nvPicPr>
        <p:blipFill>
          <a:blip r:embed="rId2"/>
          <a:stretch/>
        </p:blipFill>
        <p:spPr>
          <a:xfrm>
            <a:off x="6385680" y="2433600"/>
            <a:ext cx="280800" cy="472680"/>
          </a:xfrm>
          <a:prstGeom prst="rect">
            <a:avLst/>
          </a:prstGeom>
          <a:ln w="0">
            <a:noFill/>
          </a:ln>
        </p:spPr>
      </p:pic>
      <p:pic>
        <p:nvPicPr>
          <p:cNvPr id="216" name="8 Imagen" descr=""/>
          <p:cNvPicPr/>
          <p:nvPr/>
        </p:nvPicPr>
        <p:blipFill>
          <a:blip r:embed="rId3"/>
          <a:stretch/>
        </p:blipFill>
        <p:spPr>
          <a:xfrm>
            <a:off x="6601320" y="1137960"/>
            <a:ext cx="280800" cy="471240"/>
          </a:xfrm>
          <a:prstGeom prst="rect">
            <a:avLst/>
          </a:prstGeom>
          <a:ln w="0">
            <a:noFill/>
          </a:ln>
        </p:spPr>
      </p:pic>
      <p:pic>
        <p:nvPicPr>
          <p:cNvPr id="217" name="9 Imagen" descr=""/>
          <p:cNvPicPr/>
          <p:nvPr/>
        </p:nvPicPr>
        <p:blipFill>
          <a:blip r:embed="rId4"/>
          <a:stretch/>
        </p:blipFill>
        <p:spPr>
          <a:xfrm>
            <a:off x="6025320" y="1714320"/>
            <a:ext cx="280800" cy="471240"/>
          </a:xfrm>
          <a:prstGeom prst="rect">
            <a:avLst/>
          </a:prstGeom>
          <a:ln w="0">
            <a:noFill/>
          </a:ln>
        </p:spPr>
      </p:pic>
      <p:pic>
        <p:nvPicPr>
          <p:cNvPr id="218" name="10 Imagen" descr=""/>
          <p:cNvPicPr/>
          <p:nvPr/>
        </p:nvPicPr>
        <p:blipFill>
          <a:blip r:embed="rId5"/>
          <a:stretch/>
        </p:blipFill>
        <p:spPr>
          <a:xfrm>
            <a:off x="7176240" y="1425240"/>
            <a:ext cx="282240" cy="472680"/>
          </a:xfrm>
          <a:prstGeom prst="rect">
            <a:avLst/>
          </a:prstGeom>
          <a:ln w="0">
            <a:noFill/>
          </a:ln>
        </p:spPr>
      </p:pic>
      <p:pic>
        <p:nvPicPr>
          <p:cNvPr id="219" name="11 Imagen" descr=""/>
          <p:cNvPicPr/>
          <p:nvPr/>
        </p:nvPicPr>
        <p:blipFill>
          <a:blip r:embed="rId6"/>
          <a:stretch/>
        </p:blipFill>
        <p:spPr>
          <a:xfrm>
            <a:off x="6960240" y="2433600"/>
            <a:ext cx="282240" cy="472680"/>
          </a:xfrm>
          <a:prstGeom prst="rect">
            <a:avLst/>
          </a:prstGeom>
          <a:ln w="0">
            <a:noFill/>
          </a:ln>
        </p:spPr>
      </p:pic>
      <p:pic>
        <p:nvPicPr>
          <p:cNvPr id="220" name="12 Imagen" descr=""/>
          <p:cNvPicPr/>
          <p:nvPr/>
        </p:nvPicPr>
        <p:blipFill>
          <a:blip r:embed="rId7"/>
          <a:stretch/>
        </p:blipFill>
        <p:spPr>
          <a:xfrm>
            <a:off x="7536600" y="2074680"/>
            <a:ext cx="282240" cy="471240"/>
          </a:xfrm>
          <a:prstGeom prst="rect">
            <a:avLst/>
          </a:prstGeom>
          <a:ln w="0">
            <a:noFill/>
          </a:ln>
        </p:spPr>
      </p:pic>
      <p:pic>
        <p:nvPicPr>
          <p:cNvPr id="221" name="13 Imagen" descr=""/>
          <p:cNvPicPr/>
          <p:nvPr/>
        </p:nvPicPr>
        <p:blipFill>
          <a:blip r:embed="rId8"/>
          <a:stretch/>
        </p:blipFill>
        <p:spPr>
          <a:xfrm>
            <a:off x="6744240" y="1785600"/>
            <a:ext cx="282240" cy="472680"/>
          </a:xfrm>
          <a:prstGeom prst="rect">
            <a:avLst/>
          </a:prstGeom>
          <a:ln w="0">
            <a:noFill/>
          </a:ln>
        </p:spPr>
      </p:pic>
      <p:sp>
        <p:nvSpPr>
          <p:cNvPr id="222" name="14 Elipse"/>
          <p:cNvSpPr/>
          <p:nvPr/>
        </p:nvSpPr>
        <p:spPr>
          <a:xfrm>
            <a:off x="3203640" y="3787920"/>
            <a:ext cx="2447640" cy="2139120"/>
          </a:xfrm>
          <a:prstGeom prst="ellipse">
            <a:avLst/>
          </a:prstGeom>
          <a:solidFill>
            <a:srgbClr val="5b9bd5"/>
          </a:solidFill>
          <a:ln>
            <a:solidFill>
              <a:srgbClr val="43729d"/>
            </a:solidFill>
          </a:ln>
          <a:effectLst>
            <a:innerShdw blurRad="63500" dir="2700000" dist="50800">
              <a:srgbClr val="000000">
                <a:alpha val="50000"/>
              </a:srgbClr>
            </a:innerShdw>
          </a:effectLst>
        </p:spPr>
        <p:style>
          <a:lnRef idx="2">
            <a:schemeClr val="accent1">
              <a:shade val="50000"/>
            </a:schemeClr>
          </a:lnRef>
          <a:fillRef idx="1">
            <a:schemeClr val="accent1"/>
          </a:fillRef>
          <a:effectRef idx="0">
            <a:schemeClr val="accent1"/>
          </a:effectRef>
          <a:fontRef idx="minor"/>
        </p:style>
      </p:sp>
      <p:sp>
        <p:nvSpPr>
          <p:cNvPr id="223" name="16 Rectángulo"/>
          <p:cNvSpPr/>
          <p:nvPr/>
        </p:nvSpPr>
        <p:spPr>
          <a:xfrm>
            <a:off x="1792440" y="3141720"/>
            <a:ext cx="1223640" cy="39528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1" lang="es-MX" sz="2000" spc="-1" strike="noStrike">
                <a:solidFill>
                  <a:srgbClr val="000000"/>
                </a:solidFill>
                <a:latin typeface="Calibri"/>
              </a:rPr>
              <a:t>REPECOS</a:t>
            </a:r>
            <a:endParaRPr b="0" lang="es-MX" sz="2000" spc="-1" strike="noStrike">
              <a:latin typeface="Arial"/>
            </a:endParaRPr>
          </a:p>
        </p:txBody>
      </p:sp>
      <p:sp>
        <p:nvSpPr>
          <p:cNvPr id="224" name="17 Rectángulo"/>
          <p:cNvSpPr/>
          <p:nvPr/>
        </p:nvSpPr>
        <p:spPr>
          <a:xfrm>
            <a:off x="5539680" y="3084840"/>
            <a:ext cx="2663640" cy="8820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s-MX" sz="2000" spc="-1" strike="noStrike">
                <a:solidFill>
                  <a:srgbClr val="000000"/>
                </a:solidFill>
                <a:latin typeface="Calibri"/>
              </a:rPr>
              <a:t>INTERMEDIOS </a:t>
            </a:r>
            <a:endParaRPr b="0" lang="es-MX" sz="2000" spc="-1" strike="noStrike">
              <a:latin typeface="Arial"/>
            </a:endParaRPr>
          </a:p>
          <a:p>
            <a:pPr algn="ctr">
              <a:lnSpc>
                <a:spcPct val="100000"/>
              </a:lnSpc>
            </a:pPr>
            <a:r>
              <a:rPr b="1" lang="es-MX" sz="1600" spc="-1" strike="noStrike">
                <a:solidFill>
                  <a:srgbClr val="000000"/>
                </a:solidFill>
                <a:latin typeface="Calibri"/>
              </a:rPr>
              <a:t>Y ACT. EMPRESARIALES QUE</a:t>
            </a:r>
            <a:endParaRPr b="0" lang="es-MX" sz="1600" spc="-1" strike="noStrike">
              <a:latin typeface="Arial"/>
            </a:endParaRPr>
          </a:p>
          <a:p>
            <a:pPr algn="ctr">
              <a:lnSpc>
                <a:spcPct val="100000"/>
              </a:lnSpc>
            </a:pPr>
            <a:r>
              <a:rPr b="1" lang="es-MX" sz="1600" spc="-1" strike="noStrike">
                <a:solidFill>
                  <a:srgbClr val="000000"/>
                </a:solidFill>
                <a:latin typeface="Calibri"/>
              </a:rPr>
              <a:t>PUEDAN TRIBUTAR EN RIF </a:t>
            </a:r>
            <a:endParaRPr b="0" lang="es-MX" sz="1600" spc="-1" strike="noStrike">
              <a:latin typeface="Arial"/>
            </a:endParaRPr>
          </a:p>
        </p:txBody>
      </p:sp>
      <p:pic>
        <p:nvPicPr>
          <p:cNvPr id="225" name="18 Imagen" descr=""/>
          <p:cNvPicPr/>
          <p:nvPr/>
        </p:nvPicPr>
        <p:blipFill>
          <a:blip r:embed="rId9"/>
          <a:stretch/>
        </p:blipFill>
        <p:spPr>
          <a:xfrm>
            <a:off x="3564000" y="4619160"/>
            <a:ext cx="280800" cy="471240"/>
          </a:xfrm>
          <a:prstGeom prst="rect">
            <a:avLst/>
          </a:prstGeom>
          <a:ln w="0">
            <a:noFill/>
          </a:ln>
        </p:spPr>
      </p:pic>
      <p:pic>
        <p:nvPicPr>
          <p:cNvPr id="226" name="19 Imagen" descr=""/>
          <p:cNvPicPr/>
          <p:nvPr/>
        </p:nvPicPr>
        <p:blipFill>
          <a:blip r:embed="rId10"/>
          <a:stretch/>
        </p:blipFill>
        <p:spPr>
          <a:xfrm>
            <a:off x="4211640" y="3898440"/>
            <a:ext cx="282240" cy="472680"/>
          </a:xfrm>
          <a:prstGeom prst="rect">
            <a:avLst/>
          </a:prstGeom>
          <a:ln w="0">
            <a:noFill/>
          </a:ln>
        </p:spPr>
      </p:pic>
      <p:pic>
        <p:nvPicPr>
          <p:cNvPr id="227" name="20 Imagen" descr=""/>
          <p:cNvPicPr/>
          <p:nvPr/>
        </p:nvPicPr>
        <p:blipFill>
          <a:blip r:embed="rId11"/>
          <a:stretch/>
        </p:blipFill>
        <p:spPr>
          <a:xfrm>
            <a:off x="4356000" y="5411160"/>
            <a:ext cx="280800" cy="471240"/>
          </a:xfrm>
          <a:prstGeom prst="rect">
            <a:avLst/>
          </a:prstGeom>
          <a:ln w="0">
            <a:noFill/>
          </a:ln>
        </p:spPr>
      </p:pic>
      <p:pic>
        <p:nvPicPr>
          <p:cNvPr id="228" name="21 Imagen" descr=""/>
          <p:cNvPicPr/>
          <p:nvPr/>
        </p:nvPicPr>
        <p:blipFill>
          <a:blip r:embed="rId12"/>
          <a:stretch/>
        </p:blipFill>
        <p:spPr>
          <a:xfrm>
            <a:off x="4068720" y="4474440"/>
            <a:ext cx="647280" cy="720360"/>
          </a:xfrm>
          <a:prstGeom prst="rect">
            <a:avLst/>
          </a:prstGeom>
          <a:ln w="0">
            <a:noFill/>
          </a:ln>
        </p:spPr>
      </p:pic>
      <p:sp>
        <p:nvSpPr>
          <p:cNvPr id="229" name="22 Rectángulo"/>
          <p:cNvSpPr/>
          <p:nvPr/>
        </p:nvSpPr>
        <p:spPr>
          <a:xfrm>
            <a:off x="4161240" y="5927400"/>
            <a:ext cx="647280" cy="39528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1" lang="es-MX" sz="2000" spc="-1" strike="noStrike">
                <a:solidFill>
                  <a:srgbClr val="000000"/>
                </a:solidFill>
                <a:latin typeface="Calibri"/>
              </a:rPr>
              <a:t>RIF</a:t>
            </a:r>
            <a:endParaRPr b="0" lang="es-MX" sz="2000" spc="-1" strike="noStrike">
              <a:latin typeface="Arial"/>
            </a:endParaRPr>
          </a:p>
        </p:txBody>
      </p:sp>
      <p:sp>
        <p:nvSpPr>
          <p:cNvPr id="230" name="24 Conector recto de flecha"/>
          <p:cNvSpPr/>
          <p:nvPr/>
        </p:nvSpPr>
        <p:spPr>
          <a:xfrm>
            <a:off x="2986920" y="3094200"/>
            <a:ext cx="576720" cy="797760"/>
          </a:xfrm>
          <a:custGeom>
            <a:avLst/>
            <a:gdLst/>
            <a:ahLst/>
            <a:rect l="l" t="t" r="r" b="b"/>
            <a:pathLst>
              <a:path w="21600" h="21600">
                <a:moveTo>
                  <a:pt x="0" y="0"/>
                </a:moveTo>
                <a:lnTo>
                  <a:pt x="21600" y="21600"/>
                </a:lnTo>
              </a:path>
            </a:pathLst>
          </a:custGeom>
          <a:noFill/>
          <a:ln w="44450">
            <a:solidFill>
              <a:srgbClr val="5b9bd5"/>
            </a:solidFill>
            <a:tailEnd len="med" type="arrow" w="med"/>
          </a:ln>
        </p:spPr>
        <p:style>
          <a:lnRef idx="1">
            <a:schemeClr val="accent1"/>
          </a:lnRef>
          <a:fillRef idx="0">
            <a:schemeClr val="accent1"/>
          </a:fillRef>
          <a:effectRef idx="0">
            <a:schemeClr val="accent1"/>
          </a:effectRef>
          <a:fontRef idx="minor"/>
        </p:style>
      </p:sp>
      <p:sp>
        <p:nvSpPr>
          <p:cNvPr id="231" name="25 Conector recto de flecha"/>
          <p:cNvSpPr/>
          <p:nvPr/>
        </p:nvSpPr>
        <p:spPr>
          <a:xfrm flipH="1">
            <a:off x="5218920" y="2995200"/>
            <a:ext cx="680040" cy="897120"/>
          </a:xfrm>
          <a:custGeom>
            <a:avLst/>
            <a:gdLst/>
            <a:ahLst/>
            <a:rect l="l" t="t" r="r" b="b"/>
            <a:pathLst>
              <a:path w="21600" h="21600">
                <a:moveTo>
                  <a:pt x="0" y="0"/>
                </a:moveTo>
                <a:lnTo>
                  <a:pt x="21600" y="21600"/>
                </a:lnTo>
              </a:path>
            </a:pathLst>
          </a:custGeom>
          <a:noFill/>
          <a:ln w="50800">
            <a:solidFill>
              <a:srgbClr val="5b9bd5"/>
            </a:solidFill>
            <a:tailEnd len="med" type="arrow" w="med"/>
          </a:ln>
        </p:spPr>
        <p:style>
          <a:lnRef idx="1">
            <a:schemeClr val="accent1"/>
          </a:lnRef>
          <a:fillRef idx="0">
            <a:schemeClr val="accent1"/>
          </a:fillRef>
          <a:effectRef idx="0">
            <a:schemeClr val="accent1"/>
          </a:effectRef>
          <a:fontRef idx="minor"/>
        </p:style>
      </p:sp>
      <p:sp>
        <p:nvSpPr>
          <p:cNvPr id="232" name="27 CuadroTexto"/>
          <p:cNvSpPr/>
          <p:nvPr/>
        </p:nvSpPr>
        <p:spPr>
          <a:xfrm>
            <a:off x="1216080" y="3500280"/>
            <a:ext cx="2087280" cy="3034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s-MX" sz="1400" spc="-1" strike="noStrike">
                <a:solidFill>
                  <a:srgbClr val="ff0000"/>
                </a:solidFill>
                <a:latin typeface="Calibri"/>
              </a:rPr>
              <a:t>En Automático por el SAT</a:t>
            </a:r>
            <a:endParaRPr b="0" lang="es-MX" sz="1400" spc="-1" strike="noStrike">
              <a:latin typeface="Arial"/>
            </a:endParaRPr>
          </a:p>
        </p:txBody>
      </p:sp>
      <p:pic>
        <p:nvPicPr>
          <p:cNvPr id="233" name="Picture 2" descr=""/>
          <p:cNvPicPr/>
          <p:nvPr/>
        </p:nvPicPr>
        <p:blipFill>
          <a:blip r:embed="rId13"/>
          <a:stretch/>
        </p:blipFill>
        <p:spPr>
          <a:xfrm>
            <a:off x="2584800" y="1291320"/>
            <a:ext cx="502920" cy="518760"/>
          </a:xfrm>
          <a:prstGeom prst="rect">
            <a:avLst/>
          </a:prstGeom>
          <a:ln w="0">
            <a:noFill/>
          </a:ln>
        </p:spPr>
      </p:pic>
      <p:pic>
        <p:nvPicPr>
          <p:cNvPr id="234" name="Picture 3" descr=""/>
          <p:cNvPicPr/>
          <p:nvPr/>
        </p:nvPicPr>
        <p:blipFill>
          <a:blip r:embed="rId14"/>
          <a:stretch/>
        </p:blipFill>
        <p:spPr>
          <a:xfrm>
            <a:off x="2630880" y="2343600"/>
            <a:ext cx="431280" cy="556920"/>
          </a:xfrm>
          <a:prstGeom prst="rect">
            <a:avLst/>
          </a:prstGeom>
          <a:ln w="0">
            <a:noFill/>
          </a:ln>
        </p:spPr>
      </p:pic>
      <p:pic>
        <p:nvPicPr>
          <p:cNvPr id="235" name="Picture 4" descr=""/>
          <p:cNvPicPr/>
          <p:nvPr/>
        </p:nvPicPr>
        <p:blipFill>
          <a:blip r:embed="rId15"/>
          <a:stretch/>
        </p:blipFill>
        <p:spPr>
          <a:xfrm>
            <a:off x="3041640" y="1805040"/>
            <a:ext cx="431280" cy="582120"/>
          </a:xfrm>
          <a:prstGeom prst="rect">
            <a:avLst/>
          </a:prstGeom>
          <a:ln w="0">
            <a:noFill/>
          </a:ln>
        </p:spPr>
      </p:pic>
      <p:pic>
        <p:nvPicPr>
          <p:cNvPr id="236" name="Picture 5" descr=""/>
          <p:cNvPicPr/>
          <p:nvPr/>
        </p:nvPicPr>
        <p:blipFill>
          <a:blip r:embed="rId16"/>
          <a:stretch/>
        </p:blipFill>
        <p:spPr>
          <a:xfrm>
            <a:off x="1698120" y="2280960"/>
            <a:ext cx="409320" cy="576000"/>
          </a:xfrm>
          <a:prstGeom prst="rect">
            <a:avLst/>
          </a:prstGeom>
          <a:ln w="0">
            <a:noFill/>
          </a:ln>
        </p:spPr>
      </p:pic>
      <p:pic>
        <p:nvPicPr>
          <p:cNvPr id="237" name="Picture 6" descr=""/>
          <p:cNvPicPr/>
          <p:nvPr/>
        </p:nvPicPr>
        <p:blipFill>
          <a:blip r:embed="rId17"/>
          <a:stretch/>
        </p:blipFill>
        <p:spPr>
          <a:xfrm>
            <a:off x="1739520" y="1325160"/>
            <a:ext cx="502920" cy="547200"/>
          </a:xfrm>
          <a:prstGeom prst="rect">
            <a:avLst/>
          </a:prstGeom>
          <a:ln w="0">
            <a:noFill/>
          </a:ln>
        </p:spPr>
      </p:pic>
      <p:pic>
        <p:nvPicPr>
          <p:cNvPr id="238" name="Picture 2" descr=""/>
          <p:cNvPicPr/>
          <p:nvPr/>
        </p:nvPicPr>
        <p:blipFill>
          <a:blip r:embed="rId18"/>
          <a:stretch/>
        </p:blipFill>
        <p:spPr>
          <a:xfrm>
            <a:off x="4572000" y="3971520"/>
            <a:ext cx="504360" cy="518760"/>
          </a:xfrm>
          <a:prstGeom prst="rect">
            <a:avLst/>
          </a:prstGeom>
          <a:ln w="0">
            <a:noFill/>
          </a:ln>
        </p:spPr>
      </p:pic>
      <p:pic>
        <p:nvPicPr>
          <p:cNvPr id="239" name="Picture 3" descr=""/>
          <p:cNvPicPr/>
          <p:nvPr/>
        </p:nvPicPr>
        <p:blipFill>
          <a:blip r:embed="rId19"/>
          <a:stretch/>
        </p:blipFill>
        <p:spPr>
          <a:xfrm>
            <a:off x="4716360" y="5195160"/>
            <a:ext cx="431280" cy="556920"/>
          </a:xfrm>
          <a:prstGeom prst="rect">
            <a:avLst/>
          </a:prstGeom>
          <a:ln w="0">
            <a:noFill/>
          </a:ln>
        </p:spPr>
      </p:pic>
      <p:pic>
        <p:nvPicPr>
          <p:cNvPr id="240" name="Picture 4" descr=""/>
          <p:cNvPicPr/>
          <p:nvPr/>
        </p:nvPicPr>
        <p:blipFill>
          <a:blip r:embed="rId20"/>
          <a:stretch/>
        </p:blipFill>
        <p:spPr>
          <a:xfrm>
            <a:off x="5003640" y="4546080"/>
            <a:ext cx="431280" cy="583920"/>
          </a:xfrm>
          <a:prstGeom prst="rect">
            <a:avLst/>
          </a:prstGeom>
          <a:ln w="0">
            <a:noFill/>
          </a:ln>
        </p:spPr>
      </p:pic>
      <p:pic>
        <p:nvPicPr>
          <p:cNvPr id="241" name="Picture 5" descr=""/>
          <p:cNvPicPr/>
          <p:nvPr/>
        </p:nvPicPr>
        <p:blipFill>
          <a:blip r:embed="rId21"/>
          <a:stretch/>
        </p:blipFill>
        <p:spPr>
          <a:xfrm>
            <a:off x="3635280" y="5122440"/>
            <a:ext cx="409320" cy="576000"/>
          </a:xfrm>
          <a:prstGeom prst="rect">
            <a:avLst/>
          </a:prstGeom>
          <a:ln w="0">
            <a:noFill/>
          </a:ln>
        </p:spPr>
      </p:pic>
      <p:pic>
        <p:nvPicPr>
          <p:cNvPr id="242" name="Picture 6" descr=""/>
          <p:cNvPicPr/>
          <p:nvPr/>
        </p:nvPicPr>
        <p:blipFill>
          <a:blip r:embed="rId22"/>
          <a:stretch/>
        </p:blipFill>
        <p:spPr>
          <a:xfrm>
            <a:off x="3564000" y="4042800"/>
            <a:ext cx="504360" cy="547200"/>
          </a:xfrm>
          <a:prstGeom prst="rect">
            <a:avLst/>
          </a:prstGeom>
          <a:ln w="0">
            <a:noFill/>
          </a:ln>
        </p:spPr>
      </p:pic>
      <p:sp>
        <p:nvSpPr>
          <p:cNvPr id="243" name="40 CuadroTexto"/>
          <p:cNvSpPr/>
          <p:nvPr/>
        </p:nvSpPr>
        <p:spPr>
          <a:xfrm>
            <a:off x="5510880" y="3984120"/>
            <a:ext cx="2736360" cy="9428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s-MX" sz="1400" spc="-1" strike="noStrike">
                <a:solidFill>
                  <a:srgbClr val="ff0000"/>
                </a:solidFill>
                <a:latin typeface="Calibri"/>
              </a:rPr>
              <a:t>El Contribuyente deberá presentar aviso de  cambio de régimen.</a:t>
            </a:r>
            <a:endParaRPr b="0" lang="es-MX" sz="1400" spc="-1" strike="noStrike">
              <a:latin typeface="Arial"/>
            </a:endParaRPr>
          </a:p>
          <a:p>
            <a:pPr algn="ctr">
              <a:lnSpc>
                <a:spcPct val="100000"/>
              </a:lnSpc>
            </a:pPr>
            <a:r>
              <a:rPr b="0" lang="es-MX" sz="1400" spc="-1" strike="noStrike">
                <a:solidFill>
                  <a:srgbClr val="ff0000"/>
                </a:solidFill>
                <a:latin typeface="Calibri"/>
              </a:rPr>
              <a:t>(Regla I.2.5.8 RMF 2014) </a:t>
            </a:r>
            <a:endParaRPr b="0" lang="es-MX" sz="1400" spc="-1" strike="noStrike">
              <a:latin typeface="Arial"/>
            </a:endParaRPr>
          </a:p>
          <a:p>
            <a:pPr algn="ctr">
              <a:lnSpc>
                <a:spcPct val="100000"/>
              </a:lnSpc>
            </a:pPr>
            <a:r>
              <a:rPr b="0" lang="es-MX" sz="1400" spc="-1" strike="noStrike">
                <a:solidFill>
                  <a:srgbClr val="ff0000"/>
                </a:solidFill>
                <a:latin typeface="Calibri"/>
              </a:rPr>
              <a:t>Aviso a más tardar el 13-04-2014</a:t>
            </a:r>
            <a:endParaRPr b="0" lang="es-MX" sz="1400" spc="-1" strike="noStrike">
              <a:latin typeface="Arial"/>
            </a:endParaRPr>
          </a:p>
        </p:txBody>
      </p:sp>
      <p:sp>
        <p:nvSpPr>
          <p:cNvPr id="244" name="1 Rectángulo"/>
          <p:cNvSpPr/>
          <p:nvPr/>
        </p:nvSpPr>
        <p:spPr>
          <a:xfrm>
            <a:off x="2595240" y="6228000"/>
            <a:ext cx="3697560" cy="516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s-MX" sz="1400" spc="-1" strike="noStrike">
                <a:solidFill>
                  <a:srgbClr val="000000"/>
                </a:solidFill>
                <a:latin typeface="Arial"/>
              </a:rPr>
              <a:t>Sección II, del Capítulo II, </a:t>
            </a:r>
            <a:endParaRPr b="0" lang="es-MX" sz="1400" spc="-1" strike="noStrike">
              <a:latin typeface="Arial"/>
            </a:endParaRPr>
          </a:p>
          <a:p>
            <a:pPr algn="ctr">
              <a:lnSpc>
                <a:spcPct val="100000"/>
              </a:lnSpc>
            </a:pPr>
            <a:r>
              <a:rPr b="1" lang="es-MX" sz="1400" spc="-1" strike="noStrike">
                <a:solidFill>
                  <a:srgbClr val="000000"/>
                </a:solidFill>
                <a:latin typeface="Arial"/>
              </a:rPr>
              <a:t>del Título IV de la LISR</a:t>
            </a:r>
            <a:endParaRPr b="0" lang="es-MX" sz="1400" spc="-1" strike="noStrike">
              <a:latin typeface="Arial"/>
            </a:endParaRPr>
          </a:p>
        </p:txBody>
      </p:sp>
      <p:pic>
        <p:nvPicPr>
          <p:cNvPr id="245" name="Picture 2" descr="Resultado de imagen para animado correr gif"/>
          <p:cNvPicPr/>
          <p:nvPr/>
        </p:nvPicPr>
        <p:blipFill>
          <a:blip r:embed="rId23"/>
          <a:stretch/>
        </p:blipFill>
        <p:spPr>
          <a:xfrm flipH="1" rot="19839600">
            <a:off x="5013000" y="2649600"/>
            <a:ext cx="628920" cy="657360"/>
          </a:xfrm>
          <a:prstGeom prst="rect">
            <a:avLst/>
          </a:prstGeom>
          <a:ln w="0">
            <a:noFill/>
          </a:ln>
        </p:spPr>
      </p:pic>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nodeType="clickEffect" fill="hold">
                      <p:stCondLst>
                        <p:cond delay="0"/>
                      </p:stCondLst>
                      <p:childTnLst>
                        <p:par>
                          <p:cTn id="4" nodeType="withEffect" fill="hold">
                            <p:stCondLst>
                              <p:cond delay="0"/>
                            </p:stCondLst>
                            <p:childTnLst>
                              <p:par>
                                <p:cTn id="5" nodeType="withEffect" fill="hold" presetClass="entr" presetID="1">
                                  <p:stCondLst>
                                    <p:cond delay="0"/>
                                  </p:stCondLst>
                                  <p:childTnLst>
                                    <p:set>
                                      <p:cBhvr>
                                        <p:cTn id="6" dur="1" fill="hold">
                                          <p:stCondLst>
                                            <p:cond delay="0"/>
                                          </p:stCondLst>
                                        </p:cTn>
                                        <p:tgtEl>
                                          <p:spTgt spid="214"/>
                                        </p:tgtEl>
                                        <p:attrNameLst>
                                          <p:attrName>style.visibility</p:attrName>
                                        </p:attrNameLst>
                                      </p:cBhvr>
                                      <p:to>
                                        <p:strVal val="visible"/>
                                      </p:to>
                                    </p:set>
                                  </p:childTnLst>
                                </p:cTn>
                              </p:par>
                              <p:par>
                                <p:cTn id="7" nodeType="withEffect" fill="hold" presetClass="entr" presetID="1">
                                  <p:stCondLst>
                                    <p:cond delay="0"/>
                                  </p:stCondLst>
                                  <p:childTnLst>
                                    <p:set>
                                      <p:cBhvr>
                                        <p:cTn id="8" dur="1" fill="hold">
                                          <p:stCondLst>
                                            <p:cond delay="0"/>
                                          </p:stCondLst>
                                        </p:cTn>
                                        <p:tgtEl>
                                          <p:spTgt spid="223"/>
                                        </p:tgtEl>
                                        <p:attrNameLst>
                                          <p:attrName>style.visibility</p:attrName>
                                        </p:attrNameLst>
                                      </p:cBhvr>
                                      <p:to>
                                        <p:strVal val="visible"/>
                                      </p:to>
                                    </p:set>
                                  </p:childTnLst>
                                </p:cTn>
                              </p:par>
                              <p:par>
                                <p:cTn id="9" nodeType="withEffect" fill="hold" presetClass="entr" presetID="1">
                                  <p:stCondLst>
                                    <p:cond delay="0"/>
                                  </p:stCondLst>
                                  <p:childTnLst>
                                    <p:set>
                                      <p:cBhvr>
                                        <p:cTn id="10" dur="1" fill="hold">
                                          <p:stCondLst>
                                            <p:cond delay="0"/>
                                          </p:stCondLst>
                                        </p:cTn>
                                        <p:tgtEl>
                                          <p:spTgt spid="216"/>
                                        </p:tgtEl>
                                        <p:attrNameLst>
                                          <p:attrName>style.visibility</p:attrName>
                                        </p:attrNameLst>
                                      </p:cBhvr>
                                      <p:to>
                                        <p:strVal val="visible"/>
                                      </p:to>
                                    </p:set>
                                  </p:childTnLst>
                                </p:cTn>
                              </p:par>
                              <p:par>
                                <p:cTn id="11" nodeType="withEffect" fill="hold" presetClass="entr" presetID="1">
                                  <p:stCondLst>
                                    <p:cond delay="0"/>
                                  </p:stCondLst>
                                  <p:childTnLst>
                                    <p:set>
                                      <p:cBhvr>
                                        <p:cTn id="12" dur="1" fill="hold">
                                          <p:stCondLst>
                                            <p:cond delay="0"/>
                                          </p:stCondLst>
                                        </p:cTn>
                                        <p:tgtEl>
                                          <p:spTgt spid="218"/>
                                        </p:tgtEl>
                                        <p:attrNameLst>
                                          <p:attrName>style.visibility</p:attrName>
                                        </p:attrNameLst>
                                      </p:cBhvr>
                                      <p:to>
                                        <p:strVal val="visible"/>
                                      </p:to>
                                    </p:set>
                                  </p:childTnLst>
                                </p:cTn>
                              </p:par>
                              <p:par>
                                <p:cTn id="13" nodeType="withEffect" fill="hold" presetClass="entr" presetID="1">
                                  <p:stCondLst>
                                    <p:cond delay="0"/>
                                  </p:stCondLst>
                                  <p:childTnLst>
                                    <p:set>
                                      <p:cBhvr>
                                        <p:cTn id="14" dur="1" fill="hold">
                                          <p:stCondLst>
                                            <p:cond delay="0"/>
                                          </p:stCondLst>
                                        </p:cTn>
                                        <p:tgtEl>
                                          <p:spTgt spid="221"/>
                                        </p:tgtEl>
                                        <p:attrNameLst>
                                          <p:attrName>style.visibility</p:attrName>
                                        </p:attrNameLst>
                                      </p:cBhvr>
                                      <p:to>
                                        <p:strVal val="visible"/>
                                      </p:to>
                                    </p:set>
                                  </p:childTnLst>
                                </p:cTn>
                              </p:par>
                              <p:par>
                                <p:cTn id="15" nodeType="withEffect" fill="hold" presetClass="entr" presetID="1">
                                  <p:stCondLst>
                                    <p:cond delay="0"/>
                                  </p:stCondLst>
                                  <p:childTnLst>
                                    <p:set>
                                      <p:cBhvr>
                                        <p:cTn id="16" dur="1" fill="hold">
                                          <p:stCondLst>
                                            <p:cond delay="0"/>
                                          </p:stCondLst>
                                        </p:cTn>
                                        <p:tgtEl>
                                          <p:spTgt spid="220"/>
                                        </p:tgtEl>
                                        <p:attrNameLst>
                                          <p:attrName>style.visibility</p:attrName>
                                        </p:attrNameLst>
                                      </p:cBhvr>
                                      <p:to>
                                        <p:strVal val="visible"/>
                                      </p:to>
                                    </p:set>
                                  </p:childTnLst>
                                </p:cTn>
                              </p:par>
                              <p:par>
                                <p:cTn id="17" nodeType="withEffect" fill="hold" presetClass="entr" presetID="1">
                                  <p:stCondLst>
                                    <p:cond delay="0"/>
                                  </p:stCondLst>
                                  <p:childTnLst>
                                    <p:set>
                                      <p:cBhvr>
                                        <p:cTn id="18" dur="1" fill="hold">
                                          <p:stCondLst>
                                            <p:cond delay="0"/>
                                          </p:stCondLst>
                                        </p:cTn>
                                        <p:tgtEl>
                                          <p:spTgt spid="219"/>
                                        </p:tgtEl>
                                        <p:attrNameLst>
                                          <p:attrName>style.visibility</p:attrName>
                                        </p:attrNameLst>
                                      </p:cBhvr>
                                      <p:to>
                                        <p:strVal val="visible"/>
                                      </p:to>
                                    </p:set>
                                  </p:childTnLst>
                                </p:cTn>
                              </p:par>
                              <p:par>
                                <p:cTn id="19" nodeType="withEffect" fill="hold" presetClass="entr" presetID="1">
                                  <p:stCondLst>
                                    <p:cond delay="0"/>
                                  </p:stCondLst>
                                  <p:childTnLst>
                                    <p:set>
                                      <p:cBhvr>
                                        <p:cTn id="20" dur="1" fill="hold">
                                          <p:stCondLst>
                                            <p:cond delay="0"/>
                                          </p:stCondLst>
                                        </p:cTn>
                                        <p:tgtEl>
                                          <p:spTgt spid="217"/>
                                        </p:tgtEl>
                                        <p:attrNameLst>
                                          <p:attrName>style.visibility</p:attrName>
                                        </p:attrNameLst>
                                      </p:cBhvr>
                                      <p:to>
                                        <p:strVal val="visible"/>
                                      </p:to>
                                    </p:set>
                                  </p:childTnLst>
                                </p:cTn>
                              </p:par>
                              <p:par>
                                <p:cTn id="21" nodeType="withEffect" fill="hold" presetClass="entr" presetID="1">
                                  <p:stCondLst>
                                    <p:cond delay="0"/>
                                  </p:stCondLst>
                                  <p:childTnLst>
                                    <p:set>
                                      <p:cBhvr>
                                        <p:cTn id="22" dur="1" fill="hold">
                                          <p:stCondLst>
                                            <p:cond delay="0"/>
                                          </p:stCondLst>
                                        </p:cTn>
                                        <p:tgtEl>
                                          <p:spTgt spid="215"/>
                                        </p:tgtEl>
                                        <p:attrNameLst>
                                          <p:attrName>style.visibility</p:attrName>
                                        </p:attrNameLst>
                                      </p:cBhvr>
                                      <p:to>
                                        <p:strVal val="visible"/>
                                      </p:to>
                                    </p:set>
                                  </p:childTnLst>
                                </p:cTn>
                              </p:par>
                              <p:par>
                                <p:cTn id="23" nodeType="withEffect" fill="hold" presetClass="entr" presetID="1">
                                  <p:stCondLst>
                                    <p:cond delay="0"/>
                                  </p:stCondLst>
                                  <p:childTnLst>
                                    <p:set>
                                      <p:cBhvr>
                                        <p:cTn id="24" dur="1" fill="hold">
                                          <p:stCondLst>
                                            <p:cond delay="0"/>
                                          </p:stCondLst>
                                        </p:cTn>
                                        <p:tgtEl>
                                          <p:spTgt spid="213"/>
                                        </p:tgtEl>
                                        <p:attrNameLst>
                                          <p:attrName>style.visibility</p:attrName>
                                        </p:attrNameLst>
                                      </p:cBhvr>
                                      <p:to>
                                        <p:strVal val="visible"/>
                                      </p:to>
                                    </p:set>
                                  </p:childTnLst>
                                </p:cTn>
                              </p:par>
                              <p:par>
                                <p:cTn id="25" nodeType="withEffect" fill="hold" presetClass="entr" presetID="1">
                                  <p:stCondLst>
                                    <p:cond delay="0"/>
                                  </p:stCondLst>
                                  <p:childTnLst>
                                    <p:set>
                                      <p:cBhvr>
                                        <p:cTn id="26" dur="1" fill="hold">
                                          <p:stCondLst>
                                            <p:cond delay="0"/>
                                          </p:stCondLst>
                                        </p:cTn>
                                        <p:tgtEl>
                                          <p:spTgt spid="224"/>
                                        </p:tgtEl>
                                        <p:attrNameLst>
                                          <p:attrName>style.visibility</p:attrName>
                                        </p:attrNameLst>
                                      </p:cBhvr>
                                      <p:to>
                                        <p:strVal val="visible"/>
                                      </p:to>
                                    </p:set>
                                  </p:childTnLst>
                                </p:cTn>
                              </p:par>
                              <p:par>
                                <p:cTn id="27" nodeType="withEffect" fill="hold" presetClass="entr" presetID="1">
                                  <p:stCondLst>
                                    <p:cond delay="0"/>
                                  </p:stCondLst>
                                  <p:childTnLst>
                                    <p:set>
                                      <p:cBhvr>
                                        <p:cTn id="28" dur="1" fill="hold">
                                          <p:stCondLst>
                                            <p:cond delay="0"/>
                                          </p:stCondLst>
                                        </p:cTn>
                                        <p:tgtEl>
                                          <p:spTgt spid="233"/>
                                        </p:tgtEl>
                                        <p:attrNameLst>
                                          <p:attrName>style.visibility</p:attrName>
                                        </p:attrNameLst>
                                      </p:cBhvr>
                                      <p:to>
                                        <p:strVal val="visible"/>
                                      </p:to>
                                    </p:set>
                                  </p:childTnLst>
                                </p:cTn>
                              </p:par>
                              <p:par>
                                <p:cTn id="29" nodeType="withEffect" fill="hold" presetClass="entr" presetID="1">
                                  <p:stCondLst>
                                    <p:cond delay="0"/>
                                  </p:stCondLst>
                                  <p:childTnLst>
                                    <p:set>
                                      <p:cBhvr>
                                        <p:cTn id="30" dur="1" fill="hold">
                                          <p:stCondLst>
                                            <p:cond delay="0"/>
                                          </p:stCondLst>
                                        </p:cTn>
                                        <p:tgtEl>
                                          <p:spTgt spid="235"/>
                                        </p:tgtEl>
                                        <p:attrNameLst>
                                          <p:attrName>style.visibility</p:attrName>
                                        </p:attrNameLst>
                                      </p:cBhvr>
                                      <p:to>
                                        <p:strVal val="visible"/>
                                      </p:to>
                                    </p:set>
                                  </p:childTnLst>
                                </p:cTn>
                              </p:par>
                              <p:par>
                                <p:cTn id="31" nodeType="withEffect" fill="hold" presetClass="entr" presetID="1">
                                  <p:stCondLst>
                                    <p:cond delay="0"/>
                                  </p:stCondLst>
                                  <p:childTnLst>
                                    <p:set>
                                      <p:cBhvr>
                                        <p:cTn id="32" dur="1" fill="hold">
                                          <p:stCondLst>
                                            <p:cond delay="0"/>
                                          </p:stCondLst>
                                        </p:cTn>
                                        <p:tgtEl>
                                          <p:spTgt spid="234"/>
                                        </p:tgtEl>
                                        <p:attrNameLst>
                                          <p:attrName>style.visibility</p:attrName>
                                        </p:attrNameLst>
                                      </p:cBhvr>
                                      <p:to>
                                        <p:strVal val="visible"/>
                                      </p:to>
                                    </p:set>
                                  </p:childTnLst>
                                </p:cTn>
                              </p:par>
                              <p:par>
                                <p:cTn id="33" nodeType="withEffect" fill="hold" presetClass="entr" presetID="1">
                                  <p:stCondLst>
                                    <p:cond delay="0"/>
                                  </p:stCondLst>
                                  <p:childTnLst>
                                    <p:set>
                                      <p:cBhvr>
                                        <p:cTn id="34" dur="1" fill="hold">
                                          <p:stCondLst>
                                            <p:cond delay="0"/>
                                          </p:stCondLst>
                                        </p:cTn>
                                        <p:tgtEl>
                                          <p:spTgt spid="236"/>
                                        </p:tgtEl>
                                        <p:attrNameLst>
                                          <p:attrName>style.visibility</p:attrName>
                                        </p:attrNameLst>
                                      </p:cBhvr>
                                      <p:to>
                                        <p:strVal val="visible"/>
                                      </p:to>
                                    </p:set>
                                  </p:childTnLst>
                                </p:cTn>
                              </p:par>
                              <p:par>
                                <p:cTn id="35" nodeType="withEffect" fill="hold" presetClass="entr" presetID="1">
                                  <p:stCondLst>
                                    <p:cond delay="0"/>
                                  </p:stCondLst>
                                  <p:childTnLst>
                                    <p:set>
                                      <p:cBhvr>
                                        <p:cTn id="36" dur="1" fill="hold">
                                          <p:stCondLst>
                                            <p:cond delay="0"/>
                                          </p:stCondLst>
                                        </p:cTn>
                                        <p:tgtEl>
                                          <p:spTgt spid="237"/>
                                        </p:tgtEl>
                                        <p:attrNameLst>
                                          <p:attrName>style.visibility</p:attrName>
                                        </p:attrNameLst>
                                      </p:cBhvr>
                                      <p:to>
                                        <p:strVal val="visible"/>
                                      </p:to>
                                    </p:set>
                                  </p:childTnLst>
                                </p:cTn>
                              </p:par>
                              <p:par>
                                <p:cTn id="37" nodeType="withEffect" fill="hold" presetClass="entr" presetID="1">
                                  <p:stCondLst>
                                    <p:cond delay="0"/>
                                  </p:stCondLst>
                                  <p:childTnLst>
                                    <p:set>
                                      <p:cBhvr>
                                        <p:cTn id="38" dur="1" fill="hold">
                                          <p:stCondLst>
                                            <p:cond delay="0"/>
                                          </p:stCondLst>
                                        </p:cTn>
                                        <p:tgtEl>
                                          <p:spTgt spid="210"/>
                                        </p:tgtEl>
                                        <p:attrNameLst>
                                          <p:attrName>style.visibility</p:attrName>
                                        </p:attrNameLst>
                                      </p:cBhvr>
                                      <p:to>
                                        <p:strVal val="visible"/>
                                      </p:to>
                                    </p:set>
                                  </p:childTnLst>
                                </p:cTn>
                              </p:par>
                              <p:par>
                                <p:cTn id="39" nodeType="withEffect" fill="hold" presetClass="entr" presetID="1">
                                  <p:stCondLst>
                                    <p:cond delay="0"/>
                                  </p:stCondLst>
                                  <p:childTnLst>
                                    <p:set>
                                      <p:cBhvr>
                                        <p:cTn id="40" dur="1" fill="hold">
                                          <p:stCondLst>
                                            <p:cond delay="0"/>
                                          </p:stCondLst>
                                        </p:cTn>
                                        <p:tgtEl>
                                          <p:spTgt spid="222"/>
                                        </p:tgtEl>
                                        <p:attrNameLst>
                                          <p:attrName>style.visibility</p:attrName>
                                        </p:attrNameLst>
                                      </p:cBhvr>
                                      <p:to>
                                        <p:strVal val="visible"/>
                                      </p:to>
                                    </p:set>
                                  </p:childTnLst>
                                </p:cTn>
                              </p:par>
                              <p:par>
                                <p:cTn id="41" nodeType="withEffect" fill="hold" presetClass="entr" presetID="1">
                                  <p:stCondLst>
                                    <p:cond delay="0"/>
                                  </p:stCondLst>
                                  <p:childTnLst>
                                    <p:set>
                                      <p:cBhvr>
                                        <p:cTn id="42" dur="1" fill="hold">
                                          <p:stCondLst>
                                            <p:cond delay="0"/>
                                          </p:stCondLst>
                                        </p:cTn>
                                        <p:tgtEl>
                                          <p:spTgt spid="229"/>
                                        </p:tgtEl>
                                        <p:attrNameLst>
                                          <p:attrName>style.visibility</p:attrName>
                                        </p:attrNameLst>
                                      </p:cBhvr>
                                      <p:to>
                                        <p:strVal val="visible"/>
                                      </p:to>
                                    </p:set>
                                  </p:childTnLst>
                                </p:cTn>
                              </p:par>
                              <p:par>
                                <p:cTn id="43" nodeType="withEffect" fill="hold" presetClass="entr" presetID="1">
                                  <p:stCondLst>
                                    <p:cond delay="0"/>
                                  </p:stCondLst>
                                  <p:childTnLst>
                                    <p:set>
                                      <p:cBhvr>
                                        <p:cTn id="44" dur="1" fill="hold">
                                          <p:stCondLst>
                                            <p:cond delay="0"/>
                                          </p:stCondLst>
                                        </p:cTn>
                                        <p:tgtEl>
                                          <p:spTgt spid="238"/>
                                        </p:tgtEl>
                                        <p:attrNameLst>
                                          <p:attrName>style.visibility</p:attrName>
                                        </p:attrNameLst>
                                      </p:cBhvr>
                                      <p:to>
                                        <p:strVal val="visible"/>
                                      </p:to>
                                    </p:set>
                                  </p:childTnLst>
                                </p:cTn>
                              </p:par>
                              <p:par>
                                <p:cTn id="45" nodeType="withEffect" fill="hold" presetClass="entr" presetID="1">
                                  <p:stCondLst>
                                    <p:cond delay="0"/>
                                  </p:stCondLst>
                                  <p:childTnLst>
                                    <p:set>
                                      <p:cBhvr>
                                        <p:cTn id="46" dur="1" fill="hold">
                                          <p:stCondLst>
                                            <p:cond delay="0"/>
                                          </p:stCondLst>
                                        </p:cTn>
                                        <p:tgtEl>
                                          <p:spTgt spid="240"/>
                                        </p:tgtEl>
                                        <p:attrNameLst>
                                          <p:attrName>style.visibility</p:attrName>
                                        </p:attrNameLst>
                                      </p:cBhvr>
                                      <p:to>
                                        <p:strVal val="visible"/>
                                      </p:to>
                                    </p:set>
                                  </p:childTnLst>
                                </p:cTn>
                              </p:par>
                              <p:par>
                                <p:cTn id="47" nodeType="withEffect" fill="hold" presetClass="entr" presetID="1">
                                  <p:stCondLst>
                                    <p:cond delay="0"/>
                                  </p:stCondLst>
                                  <p:childTnLst>
                                    <p:set>
                                      <p:cBhvr>
                                        <p:cTn id="48" dur="1" fill="hold">
                                          <p:stCondLst>
                                            <p:cond delay="0"/>
                                          </p:stCondLst>
                                        </p:cTn>
                                        <p:tgtEl>
                                          <p:spTgt spid="239"/>
                                        </p:tgtEl>
                                        <p:attrNameLst>
                                          <p:attrName>style.visibility</p:attrName>
                                        </p:attrNameLst>
                                      </p:cBhvr>
                                      <p:to>
                                        <p:strVal val="visible"/>
                                      </p:to>
                                    </p:set>
                                  </p:childTnLst>
                                </p:cTn>
                              </p:par>
                              <p:par>
                                <p:cTn id="49" nodeType="withEffect" fill="hold" presetClass="entr" presetID="1">
                                  <p:stCondLst>
                                    <p:cond delay="0"/>
                                  </p:stCondLst>
                                  <p:childTnLst>
                                    <p:set>
                                      <p:cBhvr>
                                        <p:cTn id="50" dur="1" fill="hold">
                                          <p:stCondLst>
                                            <p:cond delay="0"/>
                                          </p:stCondLst>
                                        </p:cTn>
                                        <p:tgtEl>
                                          <p:spTgt spid="241"/>
                                        </p:tgtEl>
                                        <p:attrNameLst>
                                          <p:attrName>style.visibility</p:attrName>
                                        </p:attrNameLst>
                                      </p:cBhvr>
                                      <p:to>
                                        <p:strVal val="visible"/>
                                      </p:to>
                                    </p:set>
                                  </p:childTnLst>
                                </p:cTn>
                              </p:par>
                              <p:par>
                                <p:cTn id="51" nodeType="withEffect" fill="hold" presetClass="entr" presetID="1">
                                  <p:stCondLst>
                                    <p:cond delay="0"/>
                                  </p:stCondLst>
                                  <p:childTnLst>
                                    <p:set>
                                      <p:cBhvr>
                                        <p:cTn id="52" dur="1" fill="hold">
                                          <p:stCondLst>
                                            <p:cond delay="0"/>
                                          </p:stCondLst>
                                        </p:cTn>
                                        <p:tgtEl>
                                          <p:spTgt spid="242"/>
                                        </p:tgtEl>
                                        <p:attrNameLst>
                                          <p:attrName>style.visibility</p:attrName>
                                        </p:attrNameLst>
                                      </p:cBhvr>
                                      <p:to>
                                        <p:strVal val="visible"/>
                                      </p:to>
                                    </p:set>
                                  </p:childTnLst>
                                </p:cTn>
                              </p:par>
                              <p:par>
                                <p:cTn id="53" nodeType="withEffect" fill="hold" presetClass="entr" presetID="1">
                                  <p:stCondLst>
                                    <p:cond delay="0"/>
                                  </p:stCondLst>
                                  <p:childTnLst>
                                    <p:set>
                                      <p:cBhvr>
                                        <p:cTn id="54" dur="1" fill="hold">
                                          <p:stCondLst>
                                            <p:cond delay="0"/>
                                          </p:stCondLst>
                                        </p:cTn>
                                        <p:tgtEl>
                                          <p:spTgt spid="228"/>
                                        </p:tgtEl>
                                        <p:attrNameLst>
                                          <p:attrName>style.visibility</p:attrName>
                                        </p:attrNameLst>
                                      </p:cBhvr>
                                      <p:to>
                                        <p:strVal val="visible"/>
                                      </p:to>
                                    </p:set>
                                  </p:childTnLst>
                                </p:cTn>
                              </p:par>
                              <p:par>
                                <p:cTn id="55" nodeType="withEffect" fill="hold" presetClass="entr" presetID="1">
                                  <p:stCondLst>
                                    <p:cond delay="0"/>
                                  </p:stCondLst>
                                  <p:childTnLst>
                                    <p:set>
                                      <p:cBhvr>
                                        <p:cTn id="56" dur="1" fill="hold">
                                          <p:stCondLst>
                                            <p:cond delay="0"/>
                                          </p:stCondLst>
                                        </p:cTn>
                                        <p:tgtEl>
                                          <p:spTgt spid="227"/>
                                        </p:tgtEl>
                                        <p:attrNameLst>
                                          <p:attrName>style.visibility</p:attrName>
                                        </p:attrNameLst>
                                      </p:cBhvr>
                                      <p:to>
                                        <p:strVal val="visible"/>
                                      </p:to>
                                    </p:set>
                                  </p:childTnLst>
                                </p:cTn>
                              </p:par>
                              <p:par>
                                <p:cTn id="57" nodeType="withEffect" fill="hold" presetClass="entr" presetID="1">
                                  <p:stCondLst>
                                    <p:cond delay="0"/>
                                  </p:stCondLst>
                                  <p:childTnLst>
                                    <p:set>
                                      <p:cBhvr>
                                        <p:cTn id="58" dur="1" fill="hold">
                                          <p:stCondLst>
                                            <p:cond delay="0"/>
                                          </p:stCondLst>
                                        </p:cTn>
                                        <p:tgtEl>
                                          <p:spTgt spid="225"/>
                                        </p:tgtEl>
                                        <p:attrNameLst>
                                          <p:attrName>style.visibility</p:attrName>
                                        </p:attrNameLst>
                                      </p:cBhvr>
                                      <p:to>
                                        <p:strVal val="visible"/>
                                      </p:to>
                                    </p:set>
                                  </p:childTnLst>
                                </p:cTn>
                              </p:par>
                              <p:par>
                                <p:cTn id="59" nodeType="withEffect" fill="hold" presetClass="entr" presetID="1">
                                  <p:stCondLst>
                                    <p:cond delay="0"/>
                                  </p:stCondLst>
                                  <p:childTnLst>
                                    <p:set>
                                      <p:cBhvr>
                                        <p:cTn id="60" dur="1" fill="hold">
                                          <p:stCondLst>
                                            <p:cond delay="0"/>
                                          </p:stCondLst>
                                        </p:cTn>
                                        <p:tgtEl>
                                          <p:spTgt spid="231"/>
                                        </p:tgtEl>
                                        <p:attrNameLst>
                                          <p:attrName>style.visibility</p:attrName>
                                        </p:attrNameLst>
                                      </p:cBhvr>
                                      <p:to>
                                        <p:strVal val="visible"/>
                                      </p:to>
                                    </p:set>
                                  </p:childTnLst>
                                </p:cTn>
                              </p:par>
                              <p:par>
                                <p:cTn id="61" nodeType="withEffect" fill="hold" presetClass="entr" presetID="1">
                                  <p:stCondLst>
                                    <p:cond delay="0"/>
                                  </p:stCondLst>
                                  <p:childTnLst>
                                    <p:set>
                                      <p:cBhvr>
                                        <p:cTn id="62" dur="1" fill="hold">
                                          <p:stCondLst>
                                            <p:cond delay="0"/>
                                          </p:stCondLst>
                                        </p:cTn>
                                        <p:tgtEl>
                                          <p:spTgt spid="2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1" name="Rectangle 1"/>
          <p:cNvSpPr/>
          <p:nvPr/>
        </p:nvSpPr>
        <p:spPr>
          <a:xfrm>
            <a:off x="793080" y="736920"/>
            <a:ext cx="7689240" cy="1598760"/>
          </a:xfrm>
          <a:prstGeom prst="rect">
            <a:avLst/>
          </a:prstGeom>
          <a:noFill/>
          <a:ln w="0">
            <a:noFill/>
          </a:ln>
        </p:spPr>
        <p:style>
          <a:lnRef idx="0"/>
          <a:fillRef idx="0"/>
          <a:effectRef idx="0"/>
          <a:fontRef idx="minor"/>
        </p:style>
        <p:txBody>
          <a:bodyPr numCol="1" spcCol="0" lIns="-6480" rIns="-6480" tIns="-7920" bIns="-7920" anchor="ctr">
            <a:spAutoFit/>
          </a:bodyPr>
          <a:p>
            <a:pPr algn="ctr">
              <a:lnSpc>
                <a:spcPct val="100000"/>
              </a:lnSpc>
              <a:spcBef>
                <a:spcPts val="300"/>
              </a:spcBef>
              <a:spcAft>
                <a:spcPts val="300"/>
              </a:spcAft>
              <a:tabLst>
                <a:tab algn="l" pos="0"/>
              </a:tabLst>
            </a:pPr>
            <a:r>
              <a:rPr b="1" lang="es-MX" sz="1200" spc="-1" strike="noStrike">
                <a:solidFill>
                  <a:srgbClr val="ff0000"/>
                </a:solidFill>
                <a:latin typeface="Arial"/>
              </a:rPr>
              <a:t>HASTA 2020</a:t>
            </a:r>
            <a:endParaRPr b="0" lang="es-MX" sz="1200" spc="-1" strike="noStrike">
              <a:latin typeface="Arial"/>
            </a:endParaRPr>
          </a:p>
          <a:p>
            <a:pPr>
              <a:lnSpc>
                <a:spcPct val="100000"/>
              </a:lnSpc>
              <a:spcBef>
                <a:spcPts val="300"/>
              </a:spcBef>
              <a:spcAft>
                <a:spcPts val="300"/>
              </a:spcAft>
              <a:tabLst>
                <a:tab algn="l" pos="0"/>
              </a:tabLst>
            </a:pPr>
            <a:r>
              <a:rPr b="0" lang="es-MX" sz="1050" spc="-1" strike="noStrike">
                <a:latin typeface="Arial"/>
              </a:rPr>
              <a:t>DICHO BUZÓN, SE HABILITA CUANDO EL PAGADOR DE IMPUESTOS PROPORCIONA UN CORREO ELECTRÓNICO O NÚMERO DE TELÉFONO MÓVIL Y DENTRO DE LAS 72 HORAS SIGUIENTES CONFIRMA TALES DATOS DE CONTACTO, CONFORME LA FICHA DE TRÁMITE </a:t>
            </a:r>
            <a:r>
              <a:rPr b="1" lang="es-MX" sz="1050" spc="-1" strike="noStrike">
                <a:solidFill>
                  <a:srgbClr val="ff0000"/>
                </a:solidFill>
                <a:latin typeface="Arial"/>
              </a:rPr>
              <a:t>245/CFF DEL ANEXO 1-A</a:t>
            </a:r>
            <a:r>
              <a:rPr b="1" lang="es-MX" sz="1050" spc="-1" strike="noStrike">
                <a:latin typeface="Arial"/>
              </a:rPr>
              <a:t>, TITULADA “HABILITACIÓN DEL BUZÓN TRIBUTARIO Y REGISTRO DE MECANISMOS DE COMUNICACIÓN COMO MEDIOS DE CONTACTO”. </a:t>
            </a:r>
            <a:endParaRPr b="0" lang="es-MX" sz="1050" spc="-1" strike="noStrike">
              <a:latin typeface="Arial"/>
            </a:endParaRPr>
          </a:p>
          <a:p>
            <a:pPr>
              <a:lnSpc>
                <a:spcPct val="100000"/>
              </a:lnSpc>
              <a:spcBef>
                <a:spcPts val="300"/>
              </a:spcBef>
              <a:spcAft>
                <a:spcPts val="300"/>
              </a:spcAft>
              <a:tabLst>
                <a:tab algn="l" pos="0"/>
              </a:tabLst>
            </a:pPr>
            <a:r>
              <a:rPr b="1" lang="es-MX" sz="1050" spc="-1" strike="noStrike">
                <a:solidFill>
                  <a:srgbClr val="ff0000"/>
                </a:solidFill>
                <a:latin typeface="Arial"/>
              </a:rPr>
              <a:t>LOS CONTRIBUYENTES QUE ESTÁN RELEVADOS DE HABILITAR BUZÓN TRIBUTARIO SON: PERSONAS FÍSICAS QUE TRIBUTEN EN EL RIF; </a:t>
            </a:r>
            <a:r>
              <a:rPr b="1" lang="es-MX" sz="1050" spc="-1" strike="noStrike">
                <a:latin typeface="Arial"/>
              </a:rPr>
              <a:t>QUIENES OBTENGAN INGRESOS POR PLATAFORMAS ELECTRÓNICAS, Y ES OPCIONAL PARA QUIENES OBTIENEN INGRESOS BAJO EL RÉGIMEN DE SUELDOS Y SALARIOS, (REGLA 3.13.27 Y ARTICULO CUADRAGÉSIMO SÉPTIMO DE LA RESOLUCIÓN MISCELÁNEA FISCAL 2020 RESPECTIVAMENTE).</a:t>
            </a:r>
            <a:endParaRPr b="0" lang="es-MX" sz="1050" spc="-1" strike="noStrike">
              <a:latin typeface="Arial"/>
            </a:endParaRPr>
          </a:p>
        </p:txBody>
      </p:sp>
      <p:sp>
        <p:nvSpPr>
          <p:cNvPr id="402" name="Rectángulo 2"/>
          <p:cNvSpPr/>
          <p:nvPr/>
        </p:nvSpPr>
        <p:spPr>
          <a:xfrm>
            <a:off x="374400" y="2633040"/>
            <a:ext cx="8295480" cy="4027320"/>
          </a:xfrm>
          <a:prstGeom prst="rect">
            <a:avLst/>
          </a:prstGeom>
          <a:noFill/>
          <a:ln w="0">
            <a:noFill/>
          </a:ln>
        </p:spPr>
        <p:style>
          <a:lnRef idx="0"/>
          <a:fillRef idx="0"/>
          <a:effectRef idx="0"/>
          <a:fontRef idx="minor"/>
        </p:style>
        <p:txBody>
          <a:bodyPr lIns="90000" rIns="90000" tIns="45000" bIns="45000" anchor="t">
            <a:spAutoFit/>
          </a:bodyPr>
          <a:p>
            <a:pPr marL="914400" indent="-731520" algn="ctr">
              <a:lnSpc>
                <a:spcPct val="100000"/>
              </a:lnSpc>
              <a:spcBef>
                <a:spcPts val="400"/>
              </a:spcBef>
              <a:spcAft>
                <a:spcPts val="400"/>
              </a:spcAft>
              <a:tabLst>
                <a:tab algn="l" pos="0"/>
              </a:tabLst>
            </a:pPr>
            <a:r>
              <a:rPr b="1" lang="es-MX" sz="1600" spc="-1" strike="noStrike">
                <a:solidFill>
                  <a:srgbClr val="ff0000"/>
                </a:solidFill>
                <a:latin typeface="Arial"/>
                <a:ea typeface="Times New Roman"/>
              </a:rPr>
              <a:t>2021</a:t>
            </a:r>
            <a:endParaRPr b="0" lang="es-MX" sz="1600" spc="-1" strike="noStrike">
              <a:latin typeface="Arial"/>
            </a:endParaRPr>
          </a:p>
          <a:p>
            <a:pPr marL="914400" indent="-731520" algn="just">
              <a:lnSpc>
                <a:spcPct val="100000"/>
              </a:lnSpc>
              <a:spcBef>
                <a:spcPts val="400"/>
              </a:spcBef>
              <a:spcAft>
                <a:spcPts val="400"/>
              </a:spcAft>
              <a:tabLst>
                <a:tab algn="l" pos="0"/>
              </a:tabLst>
            </a:pPr>
            <a:r>
              <a:rPr b="1" lang="es-MX" sz="1100" spc="-1" strike="noStrike">
                <a:solidFill>
                  <a:srgbClr val="000000"/>
                </a:solidFill>
                <a:latin typeface="Arial"/>
                <a:ea typeface="Times New Roman"/>
              </a:rPr>
              <a:t>Actualización de información</a:t>
            </a:r>
            <a:endParaRPr b="0" lang="es-MX" sz="1100" spc="-1" strike="noStrike">
              <a:latin typeface="Arial"/>
            </a:endParaRPr>
          </a:p>
          <a:p>
            <a:pPr marL="716040" indent="-531720" algn="just">
              <a:lnSpc>
                <a:spcPct val="100000"/>
              </a:lnSpc>
              <a:spcBef>
                <a:spcPts val="400"/>
              </a:spcBef>
              <a:spcAft>
                <a:spcPts val="400"/>
              </a:spcAft>
              <a:tabLst>
                <a:tab algn="l" pos="0"/>
              </a:tabLst>
            </a:pPr>
            <a:r>
              <a:rPr b="1" lang="es-MX" sz="1100" spc="-1" strike="noStrike">
                <a:solidFill>
                  <a:srgbClr val="000000"/>
                </a:solidFill>
                <a:latin typeface="Arial"/>
                <a:ea typeface="Times New Roman"/>
              </a:rPr>
              <a:t>2.5.28.</a:t>
            </a:r>
            <a:r>
              <a:rPr b="1" lang="es-MX" sz="1100" spc="-1" strike="noStrike">
                <a:solidFill>
                  <a:srgbClr val="000000"/>
                </a:solidFill>
                <a:latin typeface="Arial"/>
                <a:ea typeface="Times New Roman"/>
              </a:rPr>
              <a:t>	</a:t>
            </a:r>
            <a:r>
              <a:rPr b="0" lang="es-MX" sz="1100" spc="-1" strike="noStrike">
                <a:solidFill>
                  <a:srgbClr val="000000"/>
                </a:solidFill>
                <a:latin typeface="Arial"/>
                <a:ea typeface="Times New Roman"/>
              </a:rPr>
              <a:t>Para los efectos del artículo 27, apartado B, fracción II, </a:t>
            </a:r>
            <a:r>
              <a:rPr b="0" lang="es-MX" sz="1100" spc="-1" strike="noStrike">
                <a:solidFill>
                  <a:srgbClr val="ff0000"/>
                </a:solidFill>
                <a:latin typeface="Arial"/>
                <a:ea typeface="Times New Roman"/>
              </a:rPr>
              <a:t>se considera que los contribuyentes cumplen con la obligación de registrar y mantener actualizada </a:t>
            </a:r>
            <a:r>
              <a:rPr b="0" lang="es-MX" sz="1100" spc="-1" strike="noStrike" u="sng">
                <a:solidFill>
                  <a:srgbClr val="ff0000"/>
                </a:solidFill>
                <a:uFillTx/>
                <a:latin typeface="Arial"/>
                <a:ea typeface="Times New Roman"/>
              </a:rPr>
              <a:t>una sola dirección de correo electrónico o un número telefónico</a:t>
            </a:r>
            <a:r>
              <a:rPr b="0" lang="es-MX" sz="1100" spc="-1" strike="noStrike">
                <a:solidFill>
                  <a:srgbClr val="ff0000"/>
                </a:solidFill>
                <a:latin typeface="Arial"/>
                <a:ea typeface="Times New Roman"/>
              </a:rPr>
              <a:t>, cuando hayan habilitado su buzón tributario de acuerdo al procedimiento descrito en la </a:t>
            </a:r>
            <a:r>
              <a:rPr b="0" lang="es-MX" sz="1100" spc="-1" strike="noStrike">
                <a:solidFill>
                  <a:srgbClr val="000000"/>
                </a:solidFill>
                <a:latin typeface="Arial"/>
                <a:ea typeface="Times New Roman"/>
              </a:rPr>
              <a:t>ficha de trámite 245/CFF </a:t>
            </a:r>
            <a:r>
              <a:rPr b="0" lang="es-MX" sz="1100" spc="-1" strike="noStrike">
                <a:solidFill>
                  <a:srgbClr val="ff0000"/>
                </a:solidFill>
                <a:latin typeface="Arial"/>
                <a:ea typeface="Times New Roman"/>
              </a:rPr>
              <a:t>"Habilitación del buzón tributario y registro de mecanismos de comunicación como medios de contacto", contenida en el Anexo 1-A; o bien, con motivo de la presentación de los siguientes trámites contenidos en el  Anexo 1-A:</a:t>
            </a:r>
            <a:endParaRPr b="0" lang="es-MX" sz="1100" spc="-1" strike="noStrike">
              <a:latin typeface="Arial"/>
            </a:endParaRPr>
          </a:p>
          <a:p>
            <a:pPr marL="1314360" indent="-399960" algn="just">
              <a:lnSpc>
                <a:spcPct val="100000"/>
              </a:lnSpc>
              <a:spcBef>
                <a:spcPts val="400"/>
              </a:spcBef>
              <a:spcAft>
                <a:spcPts val="400"/>
              </a:spcAft>
              <a:tabLst>
                <a:tab algn="l" pos="0"/>
              </a:tabLst>
            </a:pPr>
            <a:r>
              <a:rPr b="1" lang="es-MX" sz="1100" spc="-1" strike="noStrike" u="sng">
                <a:solidFill>
                  <a:srgbClr val="ff0000"/>
                </a:solidFill>
                <a:uFillTx/>
                <a:latin typeface="Arial"/>
                <a:ea typeface="Times New Roman"/>
              </a:rPr>
              <a:t>I.</a:t>
            </a:r>
            <a:r>
              <a:rPr b="0" lang="es-MX" sz="1100" spc="-1" strike="noStrike" u="sng">
                <a:solidFill>
                  <a:srgbClr val="ff0000"/>
                </a:solidFill>
                <a:uFillTx/>
                <a:latin typeface="Arial"/>
                <a:ea typeface="Times New Roman"/>
              </a:rPr>
              <a:t>	</a:t>
            </a:r>
            <a:r>
              <a:rPr b="0" lang="es-MX" sz="1100" spc="-1" strike="noStrike" u="sng">
                <a:solidFill>
                  <a:srgbClr val="ff0000"/>
                </a:solidFill>
                <a:uFillTx/>
                <a:latin typeface="Arial"/>
                <a:ea typeface="Times New Roman"/>
              </a:rPr>
              <a:t>3/CFF "Solicitud de inscripción en el RFC de personas físicas con CURP".</a:t>
            </a:r>
            <a:endParaRPr b="0" lang="es-MX" sz="1100" spc="-1" strike="noStrike">
              <a:latin typeface="Arial"/>
            </a:endParaRPr>
          </a:p>
          <a:p>
            <a:pPr marL="1314360" indent="-399960" algn="just">
              <a:lnSpc>
                <a:spcPct val="100000"/>
              </a:lnSpc>
              <a:spcBef>
                <a:spcPts val="400"/>
              </a:spcBef>
              <a:spcAft>
                <a:spcPts val="400"/>
              </a:spcAft>
              <a:tabLst>
                <a:tab algn="l" pos="0"/>
              </a:tabLst>
            </a:pPr>
            <a:r>
              <a:rPr b="1" lang="es-MX" sz="1100" spc="-1" strike="noStrike" u="sng">
                <a:solidFill>
                  <a:srgbClr val="ff0000"/>
                </a:solidFill>
                <a:uFillTx/>
                <a:latin typeface="Arial"/>
                <a:ea typeface="Times New Roman"/>
              </a:rPr>
              <a:t>II.</a:t>
            </a:r>
            <a:r>
              <a:rPr b="1" lang="es-MX" sz="1100" spc="-1" strike="noStrike" u="sng">
                <a:solidFill>
                  <a:srgbClr val="ff0000"/>
                </a:solidFill>
                <a:uFillTx/>
                <a:latin typeface="Arial"/>
                <a:ea typeface="Times New Roman"/>
              </a:rPr>
              <a:t>	</a:t>
            </a:r>
            <a:r>
              <a:rPr b="0" lang="es-MX" sz="1100" spc="-1" strike="noStrike" u="sng">
                <a:solidFill>
                  <a:srgbClr val="ff0000"/>
                </a:solidFill>
                <a:uFillTx/>
                <a:latin typeface="Arial"/>
                <a:ea typeface="Times New Roman"/>
              </a:rPr>
              <a:t>39/CFF "Solicitud de inscripción en el RFC de personas físicas".</a:t>
            </a:r>
            <a:endParaRPr b="0" lang="es-MX" sz="1100" spc="-1" strike="noStrike">
              <a:latin typeface="Arial"/>
            </a:endParaRPr>
          </a:p>
          <a:p>
            <a:pPr marL="1314360" indent="-399960" algn="just">
              <a:lnSpc>
                <a:spcPct val="100000"/>
              </a:lnSpc>
              <a:spcBef>
                <a:spcPts val="400"/>
              </a:spcBef>
              <a:spcAft>
                <a:spcPts val="400"/>
              </a:spcAft>
              <a:tabLst>
                <a:tab algn="l" pos="0"/>
              </a:tabLst>
            </a:pPr>
            <a:r>
              <a:rPr b="1" lang="es-MX" sz="1100" spc="-1" strike="noStrike">
                <a:solidFill>
                  <a:srgbClr val="000000"/>
                </a:solidFill>
                <a:latin typeface="Arial"/>
                <a:ea typeface="Times New Roman"/>
              </a:rPr>
              <a:t>III.</a:t>
            </a:r>
            <a:r>
              <a:rPr b="0" lang="es-MX" sz="1100" spc="-1" strike="noStrike">
                <a:solidFill>
                  <a:srgbClr val="000000"/>
                </a:solidFill>
                <a:latin typeface="Arial"/>
                <a:ea typeface="Times New Roman"/>
              </a:rPr>
              <a:t>	</a:t>
            </a:r>
            <a:r>
              <a:rPr b="0" lang="es-MX" sz="1100" spc="-1" strike="noStrike">
                <a:solidFill>
                  <a:srgbClr val="000000"/>
                </a:solidFill>
                <a:latin typeface="Arial"/>
                <a:ea typeface="Times New Roman"/>
              </a:rPr>
              <a:t>43/CFF "Solicitud de inscripción en el RFC de personas morales en la ADSC".</a:t>
            </a:r>
            <a:endParaRPr b="0" lang="es-MX" sz="1100" spc="-1" strike="noStrike">
              <a:latin typeface="Arial"/>
            </a:endParaRPr>
          </a:p>
          <a:p>
            <a:pPr marL="1314360" indent="-399960" algn="just">
              <a:lnSpc>
                <a:spcPct val="100000"/>
              </a:lnSpc>
              <a:spcBef>
                <a:spcPts val="400"/>
              </a:spcBef>
              <a:spcAft>
                <a:spcPts val="400"/>
              </a:spcAft>
              <a:tabLst>
                <a:tab algn="l" pos="0"/>
              </a:tabLst>
            </a:pPr>
            <a:r>
              <a:rPr b="1" lang="es-MX" sz="1100" spc="-1" strike="noStrike">
                <a:solidFill>
                  <a:srgbClr val="000000"/>
                </a:solidFill>
                <a:latin typeface="Arial"/>
                <a:ea typeface="Times New Roman"/>
              </a:rPr>
              <a:t>IV.</a:t>
            </a:r>
            <a:r>
              <a:rPr b="0" lang="es-MX" sz="1100" spc="-1" strike="noStrike">
                <a:solidFill>
                  <a:srgbClr val="000000"/>
                </a:solidFill>
                <a:latin typeface="Arial"/>
                <a:ea typeface="Times New Roman"/>
              </a:rPr>
              <a:t>	</a:t>
            </a:r>
            <a:r>
              <a:rPr b="0" lang="es-MX" sz="1100" spc="-1" strike="noStrike">
                <a:solidFill>
                  <a:srgbClr val="000000"/>
                </a:solidFill>
                <a:latin typeface="Arial"/>
                <a:ea typeface="Times New Roman"/>
              </a:rPr>
              <a:t>45/CFF "Solicitud de inscripción en el RFC de personas morales a través de fedatario público por medios remotos".</a:t>
            </a:r>
            <a:endParaRPr b="0" lang="es-MX" sz="1100" spc="-1" strike="noStrike">
              <a:latin typeface="Arial"/>
            </a:endParaRPr>
          </a:p>
          <a:p>
            <a:pPr marL="1314360" indent="-399960" algn="just">
              <a:lnSpc>
                <a:spcPct val="100000"/>
              </a:lnSpc>
              <a:spcBef>
                <a:spcPts val="400"/>
              </a:spcBef>
              <a:spcAft>
                <a:spcPts val="400"/>
              </a:spcAft>
              <a:tabLst>
                <a:tab algn="l" pos="0"/>
              </a:tabLst>
            </a:pPr>
            <a:r>
              <a:rPr b="1" lang="es-MX" sz="1100" spc="-1" strike="noStrike">
                <a:solidFill>
                  <a:srgbClr val="000000"/>
                </a:solidFill>
                <a:latin typeface="Arial"/>
                <a:ea typeface="Times New Roman"/>
              </a:rPr>
              <a:t>V.</a:t>
            </a:r>
            <a:r>
              <a:rPr b="0" lang="es-MX" sz="1100" spc="-1" strike="noStrike">
                <a:solidFill>
                  <a:srgbClr val="000000"/>
                </a:solidFill>
                <a:latin typeface="Arial"/>
                <a:ea typeface="Times New Roman"/>
              </a:rPr>
              <a:t>	</a:t>
            </a:r>
            <a:r>
              <a:rPr b="0" lang="es-MX" sz="1100" spc="-1" strike="noStrike">
                <a:solidFill>
                  <a:srgbClr val="000000"/>
                </a:solidFill>
                <a:latin typeface="Arial"/>
                <a:ea typeface="Times New Roman"/>
              </a:rPr>
              <a:t>46/CFF "Solicitud de inscripción en el RFC de organismos de la Federación, de las entidades federativas, de los municipios, organismos descentralizados y órganos constitucionales autónomos".</a:t>
            </a:r>
            <a:endParaRPr b="0" lang="es-MX" sz="1100" spc="-1" strike="noStrike">
              <a:latin typeface="Arial"/>
            </a:endParaRPr>
          </a:p>
          <a:p>
            <a:pPr marL="1314360" indent="-399960" algn="just">
              <a:lnSpc>
                <a:spcPct val="100000"/>
              </a:lnSpc>
              <a:spcBef>
                <a:spcPts val="400"/>
              </a:spcBef>
              <a:spcAft>
                <a:spcPts val="400"/>
              </a:spcAft>
              <a:tabLst>
                <a:tab algn="l" pos="0"/>
              </a:tabLst>
            </a:pPr>
            <a:r>
              <a:rPr b="1" lang="es-MX" sz="1100" spc="-1" strike="noStrike">
                <a:solidFill>
                  <a:srgbClr val="000000"/>
                </a:solidFill>
                <a:latin typeface="Arial"/>
                <a:ea typeface="Times New Roman"/>
              </a:rPr>
              <a:t>VI.</a:t>
            </a:r>
            <a:r>
              <a:rPr b="0" lang="es-MX" sz="1100" spc="-1" strike="noStrike">
                <a:solidFill>
                  <a:srgbClr val="000000"/>
                </a:solidFill>
                <a:latin typeface="Arial"/>
                <a:ea typeface="Times New Roman"/>
              </a:rPr>
              <a:t>	</a:t>
            </a:r>
            <a:r>
              <a:rPr b="0" lang="es-MX" sz="1100" spc="-1" strike="noStrike">
                <a:solidFill>
                  <a:srgbClr val="000000"/>
                </a:solidFill>
                <a:latin typeface="Arial"/>
                <a:ea typeface="Times New Roman"/>
              </a:rPr>
              <a:t>160/CFF "Solicitud de inscripción en el RFC de personas físicas menores de edad a partir de los 16 años".</a:t>
            </a:r>
            <a:endParaRPr b="0" lang="es-MX" sz="1100" spc="-1" strike="noStrike">
              <a:latin typeface="Arial"/>
            </a:endParaRPr>
          </a:p>
          <a:p>
            <a:pPr marL="1314360" indent="-399960" algn="just">
              <a:lnSpc>
                <a:spcPct val="100000"/>
              </a:lnSpc>
              <a:spcBef>
                <a:spcPts val="400"/>
              </a:spcBef>
              <a:spcAft>
                <a:spcPts val="400"/>
              </a:spcAft>
              <a:tabLst>
                <a:tab algn="l" pos="0"/>
              </a:tabLst>
            </a:pPr>
            <a:r>
              <a:rPr b="1" lang="es-MX" sz="1100" spc="-1" strike="noStrike">
                <a:solidFill>
                  <a:srgbClr val="000000"/>
                </a:solidFill>
                <a:latin typeface="Arial"/>
                <a:ea typeface="Times New Roman"/>
              </a:rPr>
              <a:t>VII.</a:t>
            </a:r>
            <a:r>
              <a:rPr b="0" lang="es-MX" sz="1100" spc="-1" strike="noStrike">
                <a:solidFill>
                  <a:srgbClr val="000000"/>
                </a:solidFill>
                <a:latin typeface="Arial"/>
                <a:ea typeface="Times New Roman"/>
              </a:rPr>
              <a:t>	</a:t>
            </a:r>
            <a:r>
              <a:rPr b="0" lang="es-MX" sz="1100" spc="-1" strike="noStrike">
                <a:solidFill>
                  <a:srgbClr val="000000"/>
                </a:solidFill>
                <a:latin typeface="Arial"/>
                <a:ea typeface="Times New Roman"/>
              </a:rPr>
              <a:t>77/CFF "Aviso de cambio de domicilio fiscal a través del Portal del SAT o en la ADSC".</a:t>
            </a:r>
            <a:endParaRPr b="0" lang="es-MX" sz="1100" spc="-1" strike="noStrike">
              <a:latin typeface="Arial"/>
            </a:endParaRPr>
          </a:p>
          <a:p>
            <a:pPr marL="1314360" indent="-399960" algn="just">
              <a:lnSpc>
                <a:spcPct val="100000"/>
              </a:lnSpc>
              <a:spcBef>
                <a:spcPts val="400"/>
              </a:spcBef>
              <a:spcAft>
                <a:spcPts val="400"/>
              </a:spcAft>
              <a:tabLst>
                <a:tab algn="l" pos="0"/>
              </a:tabLst>
            </a:pPr>
            <a:r>
              <a:rPr b="1" lang="es-MX" sz="1100" spc="-1" strike="noStrike">
                <a:solidFill>
                  <a:srgbClr val="000000"/>
                </a:solidFill>
                <a:latin typeface="Arial"/>
                <a:ea typeface="Times New Roman"/>
              </a:rPr>
              <a:t>VIII.</a:t>
            </a:r>
            <a:r>
              <a:rPr b="0" lang="es-MX" sz="1100" spc="-1" strike="noStrike">
                <a:solidFill>
                  <a:srgbClr val="000000"/>
                </a:solidFill>
                <a:latin typeface="Arial"/>
                <a:ea typeface="Times New Roman"/>
              </a:rPr>
              <a:t>	</a:t>
            </a:r>
            <a:r>
              <a:rPr b="0" lang="es-MX" sz="1100" spc="-1" strike="noStrike">
                <a:solidFill>
                  <a:srgbClr val="000000"/>
                </a:solidFill>
                <a:latin typeface="Arial"/>
                <a:ea typeface="Times New Roman"/>
              </a:rPr>
              <a:t>74/CFF "Aviso de reanudación de actividades".</a:t>
            </a:r>
            <a:endParaRPr b="0" lang="es-MX" sz="1100" spc="-1" strike="noStrike">
              <a:latin typeface="Arial"/>
            </a:endParaRPr>
          </a:p>
        </p:txBody>
      </p:sp>
      <p:sp>
        <p:nvSpPr>
          <p:cNvPr id="403" name="Rectángulo 3"/>
          <p:cNvSpPr/>
          <p:nvPr/>
        </p:nvSpPr>
        <p:spPr>
          <a:xfrm>
            <a:off x="2787120" y="329400"/>
            <a:ext cx="3465360" cy="3646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s-MX" sz="1800" spc="-1" strike="noStrike">
                <a:solidFill>
                  <a:srgbClr val="ffffff"/>
                </a:solidFill>
                <a:latin typeface="Calibri"/>
              </a:rPr>
              <a:t>ACTIVAR BUZON TRIBUTARIO 2021</a:t>
            </a:r>
            <a:endParaRPr b="0" lang="es-MX" sz="1800" spc="-1" strike="noStrike">
              <a:latin typeface="Arial"/>
            </a:endParaRPr>
          </a:p>
        </p:txBody>
      </p:sp>
      <p:sp>
        <p:nvSpPr>
          <p:cNvPr id="404" name="CuadroTexto 10"/>
          <p:cNvSpPr/>
          <p:nvPr/>
        </p:nvSpPr>
        <p:spPr>
          <a:xfrm>
            <a:off x="8690760" y="1890360"/>
            <a:ext cx="314640" cy="4561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s-MX" sz="2400" spc="-1" strike="noStrike">
                <a:solidFill>
                  <a:srgbClr val="4472c4"/>
                </a:solidFill>
                <a:latin typeface="Calibri"/>
              </a:rPr>
              <a:t>*</a:t>
            </a:r>
            <a:endParaRPr b="0" lang="es-MX" sz="24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405" name="Tabla 2"/>
          <p:cNvGraphicFramePr/>
          <p:nvPr/>
        </p:nvGraphicFramePr>
        <p:xfrm>
          <a:off x="293760" y="565920"/>
          <a:ext cx="8564040" cy="6103080"/>
        </p:xfrm>
        <a:graphic>
          <a:graphicData uri="http://schemas.openxmlformats.org/drawingml/2006/table">
            <a:tbl>
              <a:tblPr/>
              <a:tblGrid>
                <a:gridCol w="775440"/>
                <a:gridCol w="7788600"/>
              </a:tblGrid>
              <a:tr h="2185560">
                <a:tc>
                  <a:txBody>
                    <a:bodyPr lIns="62280" rIns="62280" tIns="0" bIns="0" anchor="t">
                      <a:noAutofit/>
                    </a:bodyPr>
                    <a:p>
                      <a:pPr marL="64800">
                        <a:lnSpc>
                          <a:spcPct val="100000"/>
                        </a:lnSpc>
                        <a:tabLst>
                          <a:tab algn="l" pos="0"/>
                        </a:tabLst>
                      </a:pPr>
                      <a:r>
                        <a:rPr b="1" lang="es-MX" sz="1200" spc="-1" strike="noStrike">
                          <a:solidFill>
                            <a:srgbClr val="000000"/>
                          </a:solidFill>
                          <a:latin typeface="Calibri"/>
                          <a:ea typeface="Times New Roman"/>
                        </a:rPr>
                        <a:t>2.7.1.14.</a:t>
                      </a: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c>
                  <a:txBody>
                    <a:bodyPr lIns="62280" rIns="62280" tIns="0" bIns="0" anchor="t">
                      <a:noAutofit/>
                    </a:bodyPr>
                    <a:p>
                      <a:pPr marL="64800" algn="just">
                        <a:lnSpc>
                          <a:spcPct val="100000"/>
                        </a:lnSpc>
                        <a:tabLst>
                          <a:tab algn="l" pos="0"/>
                        </a:tabLst>
                      </a:pPr>
                      <a:r>
                        <a:rPr b="1" lang="es-MX" sz="1200" spc="-1" strike="noStrike">
                          <a:solidFill>
                            <a:srgbClr val="ffffff"/>
                          </a:solidFill>
                          <a:latin typeface="Calibri"/>
                          <a:ea typeface="Times New Roman"/>
                        </a:rPr>
                        <a:t>Expedición del CFDI a contribuyentes del RIF </a:t>
                      </a:r>
                      <a:r>
                        <a:rPr b="1" lang="es-MX" sz="1200" spc="-1" strike="noStrike" u="sng">
                          <a:solidFill>
                            <a:srgbClr val="ffffff"/>
                          </a:solidFill>
                          <a:uFillTx/>
                          <a:latin typeface="Calibri"/>
                          <a:ea typeface="Times New Roman"/>
                        </a:rPr>
                        <a:t>por enajenaciones realizadas durante el mes</a:t>
                      </a:r>
                      <a:endParaRPr b="0" lang="es-MX" sz="1200" spc="-1" strike="noStrike">
                        <a:latin typeface="Arial"/>
                      </a:endParaRPr>
                    </a:p>
                    <a:p>
                      <a:pPr marL="64800" algn="just">
                        <a:lnSpc>
                          <a:spcPct val="100000"/>
                        </a:lnSpc>
                        <a:spcBef>
                          <a:spcPts val="400"/>
                        </a:spcBef>
                        <a:tabLst>
                          <a:tab algn="l" pos="0"/>
                        </a:tabLst>
                      </a:pPr>
                      <a:r>
                        <a:rPr b="1" lang="es-MX" sz="1000" spc="-1" strike="noStrike">
                          <a:solidFill>
                            <a:srgbClr val="000000"/>
                          </a:solidFill>
                          <a:latin typeface="Calibri"/>
                          <a:ea typeface="Times New Roman"/>
                        </a:rPr>
                        <a:t>, aquellos contribuyentes que perciban ingresos por enajenaciones realizadas durante un mes calendario a un mismo contribuyente del RIF, podrán diferir la emisión de los CFDI correspondientes a dichas transacciones</a:t>
                      </a:r>
                      <a:endParaRPr b="0" lang="es-MX" sz="1000" spc="-1" strike="noStrike">
                        <a:latin typeface="Arial"/>
                      </a:endParaRPr>
                    </a:p>
                    <a:p>
                      <a:pPr marL="64800" algn="just">
                        <a:lnSpc>
                          <a:spcPct val="100000"/>
                        </a:lnSpc>
                        <a:buClr>
                          <a:srgbClr val="000000"/>
                        </a:buClr>
                        <a:buFont typeface="Calibri Light"/>
                        <a:buAutoNum type="romanUcPeriod"/>
                        <a:tabLst>
                          <a:tab algn="l" pos="0"/>
                        </a:tabLst>
                      </a:pPr>
                      <a:r>
                        <a:rPr b="1" lang="es-MX" sz="1200" spc="-1" strike="noStrike">
                          <a:solidFill>
                            <a:srgbClr val="000000"/>
                          </a:solidFill>
                          <a:latin typeface="Calibri"/>
                          <a:ea typeface="Times New Roman"/>
                        </a:rPr>
                        <a:t>Que los ingresos que perciban por las operaciones señaladas en el primer párrafo de esta regla provengan de enajenaciones realizadas a contribuyentes del RIF.</a:t>
                      </a:r>
                      <a:endParaRPr b="0" lang="es-MX" sz="1200" spc="-1" strike="noStrike">
                        <a:latin typeface="Arial"/>
                      </a:endParaRPr>
                    </a:p>
                    <a:p>
                      <a:pPr marL="64800" algn="just">
                        <a:lnSpc>
                          <a:spcPct val="100000"/>
                        </a:lnSpc>
                        <a:buClr>
                          <a:srgbClr val="000000"/>
                        </a:buClr>
                        <a:buFont typeface="Calibri Light"/>
                        <a:buAutoNum type="romanUcPeriod"/>
                        <a:tabLst>
                          <a:tab algn="l" pos="0"/>
                        </a:tabLst>
                      </a:pPr>
                      <a:r>
                        <a:rPr b="1" lang="es-MX" sz="1200" spc="-1" strike="noStrike">
                          <a:solidFill>
                            <a:srgbClr val="000000"/>
                          </a:solidFill>
                          <a:latin typeface="Calibri"/>
                          <a:ea typeface="Times New Roman"/>
                        </a:rPr>
                        <a:t>Llevar un registro electrónico que contenga información de cada una de las operaciones realizadas durante el mes </a:t>
                      </a:r>
                      <a:r>
                        <a:rPr b="0" lang="es-MX" sz="1200" spc="-1" strike="noStrike">
                          <a:solidFill>
                            <a:srgbClr val="000000"/>
                          </a:solidFill>
                          <a:latin typeface="Calibri"/>
                          <a:ea typeface="Times New Roman"/>
                        </a:rPr>
                        <a:t>calendario con cada uno de los contribuyentes a los que se les expedirá el CFDI de manera mensual.</a:t>
                      </a:r>
                      <a:endParaRPr b="0" lang="es-MX" sz="1200" spc="-1" strike="noStrike">
                        <a:latin typeface="Arial"/>
                      </a:endParaRPr>
                    </a:p>
                    <a:p>
                      <a:pPr marL="64800" algn="just">
                        <a:lnSpc>
                          <a:spcPct val="100000"/>
                        </a:lnSpc>
                        <a:buClr>
                          <a:srgbClr val="000000"/>
                        </a:buClr>
                        <a:buFont typeface="Calibri Light"/>
                        <a:buAutoNum type="romanUcPeriod"/>
                        <a:tabLst>
                          <a:tab algn="l" pos="0"/>
                        </a:tabLst>
                      </a:pPr>
                      <a:r>
                        <a:rPr b="1" lang="es-MX" sz="1200" spc="-1" strike="noStrike">
                          <a:solidFill>
                            <a:srgbClr val="000000"/>
                          </a:solidFill>
                          <a:latin typeface="Calibri"/>
                          <a:ea typeface="Times New Roman"/>
                        </a:rPr>
                        <a:t>Considerar como fecha de expedición del CFDI, el último día del mes por el que se emita el mismo.</a:t>
                      </a:r>
                      <a:endParaRPr b="0" lang="es-MX" sz="1200" spc="-1" strike="noStrike">
                        <a:latin typeface="Arial"/>
                      </a:endParaRPr>
                    </a:p>
                    <a:p>
                      <a:pPr marL="64800" algn="just">
                        <a:lnSpc>
                          <a:spcPct val="100000"/>
                        </a:lnSpc>
                        <a:buClr>
                          <a:srgbClr val="000000"/>
                        </a:buClr>
                        <a:buFont typeface="Calibri Light"/>
                        <a:buAutoNum type="romanUcPeriod"/>
                        <a:tabLst>
                          <a:tab algn="l" pos="0"/>
                        </a:tabLst>
                      </a:pPr>
                      <a:r>
                        <a:rPr b="1" lang="es-MX" sz="1200" spc="-1" strike="noStrike">
                          <a:solidFill>
                            <a:srgbClr val="000000"/>
                          </a:solidFill>
                          <a:latin typeface="Calibri"/>
                          <a:ea typeface="Times New Roman"/>
                        </a:rPr>
                        <a:t>En el CFDI que se emita, en el campo descripción del servicio, se deberá detallar la información a que se refiere la fracción II de la presente regla.</a:t>
                      </a:r>
                      <a:endParaRPr b="0" lang="es-MX" sz="1200" spc="-1" strike="noStrike">
                        <a:latin typeface="Arial"/>
                      </a:endParaRPr>
                    </a:p>
                    <a:p>
                      <a:pPr marL="64800" algn="just">
                        <a:lnSpc>
                          <a:spcPct val="100000"/>
                        </a:lnSpc>
                        <a:tabLst>
                          <a:tab algn="l" pos="0"/>
                        </a:tabLst>
                      </a:pPr>
                      <a:r>
                        <a:rPr b="0" lang="es-MX" sz="1200" spc="-1" strike="noStrike">
                          <a:solidFill>
                            <a:srgbClr val="000000"/>
                          </a:solidFill>
                          <a:latin typeface="Calibri"/>
                          <a:ea typeface="Times New Roman"/>
                        </a:rPr>
                        <a:t>Para los efectos de lo dispuesto en el artículo 112, fracción V de la Ley del ISR</a:t>
                      </a:r>
                      <a:r>
                        <a:rPr b="1" lang="es-MX" sz="1200" spc="-1" strike="noStrike" u="sng">
                          <a:solidFill>
                            <a:srgbClr val="000000"/>
                          </a:solidFill>
                          <a:uFillTx/>
                          <a:latin typeface="Calibri"/>
                          <a:ea typeface="Times New Roman"/>
                        </a:rPr>
                        <a:t>, la limitante del pago en efectivo se entenderá hecha a cada una de las operaciones de compra incluidas en el CFDI </a:t>
                      </a:r>
                      <a:r>
                        <a:rPr b="0" lang="es-MX" sz="1200" spc="-1" strike="noStrike">
                          <a:solidFill>
                            <a:srgbClr val="000000"/>
                          </a:solidFill>
                          <a:latin typeface="Calibri"/>
                          <a:ea typeface="Times New Roman"/>
                        </a:rPr>
                        <a:t>y no a la suma total de las mismas.</a:t>
                      </a:r>
                      <a:endParaRPr b="0" lang="es-MX" sz="1200" spc="-1" strike="noStrike">
                        <a:latin typeface="Arial"/>
                      </a:endParaRPr>
                    </a:p>
                    <a:p>
                      <a:pPr marL="64800" algn="just">
                        <a:lnSpc>
                          <a:spcPct val="100000"/>
                        </a:lnSpc>
                        <a:tabLst>
                          <a:tab algn="l" pos="0"/>
                        </a:tabLst>
                      </a:pP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r>
              <a:tr h="2058120">
                <a:tc>
                  <a:txBody>
                    <a:bodyPr lIns="62280" rIns="62280" tIns="0" bIns="0" anchor="t">
                      <a:noAutofit/>
                    </a:bodyPr>
                    <a:p>
                      <a:pPr marL="64800">
                        <a:lnSpc>
                          <a:spcPct val="100000"/>
                        </a:lnSpc>
                        <a:tabLst>
                          <a:tab algn="l" pos="0"/>
                        </a:tabLst>
                      </a:pPr>
                      <a:r>
                        <a:rPr b="1" lang="es-MX" sz="1200" spc="-1" strike="noStrike">
                          <a:solidFill>
                            <a:srgbClr val="000000"/>
                          </a:solidFill>
                          <a:latin typeface="Calibri"/>
                          <a:ea typeface="Times New Roman"/>
                        </a:rPr>
                        <a:t>2.7.1.21.</a:t>
                      </a: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c>
                  <a:txBody>
                    <a:bodyPr lIns="62280" rIns="62280" tIns="0" bIns="0" anchor="t">
                      <a:noAutofit/>
                    </a:bodyPr>
                    <a:p>
                      <a:pPr marL="64800" algn="just">
                        <a:lnSpc>
                          <a:spcPct val="100000"/>
                        </a:lnSpc>
                        <a:tabLst>
                          <a:tab algn="l" pos="0"/>
                        </a:tabLst>
                      </a:pPr>
                      <a:r>
                        <a:rPr b="1" lang="es-MX" sz="1200" spc="-1" strike="noStrike">
                          <a:solidFill>
                            <a:srgbClr val="000000"/>
                          </a:solidFill>
                          <a:latin typeface="Calibri"/>
                          <a:ea typeface="Times New Roman"/>
                        </a:rPr>
                        <a:t>Expedición de CFDI a través de "Mis cuentas"</a:t>
                      </a:r>
                      <a:endParaRPr b="0" lang="es-MX" sz="1200" spc="-1" strike="noStrike">
                        <a:latin typeface="Arial"/>
                      </a:endParaRPr>
                    </a:p>
                    <a:p>
                      <a:pPr marL="64800">
                        <a:lnSpc>
                          <a:spcPct val="100000"/>
                        </a:lnSpc>
                        <a:tabLst>
                          <a:tab algn="l" pos="0"/>
                        </a:tabLst>
                      </a:pPr>
                      <a:endParaRPr b="0" lang="es-MX" sz="1200" spc="-1" strike="noStrike">
                        <a:latin typeface="Arial"/>
                      </a:endParaRPr>
                    </a:p>
                    <a:p>
                      <a:pPr marL="64800">
                        <a:lnSpc>
                          <a:spcPct val="100000"/>
                        </a:lnSpc>
                        <a:tabLst>
                          <a:tab algn="l" pos="0"/>
                        </a:tabLst>
                      </a:pPr>
                      <a:r>
                        <a:rPr b="0" lang="es-MX" sz="1200" spc="-1" strike="noStrike">
                          <a:solidFill>
                            <a:srgbClr val="000000"/>
                          </a:solidFill>
                          <a:latin typeface="Calibri"/>
                          <a:ea typeface="Times New Roman"/>
                        </a:rPr>
                        <a:t>Para los efectos de los artículos 29, primer y penúltimo párrafos y 29-A, tercer párrafo, en relación con el artículo 28, todos del CFF, los contribuyentes del RIF cuyos ingresos, en el ejercicio inmediato anterior o en cualquier momento del ejercicio no rebasen de $2'000,000.00 (dos millones de pesos 00/100 M.N.); así como a contribuyentes que tributen conforme 74, primer párrafo, fracción III y Título IV, Capítulo II, Secciones I y III y Capítulo III, de la Ley del ISR, &lt; a $ 4,000,000.</a:t>
                      </a:r>
                      <a:r>
                        <a:rPr b="0" lang="es-MX" sz="1800" spc="-1" strike="noStrike">
                          <a:solidFill>
                            <a:srgbClr val="000000"/>
                          </a:solidFill>
                          <a:latin typeface="Calibri"/>
                          <a:ea typeface="Times New Roman"/>
                        </a:rPr>
                        <a:t> </a:t>
                      </a:r>
                      <a:r>
                        <a:rPr b="0" lang="es-MX" sz="1200" spc="-1" strike="noStrike">
                          <a:solidFill>
                            <a:srgbClr val="000000"/>
                          </a:solidFill>
                          <a:latin typeface="Calibri"/>
                          <a:ea typeface="Times New Roman"/>
                        </a:rPr>
                        <a:t>podrán expedir CFDI a través de "Mis cuentas", utilizando su Contraseña. A dichos comprobantes se les incorporará el sello digital del SAT, el cual hará las veces del sello del contribuyente emisor y serán válidos para deducir y acreditar fiscalmente.</a:t>
                      </a:r>
                      <a:endParaRPr b="0" lang="es-MX" sz="1200" spc="-1" strike="noStrike">
                        <a:latin typeface="Arial"/>
                      </a:endParaRPr>
                    </a:p>
                    <a:p>
                      <a:pPr marL="64800">
                        <a:lnSpc>
                          <a:spcPct val="100000"/>
                        </a:lnSpc>
                        <a:tabLst>
                          <a:tab algn="l" pos="0"/>
                        </a:tabLst>
                      </a:pPr>
                      <a:endParaRPr b="0" lang="es-MX" sz="1200" spc="-1" strike="noStrike">
                        <a:latin typeface="Arial"/>
                      </a:endParaRPr>
                    </a:p>
                    <a:p>
                      <a:pPr marL="64800">
                        <a:lnSpc>
                          <a:spcPct val="100000"/>
                        </a:lnSpc>
                        <a:tabLst>
                          <a:tab algn="l" pos="0"/>
                        </a:tabLst>
                      </a:pPr>
                      <a:r>
                        <a:rPr b="0" lang="es-MX" sz="1200" spc="-1" strike="noStrike">
                          <a:solidFill>
                            <a:srgbClr val="000000"/>
                          </a:solidFill>
                          <a:latin typeface="Calibri"/>
                          <a:ea typeface="Times New Roman"/>
                        </a:rPr>
                        <a:t> </a:t>
                      </a:r>
                      <a:r>
                        <a:rPr b="0" lang="es-MX" sz="1200" spc="-1" strike="noStrike">
                          <a:solidFill>
                            <a:srgbClr val="000000"/>
                          </a:solidFill>
                          <a:latin typeface="Calibri"/>
                          <a:ea typeface="Times New Roman"/>
                        </a:rPr>
                        <a:t>A los contribuyentes que ejerzan la opción prevista en esta regla</a:t>
                      </a:r>
                      <a:r>
                        <a:rPr b="1" lang="es-MX" sz="1200" spc="-1" strike="noStrike">
                          <a:solidFill>
                            <a:srgbClr val="000000"/>
                          </a:solidFill>
                          <a:latin typeface="Calibri"/>
                          <a:ea typeface="Times New Roman"/>
                        </a:rPr>
                        <a:t>, cuando se ubiquen en alguno de los supuestos del artículo </a:t>
                      </a:r>
                      <a:r>
                        <a:rPr b="1" lang="es-MX" sz="1200" spc="-1" strike="noStrike">
                          <a:solidFill>
                            <a:srgbClr val="ff0000"/>
                          </a:solidFill>
                          <a:latin typeface="Calibri"/>
                          <a:ea typeface="Times New Roman"/>
                        </a:rPr>
                        <a:t># 17-H Bis </a:t>
                      </a:r>
                      <a:r>
                        <a:rPr b="1" lang="es-MX" sz="1200" spc="-1" strike="noStrike">
                          <a:solidFill>
                            <a:srgbClr val="000000"/>
                          </a:solidFill>
                          <a:latin typeface="Calibri"/>
                          <a:ea typeface="Times New Roman"/>
                        </a:rPr>
                        <a:t>del CFF, les será aplicable el procedimiento de restricción temporal contenido en dicho artículo. Cuando desahogado el procedimiento a que se refiere el citado precepto y la regla 2.2.14</a:t>
                      </a:r>
                      <a:r>
                        <a:rPr b="0" lang="es-MX" sz="1200" spc="-1" strike="noStrike">
                          <a:solidFill>
                            <a:srgbClr val="000000"/>
                          </a:solidFill>
                          <a:latin typeface="Calibri"/>
                          <a:ea typeface="Times New Roman"/>
                        </a:rPr>
                        <a:t>., </a:t>
                      </a:r>
                      <a:r>
                        <a:rPr b="0" lang="es-MX" sz="1050" spc="-1" strike="noStrike">
                          <a:solidFill>
                            <a:srgbClr val="ff0000"/>
                          </a:solidFill>
                          <a:latin typeface="Calibri"/>
                          <a:ea typeface="Times New Roman"/>
                        </a:rPr>
                        <a:t># </a:t>
                      </a:r>
                      <a:r>
                        <a:rPr b="1" lang="es-MX" sz="1050" spc="-1" strike="noStrike">
                          <a:solidFill>
                            <a:srgbClr val="ff0000"/>
                          </a:solidFill>
                          <a:latin typeface="Calibri"/>
                          <a:ea typeface="Times New Roman"/>
                        </a:rPr>
                        <a:t>BLOQUEO DE SELLOS CUANDO SE ENCUENTREN EN SUPUESTO DE NO CUMPLIR CON</a:t>
                      </a:r>
                      <a:r>
                        <a:rPr b="1" lang="es-ES" sz="1050" spc="-1" strike="noStrike">
                          <a:solidFill>
                            <a:srgbClr val="ff0000"/>
                          </a:solidFill>
                          <a:latin typeface="Calibri"/>
                          <a:ea typeface="Times New Roman"/>
                        </a:rPr>
                        <a:t> DOS O MÁS DECLARACIONES PROVISIONALES O DEFINITIVAS CONSECUTIVAS O NO CONSECUTIVAS.</a:t>
                      </a:r>
                      <a:endParaRPr b="0" lang="es-MX" sz="1050" spc="-1" strike="noStrike">
                        <a:latin typeface="Arial"/>
                      </a:endParaRPr>
                    </a:p>
                    <a:p>
                      <a:pPr marL="64800">
                        <a:lnSpc>
                          <a:spcPct val="100000"/>
                        </a:lnSpc>
                        <a:tabLst>
                          <a:tab algn="l" pos="0"/>
                        </a:tabLst>
                      </a:pPr>
                      <a:r>
                        <a:rPr b="0" lang="es-MX" sz="1000" spc="-1" strike="noStrike">
                          <a:solidFill>
                            <a:srgbClr val="000000"/>
                          </a:solidFill>
                          <a:latin typeface="Calibri"/>
                          <a:ea typeface="Times New Roman"/>
                        </a:rPr>
                        <a:t>(rif, act em, act plat tec, arrendam)</a:t>
                      </a:r>
                      <a:endParaRPr b="0" lang="es-MX" sz="10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r>
              <a:tr h="1433520">
                <a:tc>
                  <a:txBody>
                    <a:bodyPr lIns="57600" rIns="57600" tIns="0" bIns="0" anchor="t">
                      <a:noAutofit/>
                    </a:bodyPr>
                    <a:p>
                      <a:pPr marL="64800">
                        <a:lnSpc>
                          <a:spcPct val="100000"/>
                        </a:lnSpc>
                        <a:tabLst>
                          <a:tab algn="l" pos="0"/>
                        </a:tabLst>
                      </a:pPr>
                      <a:r>
                        <a:rPr b="1" lang="es-MX" sz="1200" spc="-1" strike="noStrike">
                          <a:solidFill>
                            <a:srgbClr val="000000"/>
                          </a:solidFill>
                          <a:latin typeface="Calibri"/>
                          <a:ea typeface="Times New Roman"/>
                        </a:rPr>
                        <a:t>2.7.1.24.</a:t>
                      </a:r>
                      <a:endParaRPr b="0" lang="es-MX" sz="1200" spc="-1" strike="noStrike">
                        <a:latin typeface="Arial"/>
                      </a:endParaRPr>
                    </a:p>
                  </a:txBody>
                  <a:tcPr anchor="t" marL="57600" marR="57600">
                    <a:lnL w="12240">
                      <a:solidFill>
                        <a:srgbClr val="000000"/>
                      </a:solidFill>
                    </a:lnL>
                    <a:lnR w="12240">
                      <a:solidFill>
                        <a:srgbClr val="000000"/>
                      </a:solidFill>
                    </a:lnR>
                    <a:lnT w="12240">
                      <a:solidFill>
                        <a:srgbClr val="000000"/>
                      </a:solidFill>
                    </a:lnT>
                    <a:lnB w="12240">
                      <a:solidFill>
                        <a:srgbClr val="000000"/>
                      </a:solidFill>
                    </a:lnB>
                    <a:noFill/>
                  </a:tcPr>
                </a:tc>
                <a:tc>
                  <a:txBody>
                    <a:bodyPr lIns="57600" rIns="57600" tIns="0" bIns="0" anchor="t">
                      <a:noAutofit/>
                    </a:bodyPr>
                    <a:p>
                      <a:pPr marL="64800" algn="just">
                        <a:lnSpc>
                          <a:spcPct val="100000"/>
                        </a:lnSpc>
                        <a:tabLst>
                          <a:tab algn="l" pos="0"/>
                        </a:tabLst>
                      </a:pPr>
                      <a:r>
                        <a:rPr b="1" lang="es-MX" sz="1200" spc="-1" strike="noStrike">
                          <a:solidFill>
                            <a:srgbClr val="000000"/>
                          </a:solidFill>
                          <a:latin typeface="Calibri"/>
                          <a:ea typeface="Times New Roman"/>
                        </a:rPr>
                        <a:t>Expedición de comprobantes en operaciones con el público en general</a:t>
                      </a:r>
                      <a:endParaRPr b="0" lang="es-MX" sz="1200" spc="-1" strike="noStrike">
                        <a:latin typeface="Arial"/>
                      </a:endParaRPr>
                    </a:p>
                    <a:p>
                      <a:pPr marL="64800" algn="just">
                        <a:lnSpc>
                          <a:spcPct val="100000"/>
                        </a:lnSpc>
                        <a:tabLst>
                          <a:tab algn="l" pos="0"/>
                        </a:tabLst>
                      </a:pPr>
                      <a:r>
                        <a:rPr b="0" lang="es-MX" sz="1200" spc="-1" strike="noStrike">
                          <a:solidFill>
                            <a:srgbClr val="000000"/>
                          </a:solidFill>
                          <a:latin typeface="Calibri"/>
                          <a:ea typeface="Times New Roman"/>
                        </a:rPr>
                        <a:t>Para los efectos de los artículos 29 y 29-A, fracción IV, segundo párrafo del CFF y 39 del Reglamento del CFF, los contribuyentes podrán elaborar un CFDI diario, semanal o mensual donde consten los importes correspondientes a cada una de las operaciones realizadas con el público en general del periodo al que corresponda y el número de folio o de operación de los comprobantes de operaciones con el público en general que se hubieran emitido, utilizando para ello la clave genérica en el RFC a que se refiere la regla 2.7.1.26. </a:t>
                      </a:r>
                      <a:r>
                        <a:rPr b="1" lang="es-MX" sz="1200" spc="-1" strike="noStrike">
                          <a:solidFill>
                            <a:srgbClr val="000000"/>
                          </a:solidFill>
                          <a:latin typeface="Calibri"/>
                          <a:ea typeface="Times New Roman"/>
                        </a:rPr>
                        <a:t>Los contribuyentes que tributen en el RIF podrán elaborar el CFDI de referencia de forma bimestral a través de la aplicación electrónica "Mis cuentas", incluyendo únicamente el monto total de las operaciones del bimestre y el periodo correspondiente.</a:t>
                      </a:r>
                      <a:endParaRPr b="0" lang="es-MX" sz="1200" spc="-1" strike="noStrike">
                        <a:latin typeface="Arial"/>
                      </a:endParaRPr>
                    </a:p>
                  </a:txBody>
                  <a:tcPr anchor="t" marL="57600" marR="57600">
                    <a:lnL w="12240">
                      <a:solidFill>
                        <a:srgbClr val="000000"/>
                      </a:solidFill>
                    </a:lnL>
                    <a:lnR w="12240">
                      <a:solidFill>
                        <a:srgbClr val="000000"/>
                      </a:solidFill>
                    </a:lnR>
                    <a:lnT w="12240">
                      <a:solidFill>
                        <a:srgbClr val="000000"/>
                      </a:solidFill>
                    </a:lnT>
                    <a:lnB w="12240">
                      <a:solidFill>
                        <a:srgbClr val="000000"/>
                      </a:solidFill>
                    </a:lnB>
                    <a:noFill/>
                  </a:tcPr>
                </a:tc>
              </a:tr>
              <a:tr h="695880">
                <a:tc>
                  <a:txBody>
                    <a:bodyPr lIns="57600" rIns="57600" tIns="0" bIns="0" anchor="t">
                      <a:noAutofit/>
                    </a:bodyPr>
                    <a:p>
                      <a:pPr marL="64800">
                        <a:lnSpc>
                          <a:spcPct val="100000"/>
                        </a:lnSpc>
                        <a:tabLst>
                          <a:tab algn="l" pos="0"/>
                        </a:tabLst>
                      </a:pPr>
                      <a:r>
                        <a:rPr b="1" lang="es-MX" sz="1200" spc="-1" strike="noStrike">
                          <a:solidFill>
                            <a:srgbClr val="000000"/>
                          </a:solidFill>
                          <a:latin typeface="Calibri"/>
                          <a:ea typeface="Times New Roman"/>
                        </a:rPr>
                        <a:t>2.7.1.37.</a:t>
                      </a:r>
                      <a:endParaRPr b="0" lang="es-MX" sz="1200" spc="-1" strike="noStrike">
                        <a:latin typeface="Arial"/>
                      </a:endParaRPr>
                    </a:p>
                  </a:txBody>
                  <a:tcPr anchor="t" marL="57600" marR="57600">
                    <a:lnL w="12240">
                      <a:solidFill>
                        <a:srgbClr val="000000"/>
                      </a:solidFill>
                    </a:lnL>
                    <a:lnR w="12240">
                      <a:solidFill>
                        <a:srgbClr val="000000"/>
                      </a:solidFill>
                    </a:lnR>
                    <a:lnT w="12240">
                      <a:solidFill>
                        <a:srgbClr val="000000"/>
                      </a:solidFill>
                    </a:lnT>
                    <a:lnB w="12240">
                      <a:solidFill>
                        <a:srgbClr val="000000"/>
                      </a:solidFill>
                    </a:lnB>
                    <a:noFill/>
                  </a:tcPr>
                </a:tc>
                <a:tc>
                  <a:txBody>
                    <a:bodyPr lIns="57600" rIns="57600" tIns="0" bIns="0" anchor="t">
                      <a:noAutofit/>
                    </a:bodyPr>
                    <a:p>
                      <a:pPr marL="64800" algn="just">
                        <a:lnSpc>
                          <a:spcPct val="100000"/>
                        </a:lnSpc>
                        <a:tabLst>
                          <a:tab algn="l" pos="0"/>
                        </a:tabLst>
                      </a:pPr>
                      <a:r>
                        <a:rPr b="1" lang="es-MX" sz="1200" spc="-1" strike="noStrike">
                          <a:solidFill>
                            <a:srgbClr val="000000"/>
                          </a:solidFill>
                          <a:latin typeface="Calibri"/>
                          <a:ea typeface="Times New Roman"/>
                        </a:rPr>
                        <a:t>Opción para que comercializadores o entidades gubernamentales de fomento y apoyo a las artesanías, acompañen en el cumplimiento de obligaciones fiscales a los contribuyentes del RIF que elaboren y enajenen artesanías</a:t>
                      </a:r>
                      <a:endParaRPr b="0" lang="es-MX" sz="1200" spc="-1" strike="noStrike">
                        <a:latin typeface="Arial"/>
                      </a:endParaRPr>
                    </a:p>
                    <a:p>
                      <a:pPr marL="64800" algn="just">
                        <a:lnSpc>
                          <a:spcPct val="100000"/>
                        </a:lnSpc>
                        <a:tabLst>
                          <a:tab algn="l" pos="0"/>
                        </a:tabLst>
                      </a:pPr>
                      <a:r>
                        <a:rPr b="0" lang="es-MX" sz="1200" spc="-1" strike="noStrike">
                          <a:solidFill>
                            <a:srgbClr val="000000"/>
                          </a:solidFill>
                          <a:latin typeface="Calibri"/>
                          <a:ea typeface="Times New Roman"/>
                        </a:rPr>
                        <a:t>Para este propósito, pondrán a su disposición el equipo de cómputo necesario y personal capacitado para auxiliarlos.</a:t>
                      </a:r>
                      <a:endParaRPr b="0" lang="es-MX" sz="1200" spc="-1" strike="noStrike">
                        <a:latin typeface="Arial"/>
                      </a:endParaRPr>
                    </a:p>
                  </a:txBody>
                  <a:tcPr anchor="t" marL="57600" marR="576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406" name="3 Rectángulo"/>
          <p:cNvSpPr/>
          <p:nvPr/>
        </p:nvSpPr>
        <p:spPr>
          <a:xfrm>
            <a:off x="4231800" y="189000"/>
            <a:ext cx="3934800" cy="36468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1" lang="es-MX" sz="1800" spc="-1" strike="noStrike">
                <a:solidFill>
                  <a:srgbClr val="ffffff"/>
                </a:solidFill>
                <a:latin typeface="Calibri"/>
              </a:rPr>
              <a:t>V.- RESUMEN DE REFORMAS PARA 2021</a:t>
            </a:r>
            <a:endParaRPr b="0" lang="es-MX" sz="18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407" name="Tabla 2"/>
          <p:cNvGraphicFramePr/>
          <p:nvPr/>
        </p:nvGraphicFramePr>
        <p:xfrm>
          <a:off x="329760" y="963360"/>
          <a:ext cx="8484480" cy="4096440"/>
        </p:xfrm>
        <a:graphic>
          <a:graphicData uri="http://schemas.openxmlformats.org/drawingml/2006/table">
            <a:tbl>
              <a:tblPr/>
              <a:tblGrid>
                <a:gridCol w="768600"/>
                <a:gridCol w="7715880"/>
              </a:tblGrid>
              <a:tr h="4452840">
                <a:tc>
                  <a:txBody>
                    <a:bodyPr lIns="57600" rIns="57600" tIns="0" bIns="0" anchor="t">
                      <a:noAutofit/>
                    </a:bodyPr>
                    <a:p>
                      <a:pPr>
                        <a:lnSpc>
                          <a:spcPct val="100000"/>
                        </a:lnSpc>
                      </a:pPr>
                      <a:r>
                        <a:rPr b="1" lang="es-MX" sz="1400" spc="-1" strike="noStrike">
                          <a:solidFill>
                            <a:srgbClr val="000000"/>
                          </a:solidFill>
                          <a:latin typeface="Calibri"/>
                          <a:ea typeface="Times New Roman"/>
                        </a:rPr>
                        <a:t>2.7.1.39.</a:t>
                      </a:r>
                      <a:endParaRPr b="0" lang="es-MX" sz="1400" spc="-1" strike="noStrike">
                        <a:latin typeface="Arial"/>
                      </a:endParaRPr>
                    </a:p>
                  </a:txBody>
                  <a:tcPr anchor="t" marL="57600" marR="57600">
                    <a:lnL w="12240">
                      <a:solidFill>
                        <a:srgbClr val="000000"/>
                      </a:solidFill>
                    </a:lnL>
                    <a:lnR w="12240">
                      <a:solidFill>
                        <a:srgbClr val="000000"/>
                      </a:solidFill>
                    </a:lnR>
                    <a:lnT w="12240">
                      <a:solidFill>
                        <a:srgbClr val="000000"/>
                      </a:solidFill>
                    </a:lnT>
                    <a:lnB w="12240">
                      <a:solidFill>
                        <a:srgbClr val="000000"/>
                      </a:solidFill>
                    </a:lnB>
                    <a:noFill/>
                  </a:tcPr>
                </a:tc>
                <a:tc>
                  <a:txBody>
                    <a:bodyPr lIns="57600" rIns="57600" tIns="0" bIns="0" anchor="t">
                      <a:noAutofit/>
                    </a:bodyPr>
                    <a:p>
                      <a:pPr marL="64800" algn="just">
                        <a:lnSpc>
                          <a:spcPct val="100000"/>
                        </a:lnSpc>
                        <a:tabLst>
                          <a:tab algn="l" pos="0"/>
                        </a:tabLst>
                      </a:pPr>
                      <a:r>
                        <a:rPr b="1" lang="es-MX" sz="1200" spc="-1" strike="noStrike">
                          <a:solidFill>
                            <a:srgbClr val="000000"/>
                          </a:solidFill>
                          <a:latin typeface="Calibri"/>
                          <a:ea typeface="Times New Roman"/>
                        </a:rPr>
                        <a:t>Cancelación de CFDI </a:t>
                      </a:r>
                      <a:r>
                        <a:rPr b="1" lang="es-MX" sz="1200" spc="-1" strike="noStrike">
                          <a:solidFill>
                            <a:srgbClr val="000000"/>
                          </a:solidFill>
                          <a:highlight>
                            <a:srgbClr val="ffff00"/>
                          </a:highlight>
                          <a:latin typeface="Calibri"/>
                          <a:ea typeface="Times New Roman"/>
                        </a:rPr>
                        <a:t>sin aceptación del receptor</a:t>
                      </a:r>
                      <a:endParaRPr b="0" lang="es-MX" sz="1200" spc="-1" strike="noStrike">
                        <a:latin typeface="Arial"/>
                      </a:endParaRPr>
                    </a:p>
                    <a:p>
                      <a:pPr marL="64800" algn="just">
                        <a:lnSpc>
                          <a:spcPct val="100000"/>
                        </a:lnSpc>
                        <a:tabLst>
                          <a:tab algn="l" pos="0"/>
                        </a:tabLst>
                      </a:pPr>
                      <a:endParaRPr b="0" lang="es-MX" sz="1200" spc="-1" strike="noStrike">
                        <a:latin typeface="Arial"/>
                      </a:endParaRPr>
                    </a:p>
                    <a:p>
                      <a:pPr marL="64800" algn="just">
                        <a:lnSpc>
                          <a:spcPct val="100000"/>
                        </a:lnSpc>
                        <a:tabLst>
                          <a:tab algn="l" pos="0"/>
                        </a:tabLst>
                      </a:pPr>
                      <a:r>
                        <a:rPr b="0" lang="es-MX" sz="1200" spc="-1" strike="noStrike">
                          <a:solidFill>
                            <a:srgbClr val="000000"/>
                          </a:solidFill>
                          <a:latin typeface="Calibri"/>
                          <a:ea typeface="Times New Roman"/>
                        </a:rPr>
                        <a:t>Para los efectos de los artículos 29-A, cuarto y quinto párrafos del CFF y Sexto, fracción I de las Disposiciones Transitorias del CFF, previsto en el "Decreto por el que se reforman, adicionan y derogan diversas disposiciones de la Ley del Impuesto sobre la Renta, de la Ley del Impuesto al Valor Agregado, del Código Fiscal de la Federación y de la Ley Federal del Impuesto Sobre Automóviles Nuevos", publicado en el DOF el 30 de noviembre de 2016, los contribuyentes podrán cancelar un CFDI sin que se requiera la aceptación del receptor en los siguientes supuestos:</a:t>
                      </a:r>
                      <a:endParaRPr b="0" lang="es-MX" sz="1200" spc="-1" strike="noStrike">
                        <a:latin typeface="Arial"/>
                      </a:endParaRPr>
                    </a:p>
                    <a:p>
                      <a:pPr marL="623880" indent="-560520" algn="just">
                        <a:lnSpc>
                          <a:spcPct val="100000"/>
                        </a:lnSpc>
                        <a:tabLst>
                          <a:tab algn="l" pos="0"/>
                        </a:tabLst>
                      </a:pPr>
                      <a:r>
                        <a:rPr b="1" lang="es-MX" sz="1200" spc="-1" strike="noStrike">
                          <a:solidFill>
                            <a:srgbClr val="000000"/>
                          </a:solidFill>
                          <a:highlight>
                            <a:srgbClr val="ffff00"/>
                          </a:highlight>
                          <a:latin typeface="Calibri"/>
                          <a:ea typeface="Times New Roman"/>
                        </a:rPr>
                        <a:t>I.</a:t>
                      </a:r>
                      <a:r>
                        <a:rPr b="0" lang="es-MX" sz="1200" spc="-1" strike="noStrike">
                          <a:solidFill>
                            <a:srgbClr val="000000"/>
                          </a:solidFill>
                          <a:highlight>
                            <a:srgbClr val="ffff00"/>
                          </a:highlight>
                          <a:latin typeface="Calibri"/>
                          <a:ea typeface="Times New Roman"/>
                        </a:rPr>
                        <a:t>	</a:t>
                      </a:r>
                      <a:r>
                        <a:rPr b="0" lang="es-MX" sz="1200" spc="-1" strike="noStrike">
                          <a:solidFill>
                            <a:srgbClr val="000000"/>
                          </a:solidFill>
                          <a:highlight>
                            <a:srgbClr val="ffff00"/>
                          </a:highlight>
                          <a:latin typeface="Calibri"/>
                          <a:ea typeface="Times New Roman"/>
                        </a:rPr>
                        <a:t>Los que amparen montos totales de hasta $5,000.00 (cinco mil pesos 00/100 M.N).</a:t>
                      </a:r>
                      <a:endParaRPr b="0" lang="es-MX" sz="1200" spc="-1" strike="noStrike">
                        <a:latin typeface="Arial"/>
                      </a:endParaRPr>
                    </a:p>
                    <a:p>
                      <a:pPr marL="623880" indent="-560520" algn="just">
                        <a:lnSpc>
                          <a:spcPct val="100000"/>
                        </a:lnSpc>
                        <a:tabLst>
                          <a:tab algn="l" pos="0"/>
                        </a:tabLst>
                      </a:pPr>
                      <a:r>
                        <a:rPr b="1" lang="es-MX" sz="1200" spc="-1" strike="noStrike">
                          <a:solidFill>
                            <a:srgbClr val="000000"/>
                          </a:solidFill>
                          <a:latin typeface="Calibri"/>
                          <a:ea typeface="Times New Roman"/>
                        </a:rPr>
                        <a:t>II.</a:t>
                      </a:r>
                      <a:r>
                        <a:rPr b="0" lang="es-MX" sz="1200" spc="-1" strike="noStrike">
                          <a:solidFill>
                            <a:srgbClr val="000000"/>
                          </a:solidFill>
                          <a:latin typeface="Calibri"/>
                          <a:ea typeface="Times New Roman"/>
                        </a:rPr>
                        <a:t>	</a:t>
                      </a:r>
                      <a:r>
                        <a:rPr b="0" lang="es-MX" sz="1200" spc="-1" strike="noStrike">
                          <a:solidFill>
                            <a:srgbClr val="000000"/>
                          </a:solidFill>
                          <a:highlight>
                            <a:srgbClr val="ffff00"/>
                          </a:highlight>
                          <a:latin typeface="Calibri"/>
                          <a:ea typeface="Times New Roman"/>
                        </a:rPr>
                        <a:t>Por concepto de nómina.</a:t>
                      </a:r>
                      <a:endParaRPr b="0" lang="es-MX" sz="1200" spc="-1" strike="noStrike">
                        <a:latin typeface="Arial"/>
                      </a:endParaRPr>
                    </a:p>
                    <a:p>
                      <a:pPr marL="623880" indent="-560520" algn="just">
                        <a:lnSpc>
                          <a:spcPct val="100000"/>
                        </a:lnSpc>
                        <a:tabLst>
                          <a:tab algn="l" pos="0"/>
                        </a:tabLst>
                      </a:pPr>
                      <a:r>
                        <a:rPr b="1" lang="es-MX" sz="1200" spc="-1" strike="noStrike">
                          <a:solidFill>
                            <a:srgbClr val="000000"/>
                          </a:solidFill>
                          <a:highlight>
                            <a:srgbClr val="ffff00"/>
                          </a:highlight>
                          <a:latin typeface="Calibri"/>
                          <a:ea typeface="Times New Roman"/>
                        </a:rPr>
                        <a:t>III.</a:t>
                      </a:r>
                      <a:r>
                        <a:rPr b="0" lang="es-MX" sz="1200" spc="-1" strike="noStrike">
                          <a:solidFill>
                            <a:srgbClr val="000000"/>
                          </a:solidFill>
                          <a:highlight>
                            <a:srgbClr val="ffff00"/>
                          </a:highlight>
                          <a:latin typeface="Calibri"/>
                          <a:ea typeface="Times New Roman"/>
                        </a:rPr>
                        <a:t>	</a:t>
                      </a:r>
                      <a:r>
                        <a:rPr b="0" lang="es-MX" sz="1200" spc="-1" strike="noStrike">
                          <a:solidFill>
                            <a:srgbClr val="000000"/>
                          </a:solidFill>
                          <a:highlight>
                            <a:srgbClr val="ffff00"/>
                          </a:highlight>
                          <a:latin typeface="Calibri"/>
                          <a:ea typeface="Times New Roman"/>
                        </a:rPr>
                        <a:t>Por concepto de egresos.</a:t>
                      </a:r>
                      <a:endParaRPr b="0" lang="es-MX" sz="1200" spc="-1" strike="noStrike">
                        <a:latin typeface="Arial"/>
                      </a:endParaRPr>
                    </a:p>
                    <a:p>
                      <a:pPr marL="623880" indent="-560520" algn="just">
                        <a:lnSpc>
                          <a:spcPct val="100000"/>
                        </a:lnSpc>
                        <a:tabLst>
                          <a:tab algn="l" pos="0"/>
                        </a:tabLst>
                      </a:pPr>
                      <a:r>
                        <a:rPr b="1" lang="es-MX" sz="1200" spc="-1" strike="noStrike">
                          <a:solidFill>
                            <a:srgbClr val="000000"/>
                          </a:solidFill>
                          <a:highlight>
                            <a:srgbClr val="ffff00"/>
                          </a:highlight>
                          <a:latin typeface="Calibri"/>
                          <a:ea typeface="Times New Roman"/>
                        </a:rPr>
                        <a:t>IV.</a:t>
                      </a:r>
                      <a:r>
                        <a:rPr b="0" lang="es-MX" sz="1200" spc="-1" strike="noStrike">
                          <a:solidFill>
                            <a:srgbClr val="000000"/>
                          </a:solidFill>
                          <a:highlight>
                            <a:srgbClr val="ffff00"/>
                          </a:highlight>
                          <a:latin typeface="Calibri"/>
                          <a:ea typeface="Times New Roman"/>
                        </a:rPr>
                        <a:t>	</a:t>
                      </a:r>
                      <a:r>
                        <a:rPr b="0" lang="es-MX" sz="1200" spc="-1" strike="noStrike">
                          <a:solidFill>
                            <a:srgbClr val="000000"/>
                          </a:solidFill>
                          <a:highlight>
                            <a:srgbClr val="ffff00"/>
                          </a:highlight>
                          <a:latin typeface="Calibri"/>
                          <a:ea typeface="Times New Roman"/>
                        </a:rPr>
                        <a:t>Por concepto de traslado.</a:t>
                      </a:r>
                      <a:endParaRPr b="0" lang="es-MX" sz="1200" spc="-1" strike="noStrike">
                        <a:latin typeface="Arial"/>
                      </a:endParaRPr>
                    </a:p>
                    <a:p>
                      <a:pPr marL="623880" indent="-560520" algn="just">
                        <a:lnSpc>
                          <a:spcPct val="100000"/>
                        </a:lnSpc>
                        <a:tabLst>
                          <a:tab algn="l" pos="0"/>
                        </a:tabLst>
                      </a:pPr>
                      <a:r>
                        <a:rPr b="1" lang="es-MX" sz="1200" spc="-1" strike="noStrike">
                          <a:solidFill>
                            <a:srgbClr val="000000"/>
                          </a:solidFill>
                          <a:highlight>
                            <a:srgbClr val="ffff00"/>
                          </a:highlight>
                          <a:latin typeface="Calibri"/>
                          <a:ea typeface="Times New Roman"/>
                        </a:rPr>
                        <a:t>V.</a:t>
                      </a:r>
                      <a:r>
                        <a:rPr b="0" lang="es-MX" sz="1200" spc="-1" strike="noStrike">
                          <a:solidFill>
                            <a:srgbClr val="000000"/>
                          </a:solidFill>
                          <a:highlight>
                            <a:srgbClr val="ffff00"/>
                          </a:highlight>
                          <a:latin typeface="Calibri"/>
                          <a:ea typeface="Times New Roman"/>
                        </a:rPr>
                        <a:t>	</a:t>
                      </a:r>
                      <a:r>
                        <a:rPr b="0" lang="es-MX" sz="1200" spc="-1" strike="noStrike">
                          <a:solidFill>
                            <a:srgbClr val="000000"/>
                          </a:solidFill>
                          <a:highlight>
                            <a:srgbClr val="ffff00"/>
                          </a:highlight>
                          <a:latin typeface="Calibri"/>
                          <a:ea typeface="Times New Roman"/>
                        </a:rPr>
                        <a:t>Por concepto de ingresos expedidos a contribuyentes del RIF.</a:t>
                      </a:r>
                      <a:endParaRPr b="0" lang="es-MX" sz="1200" spc="-1" strike="noStrike">
                        <a:latin typeface="Arial"/>
                      </a:endParaRPr>
                    </a:p>
                    <a:p>
                      <a:pPr marL="623880" indent="-560520" algn="just">
                        <a:lnSpc>
                          <a:spcPct val="100000"/>
                        </a:lnSpc>
                        <a:tabLst>
                          <a:tab algn="l" pos="0"/>
                        </a:tabLst>
                      </a:pPr>
                      <a:r>
                        <a:rPr b="1" lang="es-MX" sz="1200" spc="-1" strike="noStrike">
                          <a:solidFill>
                            <a:srgbClr val="000000"/>
                          </a:solidFill>
                          <a:latin typeface="Calibri"/>
                          <a:ea typeface="Times New Roman"/>
                        </a:rPr>
                        <a:t>VI.</a:t>
                      </a:r>
                      <a:r>
                        <a:rPr b="0" lang="es-MX" sz="1200" spc="-1" strike="noStrike">
                          <a:solidFill>
                            <a:srgbClr val="000000"/>
                          </a:solidFill>
                          <a:latin typeface="Calibri"/>
                          <a:ea typeface="Times New Roman"/>
                        </a:rPr>
                        <a:t>	</a:t>
                      </a:r>
                      <a:r>
                        <a:rPr b="0" lang="es-MX" sz="1200" spc="-1" strike="noStrike">
                          <a:solidFill>
                            <a:srgbClr val="000000"/>
                          </a:solidFill>
                          <a:latin typeface="Calibri"/>
                          <a:ea typeface="Times New Roman"/>
                        </a:rPr>
                        <a:t>Emitidos a través de la herramienta electrónica de "Mis cuentas" en el aplicativo "Factura fácil".</a:t>
                      </a:r>
                      <a:endParaRPr b="0" lang="es-MX" sz="1200" spc="-1" strike="noStrike">
                        <a:latin typeface="Arial"/>
                      </a:endParaRPr>
                    </a:p>
                    <a:p>
                      <a:pPr marL="623880" indent="-560520" algn="just">
                        <a:lnSpc>
                          <a:spcPct val="100000"/>
                        </a:lnSpc>
                        <a:tabLst>
                          <a:tab algn="l" pos="0"/>
                        </a:tabLst>
                      </a:pPr>
                      <a:r>
                        <a:rPr b="1" lang="es-MX" sz="1200" spc="-1" strike="noStrike">
                          <a:solidFill>
                            <a:srgbClr val="000000"/>
                          </a:solidFill>
                          <a:latin typeface="Calibri"/>
                          <a:ea typeface="Times New Roman"/>
                        </a:rPr>
                        <a:t>VII.</a:t>
                      </a:r>
                      <a:r>
                        <a:rPr b="0" lang="es-MX" sz="1200" spc="-1" strike="noStrike">
                          <a:solidFill>
                            <a:srgbClr val="000000"/>
                          </a:solidFill>
                          <a:latin typeface="Calibri"/>
                          <a:ea typeface="Times New Roman"/>
                        </a:rPr>
                        <a:t>	</a:t>
                      </a:r>
                      <a:r>
                        <a:rPr b="0" lang="es-MX" sz="1200" spc="-1" strike="noStrike">
                          <a:solidFill>
                            <a:srgbClr val="000000"/>
                          </a:solidFill>
                          <a:latin typeface="Calibri"/>
                          <a:ea typeface="Times New Roman"/>
                        </a:rPr>
                        <a:t>Que amparen retenciones e información de pagos.</a:t>
                      </a:r>
                      <a:endParaRPr b="0" lang="es-MX" sz="1200" spc="-1" strike="noStrike">
                        <a:latin typeface="Arial"/>
                      </a:endParaRPr>
                    </a:p>
                    <a:p>
                      <a:pPr marL="623880" indent="-560520" algn="just">
                        <a:lnSpc>
                          <a:spcPct val="100000"/>
                        </a:lnSpc>
                        <a:tabLst>
                          <a:tab algn="l" pos="0"/>
                        </a:tabLst>
                      </a:pPr>
                      <a:r>
                        <a:rPr b="1" lang="es-MX" sz="1200" spc="-1" strike="noStrike">
                          <a:solidFill>
                            <a:srgbClr val="000000"/>
                          </a:solidFill>
                          <a:latin typeface="Calibri"/>
                          <a:ea typeface="Times New Roman"/>
                        </a:rPr>
                        <a:t>VIII. </a:t>
                      </a:r>
                      <a:r>
                        <a:rPr b="1" lang="es-MX" sz="1200" spc="-1" strike="noStrike">
                          <a:solidFill>
                            <a:srgbClr val="000000"/>
                          </a:solidFill>
                          <a:latin typeface="Calibri"/>
                          <a:ea typeface="Times New Roman"/>
                        </a:rPr>
                        <a:t>	</a:t>
                      </a:r>
                      <a:r>
                        <a:rPr b="0" lang="es-MX" sz="1200" spc="-1" strike="noStrike">
                          <a:solidFill>
                            <a:srgbClr val="000000"/>
                          </a:solidFill>
                          <a:latin typeface="Calibri"/>
                          <a:ea typeface="Times New Roman"/>
                        </a:rPr>
                        <a:t>Expedidos en operaciones realizadas con el público en general de conformidad con la regla 2.7.1.24.</a:t>
                      </a:r>
                      <a:endParaRPr b="0" lang="es-MX" sz="1200" spc="-1" strike="noStrike">
                        <a:latin typeface="Arial"/>
                      </a:endParaRPr>
                    </a:p>
                    <a:p>
                      <a:pPr marL="623880" indent="-560520" algn="just">
                        <a:lnSpc>
                          <a:spcPct val="100000"/>
                        </a:lnSpc>
                        <a:tabLst>
                          <a:tab algn="l" pos="0"/>
                        </a:tabLst>
                      </a:pPr>
                      <a:r>
                        <a:rPr b="1" lang="es-MX" sz="1200" spc="-1" strike="noStrike">
                          <a:solidFill>
                            <a:srgbClr val="000000"/>
                          </a:solidFill>
                          <a:latin typeface="Calibri"/>
                          <a:ea typeface="Times New Roman"/>
                        </a:rPr>
                        <a:t>IX.</a:t>
                      </a:r>
                      <a:r>
                        <a:rPr b="0" lang="es-MX" sz="1200" spc="-1" strike="noStrike">
                          <a:solidFill>
                            <a:srgbClr val="000000"/>
                          </a:solidFill>
                          <a:latin typeface="Calibri"/>
                          <a:ea typeface="Times New Roman"/>
                        </a:rPr>
                        <a:t>	</a:t>
                      </a:r>
                      <a:r>
                        <a:rPr b="0" lang="es-MX" sz="1200" spc="-1" strike="noStrike">
                          <a:solidFill>
                            <a:srgbClr val="000000"/>
                          </a:solidFill>
                          <a:latin typeface="Calibri"/>
                          <a:ea typeface="Times New Roman"/>
                        </a:rPr>
                        <a:t>Emitidos a residentes en el extranjero para efectos fiscales conforme a la regla 2.7.1.26.</a:t>
                      </a:r>
                      <a:endParaRPr b="0" lang="es-MX" sz="1200" spc="-1" strike="noStrike">
                        <a:latin typeface="Arial"/>
                      </a:endParaRPr>
                    </a:p>
                    <a:p>
                      <a:pPr marL="623880" indent="-560520" algn="just">
                        <a:lnSpc>
                          <a:spcPct val="100000"/>
                        </a:lnSpc>
                        <a:tabLst>
                          <a:tab algn="l" pos="0"/>
                        </a:tabLst>
                      </a:pPr>
                      <a:r>
                        <a:rPr b="1" lang="es-MX" sz="1200" spc="-1" strike="noStrike">
                          <a:solidFill>
                            <a:srgbClr val="000000"/>
                          </a:solidFill>
                          <a:latin typeface="Calibri"/>
                          <a:ea typeface="Times New Roman"/>
                        </a:rPr>
                        <a:t>X.</a:t>
                      </a:r>
                      <a:r>
                        <a:rPr b="0" lang="es-MX" sz="1200" spc="-1" strike="noStrike">
                          <a:solidFill>
                            <a:srgbClr val="000000"/>
                          </a:solidFill>
                          <a:latin typeface="Calibri"/>
                          <a:ea typeface="Times New Roman"/>
                        </a:rPr>
                        <a:t>	</a:t>
                      </a:r>
                      <a:r>
                        <a:rPr b="0" lang="es-MX" sz="1200" spc="-1" strike="noStrike">
                          <a:solidFill>
                            <a:srgbClr val="000000"/>
                          </a:solidFill>
                          <a:latin typeface="Calibri"/>
                          <a:ea typeface="Times New Roman"/>
                        </a:rPr>
                        <a:t>Cuando la cancelación se realice dentro de los tres días siguientes a su expedición.</a:t>
                      </a:r>
                      <a:endParaRPr b="0" lang="es-MX" sz="1200" spc="-1" strike="noStrike">
                        <a:latin typeface="Arial"/>
                      </a:endParaRPr>
                    </a:p>
                    <a:p>
                      <a:pPr marL="623880" indent="-560520" algn="just">
                        <a:lnSpc>
                          <a:spcPct val="100000"/>
                        </a:lnSpc>
                        <a:tabLst>
                          <a:tab algn="l" pos="0"/>
                        </a:tabLst>
                      </a:pPr>
                      <a:r>
                        <a:rPr b="1" lang="es-MX" sz="1200" spc="-1" strike="noStrike">
                          <a:solidFill>
                            <a:srgbClr val="000000"/>
                          </a:solidFill>
                          <a:latin typeface="Calibri"/>
                          <a:ea typeface="Times New Roman"/>
                        </a:rPr>
                        <a:t>XI.</a:t>
                      </a:r>
                      <a:r>
                        <a:rPr b="0" lang="es-MX" sz="1200" spc="-1" strike="noStrike">
                          <a:solidFill>
                            <a:srgbClr val="000000"/>
                          </a:solidFill>
                          <a:latin typeface="Calibri"/>
                          <a:ea typeface="Times New Roman"/>
                        </a:rPr>
                        <a:t>	</a:t>
                      </a:r>
                      <a:r>
                        <a:rPr b="0" lang="es-MX" sz="1200" spc="-1" strike="noStrike">
                          <a:solidFill>
                            <a:srgbClr val="000000"/>
                          </a:solidFill>
                          <a:latin typeface="Calibri"/>
                          <a:ea typeface="Times New Roman"/>
                        </a:rPr>
                        <a:t>Por concepto de ingresos, expedidos por contribuyentes que enajenen bienes, usen o gocen temporalmente bienes inmuebles, otorguen el uso, goce o afectación de un terreno, bien o derecho, incluyendo derechos reales, ejidales o comunales a que se refiere la regla 2.4.3., apartado A, fracciones I a VIII, así como los contribuyentes que se dediquen exclusivamente a actividades agrícolas, silvícolas, ganaderas o pesqueras en términos de la regla 2.7.4.1., </a:t>
                      </a:r>
                      <a:endParaRPr b="0" lang="es-MX" sz="1200" spc="-1" strike="noStrike">
                        <a:latin typeface="Arial"/>
                      </a:endParaRPr>
                    </a:p>
                    <a:p>
                      <a:pPr marL="623880" indent="-560520" algn="just">
                        <a:lnSpc>
                          <a:spcPct val="100000"/>
                        </a:lnSpc>
                        <a:tabLst>
                          <a:tab algn="l" pos="0"/>
                        </a:tabLst>
                      </a:pPr>
                      <a:r>
                        <a:rPr b="1" lang="es-MX" sz="1200" spc="-1" strike="noStrike">
                          <a:solidFill>
                            <a:srgbClr val="000000"/>
                          </a:solidFill>
                          <a:latin typeface="Calibri"/>
                          <a:ea typeface="Times New Roman"/>
                        </a:rPr>
                        <a:t>XII.</a:t>
                      </a:r>
                      <a:r>
                        <a:rPr b="0" lang="es-MX" sz="1200" spc="-1" strike="noStrike">
                          <a:solidFill>
                            <a:srgbClr val="000000"/>
                          </a:solidFill>
                          <a:latin typeface="Calibri"/>
                          <a:ea typeface="Times New Roman"/>
                        </a:rPr>
                        <a:t>	</a:t>
                      </a:r>
                      <a:r>
                        <a:rPr b="0" lang="es-MX" sz="1200" spc="-1" strike="noStrike">
                          <a:solidFill>
                            <a:srgbClr val="000000"/>
                          </a:solidFill>
                          <a:latin typeface="Calibri"/>
                          <a:ea typeface="Times New Roman"/>
                        </a:rPr>
                        <a:t>Emitidos por los integrantes del sistema financiero.</a:t>
                      </a:r>
                      <a:endParaRPr b="0" lang="es-MX" sz="1200" spc="-1" strike="noStrike">
                        <a:latin typeface="Arial"/>
                      </a:endParaRPr>
                    </a:p>
                    <a:p>
                      <a:pPr marL="623880" indent="-560520" algn="just">
                        <a:lnSpc>
                          <a:spcPct val="100000"/>
                        </a:lnSpc>
                        <a:tabLst>
                          <a:tab algn="l" pos="0"/>
                        </a:tabLst>
                      </a:pPr>
                      <a:r>
                        <a:rPr b="1" lang="es-MX" sz="1200" spc="-1" strike="noStrike">
                          <a:solidFill>
                            <a:srgbClr val="000000"/>
                          </a:solidFill>
                          <a:latin typeface="Calibri"/>
                          <a:ea typeface="Times New Roman"/>
                        </a:rPr>
                        <a:t>XIII.</a:t>
                      </a:r>
                      <a:r>
                        <a:rPr b="1" lang="es-MX" sz="1200" spc="-1" strike="noStrike">
                          <a:solidFill>
                            <a:srgbClr val="000000"/>
                          </a:solidFill>
                          <a:latin typeface="Calibri"/>
                          <a:ea typeface="Times New Roman"/>
                        </a:rPr>
                        <a:t>	</a:t>
                      </a:r>
                      <a:r>
                        <a:rPr b="0" lang="es-MX" sz="1200" spc="-1" strike="noStrike">
                          <a:solidFill>
                            <a:srgbClr val="000000"/>
                          </a:solidFill>
                          <a:latin typeface="Calibri"/>
                          <a:ea typeface="Times New Roman"/>
                        </a:rPr>
                        <a:t>Emitidos por la Federación por concepto de derechos, productos y aprovechamientos.</a:t>
                      </a:r>
                      <a:endParaRPr b="0" lang="es-MX" sz="1200" spc="-1" strike="noStrike">
                        <a:latin typeface="Arial"/>
                      </a:endParaRPr>
                    </a:p>
                    <a:p>
                      <a:pPr marL="623880" indent="-560520" algn="just">
                        <a:lnSpc>
                          <a:spcPct val="100000"/>
                        </a:lnSpc>
                        <a:tabLst>
                          <a:tab algn="l" pos="0"/>
                        </a:tabLst>
                      </a:pPr>
                      <a:r>
                        <a:rPr b="0" lang="es-MX" sz="1200" spc="-1" strike="noStrike">
                          <a:solidFill>
                            <a:srgbClr val="000000"/>
                          </a:solidFill>
                          <a:latin typeface="Calibri"/>
                          <a:ea typeface="Times New Roman"/>
                        </a:rPr>
                        <a:t>	</a:t>
                      </a:r>
                      <a:r>
                        <a:rPr b="0" lang="es-MX" sz="1200" spc="-1" strike="noStrike">
                          <a:solidFill>
                            <a:srgbClr val="000000"/>
                          </a:solidFill>
                          <a:latin typeface="Calibri"/>
                          <a:ea typeface="Times New Roman"/>
                        </a:rPr>
                        <a:t>Cuando se cancele un CFDI aplicando la facilidad prevista en esta regla, pero la operación subsista, se emitirá un nuevo CFDI que estará relacionado con el cancelado de acuerdo con la guía de llenado de los CFDI que señala el Anexo 20.</a:t>
                      </a:r>
                      <a:endParaRPr b="0" lang="es-MX" sz="1200" spc="-1" strike="noStrike">
                        <a:latin typeface="Arial"/>
                      </a:endParaRPr>
                    </a:p>
                    <a:p>
                      <a:pPr marL="623880" indent="-560520" algn="just">
                        <a:lnSpc>
                          <a:spcPct val="100000"/>
                        </a:lnSpc>
                        <a:tabLst>
                          <a:tab algn="l" pos="0"/>
                        </a:tabLst>
                      </a:pPr>
                      <a:r>
                        <a:rPr b="0" i="1" lang="es-MX" sz="1200" spc="-1" strike="noStrike">
                          <a:solidFill>
                            <a:srgbClr val="000000"/>
                          </a:solidFill>
                          <a:latin typeface="Calibri"/>
                          <a:ea typeface="Times New Roman"/>
                        </a:rPr>
                        <a:t>	</a:t>
                      </a:r>
                      <a:r>
                        <a:rPr b="0" i="1" lang="es-MX" sz="1200" spc="-1" strike="noStrike">
                          <a:solidFill>
                            <a:srgbClr val="000000"/>
                          </a:solidFill>
                          <a:latin typeface="Calibri"/>
                          <a:ea typeface="Times New Roman"/>
                        </a:rPr>
                        <a:t>CFF 29, 29-A, Disposiciones Transitorias Sexto, RMF 2021 2.4.3., 2.7.1.24., 2.7.1.26., 2.7.2.19., 2.7.4.1., 2.7.4.6.</a:t>
                      </a:r>
                      <a:endParaRPr b="0" lang="es-MX" sz="1200" spc="-1" strike="noStrike">
                        <a:latin typeface="Arial"/>
                      </a:endParaRPr>
                    </a:p>
                    <a:p>
                      <a:pPr marL="340200" indent="-180360">
                        <a:lnSpc>
                          <a:spcPct val="100000"/>
                        </a:lnSpc>
                        <a:tabLst>
                          <a:tab algn="l" pos="0"/>
                        </a:tabLst>
                      </a:pPr>
                      <a:r>
                        <a:rPr b="1" lang="es-MX" sz="1400" spc="-1" strike="noStrike">
                          <a:solidFill>
                            <a:srgbClr val="000000"/>
                          </a:solidFill>
                          <a:latin typeface="Calibri"/>
                          <a:ea typeface="Times New Roman"/>
                        </a:rPr>
                        <a:t> </a:t>
                      </a:r>
                      <a:endParaRPr b="0" lang="es-MX" sz="1400" spc="-1" strike="noStrike">
                        <a:latin typeface="Arial"/>
                      </a:endParaRPr>
                    </a:p>
                  </a:txBody>
                  <a:tcPr anchor="t" marL="57600" marR="576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408" name="3 Rectángulo"/>
          <p:cNvSpPr/>
          <p:nvPr/>
        </p:nvSpPr>
        <p:spPr>
          <a:xfrm>
            <a:off x="4528800" y="417600"/>
            <a:ext cx="3934800" cy="36468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1" lang="es-MX" sz="1800" spc="-1" strike="noStrike">
                <a:solidFill>
                  <a:srgbClr val="ffffff"/>
                </a:solidFill>
                <a:latin typeface="Calibri"/>
              </a:rPr>
              <a:t>V.- RESUMEN DE REFORMAS PARA 2021</a:t>
            </a:r>
            <a:endParaRPr b="0" lang="es-MX" sz="1800" spc="-1" strike="noStrike">
              <a:latin typeface="Arial"/>
            </a:endParaRPr>
          </a:p>
        </p:txBody>
      </p:sp>
      <p:sp>
        <p:nvSpPr>
          <p:cNvPr id="409" name="CuadroTexto 4"/>
          <p:cNvSpPr/>
          <p:nvPr/>
        </p:nvSpPr>
        <p:spPr>
          <a:xfrm>
            <a:off x="8690760" y="1890360"/>
            <a:ext cx="314640" cy="4561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s-MX" sz="2400" spc="-1" strike="noStrike">
                <a:solidFill>
                  <a:srgbClr val="4472c4"/>
                </a:solidFill>
                <a:latin typeface="Calibri"/>
              </a:rPr>
              <a:t>*</a:t>
            </a:r>
            <a:endParaRPr b="0" lang="es-MX" sz="24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410" name="Tabla 1"/>
          <p:cNvGraphicFramePr/>
          <p:nvPr/>
        </p:nvGraphicFramePr>
        <p:xfrm>
          <a:off x="297000" y="1179000"/>
          <a:ext cx="8218800" cy="2109240"/>
        </p:xfrm>
        <a:graphic>
          <a:graphicData uri="http://schemas.openxmlformats.org/drawingml/2006/table">
            <a:tbl>
              <a:tblPr/>
              <a:tblGrid>
                <a:gridCol w="770400"/>
                <a:gridCol w="7448400"/>
              </a:tblGrid>
              <a:tr h="1481040">
                <a:tc>
                  <a:txBody>
                    <a:bodyPr lIns="62280" rIns="62280" tIns="0" bIns="0" anchor="t">
                      <a:noAutofit/>
                    </a:bodyPr>
                    <a:p>
                      <a:pPr marL="64800">
                        <a:lnSpc>
                          <a:spcPct val="100000"/>
                        </a:lnSpc>
                        <a:tabLst>
                          <a:tab algn="l" pos="0"/>
                        </a:tabLst>
                      </a:pPr>
                      <a:r>
                        <a:rPr b="1" lang="es-MX" sz="1300" spc="-1" strike="noStrike">
                          <a:solidFill>
                            <a:srgbClr val="000000"/>
                          </a:solidFill>
                          <a:latin typeface="Calibri"/>
                          <a:ea typeface="Times New Roman"/>
                        </a:rPr>
                        <a:t>2.8.1.5.</a:t>
                      </a:r>
                      <a:endParaRPr b="0" lang="es-MX" sz="13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c>
                  <a:txBody>
                    <a:bodyPr lIns="62280" rIns="62280" tIns="0" bIns="0" anchor="t">
                      <a:noAutofit/>
                    </a:bodyPr>
                    <a:p>
                      <a:pPr marL="64800" algn="just">
                        <a:lnSpc>
                          <a:spcPct val="100000"/>
                        </a:lnSpc>
                        <a:tabLst>
                          <a:tab algn="l" pos="0"/>
                        </a:tabLst>
                      </a:pPr>
                      <a:r>
                        <a:rPr b="1" lang="es-MX" sz="1300" spc="-1" strike="noStrike">
                          <a:solidFill>
                            <a:srgbClr val="000000"/>
                          </a:solidFill>
                          <a:latin typeface="Calibri"/>
                          <a:ea typeface="Times New Roman"/>
                        </a:rPr>
                        <a:t>"Mis cuentas“</a:t>
                      </a:r>
                      <a:endParaRPr b="0" lang="es-MX" sz="1300" spc="-1" strike="noStrike">
                        <a:latin typeface="Arial"/>
                      </a:endParaRPr>
                    </a:p>
                    <a:p>
                      <a:pPr marL="64800" algn="just">
                        <a:lnSpc>
                          <a:spcPct val="100000"/>
                        </a:lnSpc>
                        <a:tabLst>
                          <a:tab algn="l" pos="0"/>
                        </a:tabLst>
                      </a:pPr>
                      <a:endParaRPr b="0" lang="es-MX" sz="1300" spc="-1" strike="noStrike">
                        <a:latin typeface="Arial"/>
                      </a:endParaRPr>
                    </a:p>
                    <a:p>
                      <a:pPr marL="64800" algn="just">
                        <a:lnSpc>
                          <a:spcPct val="100000"/>
                        </a:lnSpc>
                        <a:tabLst>
                          <a:tab algn="l" pos="0"/>
                        </a:tabLst>
                      </a:pPr>
                      <a:r>
                        <a:rPr b="0" lang="es-MX" sz="1300" spc="-1" strike="noStrike">
                          <a:solidFill>
                            <a:srgbClr val="000000"/>
                          </a:solidFill>
                          <a:latin typeface="Calibri"/>
                          <a:ea typeface="Times New Roman"/>
                        </a:rPr>
                        <a:t>Para los efectos del artículo </a:t>
                      </a:r>
                      <a:r>
                        <a:rPr b="1" lang="es-MX" sz="1300" spc="-1" strike="noStrike">
                          <a:solidFill>
                            <a:srgbClr val="000000"/>
                          </a:solidFill>
                          <a:latin typeface="Calibri"/>
                          <a:ea typeface="Times New Roman"/>
                        </a:rPr>
                        <a:t>28, fracción III del CFF</a:t>
                      </a:r>
                      <a:r>
                        <a:rPr b="0" lang="es-MX" sz="1300" spc="-1" strike="noStrike">
                          <a:solidFill>
                            <a:srgbClr val="000000"/>
                          </a:solidFill>
                          <a:latin typeface="Calibri"/>
                          <a:ea typeface="Times New Roman"/>
                        </a:rPr>
                        <a:t>, los contribuyentes del RIF, cuyos ingresos del ejercicio de que se trate no excedan de $2'000,000.00 (dos millones de pesos 00/100 M.N.), así como los contribuyentes que tributen conforme al Título IV, Capítulo II, Secciones I y III de la Ley del ISR que hubieren percibido en el ejercicio inmediato anterior ingresos en una cantidad igual o menor a $4'000,000.00 (cuatro millones de pesos 00/100 M.N.), </a:t>
                      </a:r>
                      <a:r>
                        <a:rPr b="1" lang="es-MX" sz="1300" spc="-1" strike="noStrike">
                          <a:solidFill>
                            <a:srgbClr val="000000"/>
                          </a:solidFill>
                          <a:highlight>
                            <a:srgbClr val="ffff00"/>
                          </a:highlight>
                          <a:latin typeface="Calibri"/>
                          <a:ea typeface="Times New Roman"/>
                        </a:rPr>
                        <a:t>deberán</a:t>
                      </a:r>
                      <a:r>
                        <a:rPr b="1" lang="es-MX" sz="1300" spc="-1" strike="noStrike">
                          <a:solidFill>
                            <a:srgbClr val="000000"/>
                          </a:solidFill>
                          <a:latin typeface="Calibri"/>
                          <a:ea typeface="Times New Roman"/>
                        </a:rPr>
                        <a:t> ingresar a la aplicación electrónica "Mis cuentas", disponible a través del Portal del SAT,</a:t>
                      </a:r>
                      <a:endParaRPr b="0" lang="es-MX" sz="1300" spc="-1" strike="noStrike">
                        <a:latin typeface="Arial"/>
                      </a:endParaRPr>
                    </a:p>
                    <a:p>
                      <a:pPr marL="64800" algn="just">
                        <a:lnSpc>
                          <a:spcPct val="100000"/>
                        </a:lnSpc>
                        <a:tabLst>
                          <a:tab algn="l" pos="0"/>
                        </a:tabLst>
                      </a:pPr>
                      <a:endParaRPr b="0" lang="es-MX" sz="13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r>
              <a:tr h="658440">
                <a:tc>
                  <a:txBody>
                    <a:bodyPr lIns="62280" rIns="62280" tIns="0" bIns="0" anchor="t">
                      <a:noAutofit/>
                    </a:bodyPr>
                    <a:p>
                      <a:pPr marL="64800">
                        <a:lnSpc>
                          <a:spcPct val="100000"/>
                        </a:lnSpc>
                        <a:tabLst>
                          <a:tab algn="l" pos="0"/>
                        </a:tabLst>
                      </a:pPr>
                      <a:r>
                        <a:rPr b="1" lang="es-MX" sz="1300" spc="-1" strike="noStrike">
                          <a:solidFill>
                            <a:srgbClr val="000000"/>
                          </a:solidFill>
                          <a:latin typeface="Calibri"/>
                          <a:ea typeface="Times New Roman"/>
                        </a:rPr>
                        <a:t>2.8.1.8.</a:t>
                      </a:r>
                      <a:endParaRPr b="0" lang="es-MX" sz="13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c>
                  <a:txBody>
                    <a:bodyPr lIns="62280" rIns="62280" tIns="0" bIns="0" anchor="t">
                      <a:noAutofit/>
                    </a:bodyPr>
                    <a:p>
                      <a:pPr marL="64800" algn="just">
                        <a:lnSpc>
                          <a:spcPct val="100000"/>
                        </a:lnSpc>
                        <a:tabLst>
                          <a:tab algn="l" pos="0"/>
                        </a:tabLst>
                      </a:pPr>
                      <a:r>
                        <a:rPr b="1" lang="es-MX" sz="1300" spc="-1" strike="noStrike">
                          <a:solidFill>
                            <a:srgbClr val="000000"/>
                          </a:solidFill>
                          <a:latin typeface="Calibri"/>
                          <a:ea typeface="Times New Roman"/>
                        </a:rPr>
                        <a:t>Excepción de conservar la contabilidad a los contribuyentes del RIF</a:t>
                      </a:r>
                      <a:endParaRPr b="0" lang="es-MX" sz="1300" spc="-1" strike="noStrike">
                        <a:latin typeface="Arial"/>
                      </a:endParaRPr>
                    </a:p>
                    <a:p>
                      <a:pPr marL="64800" algn="just">
                        <a:lnSpc>
                          <a:spcPct val="100000"/>
                        </a:lnSpc>
                        <a:tabLst>
                          <a:tab algn="l" pos="0"/>
                        </a:tabLst>
                      </a:pPr>
                      <a:endParaRPr b="0" lang="es-MX" sz="1300" spc="-1" strike="noStrike">
                        <a:latin typeface="Arial"/>
                      </a:endParaRPr>
                    </a:p>
                    <a:p>
                      <a:pPr marL="64800" algn="just">
                        <a:lnSpc>
                          <a:spcPct val="100000"/>
                        </a:lnSpc>
                        <a:tabLst>
                          <a:tab algn="l" pos="0"/>
                        </a:tabLst>
                      </a:pPr>
                      <a:r>
                        <a:rPr b="0" lang="es-MX" sz="1300" spc="-1" strike="noStrike">
                          <a:solidFill>
                            <a:srgbClr val="000000"/>
                          </a:solidFill>
                          <a:latin typeface="Calibri"/>
                          <a:ea typeface="Times New Roman"/>
                        </a:rPr>
                        <a:t>Los contribuyentes que </a:t>
                      </a:r>
                      <a:r>
                        <a:rPr b="1" lang="es-MX" sz="1300" spc="-1" strike="noStrike">
                          <a:solidFill>
                            <a:srgbClr val="000000"/>
                          </a:solidFill>
                          <a:latin typeface="Calibri"/>
                          <a:ea typeface="Times New Roman"/>
                        </a:rPr>
                        <a:t>registren sus operaciones a través de la aplicación electrónica "Mis cuentas" </a:t>
                      </a:r>
                      <a:r>
                        <a:rPr b="0" lang="es-MX" sz="1300" spc="-1" strike="noStrike">
                          <a:solidFill>
                            <a:srgbClr val="000000"/>
                          </a:solidFill>
                          <a:latin typeface="Calibri"/>
                          <a:ea typeface="Times New Roman"/>
                        </a:rPr>
                        <a:t>del Portal del SAT, </a:t>
                      </a:r>
                      <a:r>
                        <a:rPr b="0" lang="es-MX" sz="1300" spc="-1" strike="noStrike">
                          <a:solidFill>
                            <a:srgbClr val="ff0000"/>
                          </a:solidFill>
                          <a:latin typeface="Calibri"/>
                          <a:ea typeface="Times New Roman"/>
                        </a:rPr>
                        <a:t>quedarán exceptuados </a:t>
                      </a:r>
                      <a:r>
                        <a:rPr b="0" lang="es-MX" sz="1300" spc="-1" strike="noStrike">
                          <a:solidFill>
                            <a:srgbClr val="000000"/>
                          </a:solidFill>
                          <a:latin typeface="Calibri"/>
                          <a:ea typeface="Times New Roman"/>
                        </a:rPr>
                        <a:t>de las obligaciones establecidas en los artículos 30 y 30-A del CFF.</a:t>
                      </a:r>
                      <a:endParaRPr b="0" lang="es-MX" sz="13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r>
              <a:tr h="987480">
                <a:tc>
                  <a:txBody>
                    <a:bodyPr lIns="62280" rIns="62280" tIns="0" bIns="0" anchor="t">
                      <a:noAutofit/>
                    </a:bodyPr>
                    <a:p>
                      <a:pPr marL="64800">
                        <a:lnSpc>
                          <a:spcPct val="100000"/>
                        </a:lnSpc>
                        <a:tabLst>
                          <a:tab algn="l" pos="0"/>
                        </a:tabLst>
                      </a:pPr>
                      <a:r>
                        <a:rPr b="1" lang="es-MX" sz="1300" spc="-1" strike="noStrike">
                          <a:solidFill>
                            <a:srgbClr val="000000"/>
                          </a:solidFill>
                          <a:latin typeface="Calibri"/>
                          <a:ea typeface="Times New Roman"/>
                        </a:rPr>
                        <a:t>2.9.1.</a:t>
                      </a:r>
                      <a:endParaRPr b="0" lang="es-MX" sz="13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c>
                  <a:txBody>
                    <a:bodyPr lIns="62280" rIns="62280" tIns="0" bIns="0" anchor="t">
                      <a:noAutofit/>
                    </a:bodyPr>
                    <a:p>
                      <a:pPr marL="64800" algn="just">
                        <a:lnSpc>
                          <a:spcPct val="100000"/>
                        </a:lnSpc>
                        <a:tabLst>
                          <a:tab algn="l" pos="0"/>
                        </a:tabLst>
                      </a:pPr>
                      <a:r>
                        <a:rPr b="1" lang="es-MX" sz="1300" spc="-1" strike="noStrike">
                          <a:solidFill>
                            <a:srgbClr val="000000"/>
                          </a:solidFill>
                          <a:latin typeface="Calibri"/>
                          <a:ea typeface="Times New Roman"/>
                        </a:rPr>
                        <a:t>Opción para la presentación de declaraciones bimestrales de personas físicas que tributen en el RIF</a:t>
                      </a:r>
                      <a:endParaRPr b="0" lang="es-MX" sz="1300" spc="-1" strike="noStrike">
                        <a:latin typeface="Arial"/>
                      </a:endParaRPr>
                    </a:p>
                    <a:p>
                      <a:pPr marL="64800" algn="just">
                        <a:lnSpc>
                          <a:spcPct val="100000"/>
                        </a:lnSpc>
                        <a:tabLst>
                          <a:tab algn="l" pos="0"/>
                        </a:tabLst>
                      </a:pPr>
                      <a:endParaRPr b="0" lang="es-MX" sz="1300" spc="-1" strike="noStrike">
                        <a:latin typeface="Arial"/>
                      </a:endParaRPr>
                    </a:p>
                    <a:p>
                      <a:pPr marL="64800" algn="just">
                        <a:lnSpc>
                          <a:spcPct val="100000"/>
                        </a:lnSpc>
                        <a:tabLst>
                          <a:tab algn="l" pos="0"/>
                        </a:tabLst>
                      </a:pPr>
                      <a:r>
                        <a:rPr b="0" lang="es-MX" sz="1300" spc="-1" strike="noStrike">
                          <a:solidFill>
                            <a:srgbClr val="000000"/>
                          </a:solidFill>
                          <a:latin typeface="Calibri"/>
                          <a:ea typeface="Times New Roman"/>
                        </a:rPr>
                        <a:t>Que tributen en el Título IV, Capítulo II, Sección II de la Ley del ISR, podrán presentar las declaraciones bimestrales provisionales o definitivas de impuestos federales, incluyendo retenciones </a:t>
                      </a:r>
                      <a:r>
                        <a:rPr b="1" lang="es-MX" sz="1300" spc="-1" strike="noStrike" u="sng">
                          <a:solidFill>
                            <a:srgbClr val="000000"/>
                          </a:solidFill>
                          <a:uFillTx/>
                          <a:latin typeface="Calibri"/>
                          <a:ea typeface="Times New Roman"/>
                        </a:rPr>
                        <a:t>a más tardar el último día del mes inmediato posterior al bimestre que corresponda la declaración.</a:t>
                      </a:r>
                      <a:endParaRPr b="0" lang="es-MX" sz="1300" spc="-1" strike="noStrike">
                        <a:latin typeface="Arial"/>
                      </a:endParaRPr>
                    </a:p>
                    <a:p>
                      <a:pPr marL="64800" algn="just">
                        <a:lnSpc>
                          <a:spcPct val="100000"/>
                        </a:lnSpc>
                        <a:tabLst>
                          <a:tab algn="l" pos="0"/>
                        </a:tabLst>
                      </a:pPr>
                      <a:endParaRPr b="0" lang="es-MX" sz="13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r>
              <a:tr h="987480">
                <a:tc>
                  <a:txBody>
                    <a:bodyPr lIns="62280" rIns="62280" tIns="0" bIns="0" anchor="t">
                      <a:noAutofit/>
                    </a:bodyPr>
                    <a:p>
                      <a:pPr marL="64800">
                        <a:lnSpc>
                          <a:spcPct val="100000"/>
                        </a:lnSpc>
                        <a:tabLst>
                          <a:tab algn="l" pos="0"/>
                        </a:tabLst>
                      </a:pPr>
                      <a:r>
                        <a:rPr b="1" lang="es-MX" sz="1300" spc="-1" strike="noStrike">
                          <a:solidFill>
                            <a:srgbClr val="000000"/>
                          </a:solidFill>
                          <a:latin typeface="Calibri"/>
                          <a:ea typeface="Times New Roman"/>
                        </a:rPr>
                        <a:t>2.9.2.</a:t>
                      </a:r>
                      <a:endParaRPr b="0" lang="es-MX" sz="13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c>
                  <a:txBody>
                    <a:bodyPr lIns="62280" rIns="62280" tIns="0" bIns="0" anchor="t">
                      <a:noAutofit/>
                    </a:bodyPr>
                    <a:p>
                      <a:pPr marL="64800" algn="just">
                        <a:lnSpc>
                          <a:spcPct val="100000"/>
                        </a:lnSpc>
                        <a:tabLst>
                          <a:tab algn="l" pos="0"/>
                        </a:tabLst>
                      </a:pPr>
                      <a:r>
                        <a:rPr b="1" lang="es-MX" sz="1300" spc="-1" strike="noStrike">
                          <a:solidFill>
                            <a:srgbClr val="000000"/>
                          </a:solidFill>
                          <a:latin typeface="Calibri"/>
                          <a:ea typeface="Times New Roman"/>
                        </a:rPr>
                        <a:t>Cumplimiento de obligación de presentar declaración informativa</a:t>
                      </a:r>
                      <a:endParaRPr b="0" lang="es-MX" sz="1300" spc="-1" strike="noStrike">
                        <a:latin typeface="Arial"/>
                      </a:endParaRPr>
                    </a:p>
                    <a:p>
                      <a:pPr marL="64800" algn="just">
                        <a:lnSpc>
                          <a:spcPct val="100000"/>
                        </a:lnSpc>
                        <a:tabLst>
                          <a:tab algn="l" pos="0"/>
                        </a:tabLst>
                      </a:pPr>
                      <a:endParaRPr b="0" lang="es-MX" sz="1300" spc="-1" strike="noStrike">
                        <a:latin typeface="Arial"/>
                      </a:endParaRPr>
                    </a:p>
                    <a:p>
                      <a:pPr marL="64800" algn="just">
                        <a:lnSpc>
                          <a:spcPct val="100000"/>
                        </a:lnSpc>
                        <a:tabLst>
                          <a:tab algn="l" pos="0"/>
                        </a:tabLst>
                      </a:pPr>
                      <a:r>
                        <a:rPr b="0" lang="es-MX" sz="1300" spc="-1" strike="noStrike">
                          <a:solidFill>
                            <a:srgbClr val="ff0000"/>
                          </a:solidFill>
                          <a:latin typeface="Calibri"/>
                          <a:ea typeface="Times New Roman"/>
                        </a:rPr>
                        <a:t>Se tendrá por cumplida la obligación </a:t>
                      </a:r>
                      <a:r>
                        <a:rPr b="0" lang="es-MX" sz="1300" spc="-1" strike="noStrike">
                          <a:solidFill>
                            <a:srgbClr val="000000"/>
                          </a:solidFill>
                          <a:latin typeface="Calibri"/>
                          <a:ea typeface="Times New Roman"/>
                        </a:rPr>
                        <a:t>de presentar la información de los ingresos obtenidos y las erogaciones realizadas, incluyendo las inversiones, así como la información de las operaciones con sus proveedores en el bimestre inmediato anterior</a:t>
                      </a:r>
                      <a:r>
                        <a:rPr b="1" lang="es-MX" sz="1300" spc="-1" strike="noStrike">
                          <a:solidFill>
                            <a:srgbClr val="000000"/>
                          </a:solidFill>
                          <a:latin typeface="Calibri"/>
                          <a:ea typeface="Times New Roman"/>
                        </a:rPr>
                        <a:t>, </a:t>
                      </a:r>
                      <a:r>
                        <a:rPr b="1" lang="es-MX" sz="1300" spc="-1" strike="noStrike">
                          <a:solidFill>
                            <a:srgbClr val="ff0000"/>
                          </a:solidFill>
                          <a:latin typeface="Calibri"/>
                          <a:ea typeface="Times New Roman"/>
                        </a:rPr>
                        <a:t>cuando los contribuyentes registren sus operaciones en "Mis cuentas" a través del Portal del SAT.</a:t>
                      </a:r>
                      <a:endParaRPr b="0" lang="es-MX" sz="13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411" name="3 Rectángulo"/>
          <p:cNvSpPr/>
          <p:nvPr/>
        </p:nvSpPr>
        <p:spPr>
          <a:xfrm>
            <a:off x="4620240" y="417600"/>
            <a:ext cx="3934800" cy="36468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1" lang="es-MX" sz="1800" spc="-1" strike="noStrike">
                <a:solidFill>
                  <a:srgbClr val="ffffff"/>
                </a:solidFill>
                <a:latin typeface="Calibri"/>
              </a:rPr>
              <a:t>V.- RESUMEN DE REFORMAS PARA 2021</a:t>
            </a:r>
            <a:endParaRPr b="0" lang="es-MX" sz="18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412" name="Tabla 1"/>
          <p:cNvGraphicFramePr/>
          <p:nvPr/>
        </p:nvGraphicFramePr>
        <p:xfrm>
          <a:off x="445680" y="731520"/>
          <a:ext cx="8102880" cy="3441960"/>
        </p:xfrm>
        <a:graphic>
          <a:graphicData uri="http://schemas.openxmlformats.org/drawingml/2006/table">
            <a:tbl>
              <a:tblPr/>
              <a:tblGrid>
                <a:gridCol w="651240"/>
                <a:gridCol w="7452000"/>
              </a:tblGrid>
              <a:tr h="1793880">
                <a:tc>
                  <a:txBody>
                    <a:bodyPr lIns="62280" rIns="62280" tIns="0" bIns="0" anchor="t">
                      <a:noAutofit/>
                    </a:bodyPr>
                    <a:p>
                      <a:pPr>
                        <a:lnSpc>
                          <a:spcPct val="100000"/>
                        </a:lnSpc>
                      </a:pPr>
                      <a:r>
                        <a:rPr b="1" lang="es-MX" sz="1200" spc="-1" strike="noStrike">
                          <a:solidFill>
                            <a:srgbClr val="000000"/>
                          </a:solidFill>
                          <a:latin typeface="Calibri"/>
                          <a:ea typeface="Times New Roman"/>
                        </a:rPr>
                        <a:t>3.13.1.</a:t>
                      </a: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c>
                  <a:txBody>
                    <a:bodyPr lIns="62280" rIns="62280" tIns="0" bIns="0" anchor="t">
                      <a:noAutofit/>
                    </a:bodyPr>
                    <a:p>
                      <a:pPr marL="64800" algn="just">
                        <a:lnSpc>
                          <a:spcPct val="100000"/>
                        </a:lnSpc>
                        <a:tabLst>
                          <a:tab algn="l" pos="0"/>
                        </a:tabLst>
                      </a:pPr>
                      <a:r>
                        <a:rPr b="1" lang="es-MX" sz="1200" spc="-1" strike="noStrike">
                          <a:solidFill>
                            <a:srgbClr val="000000"/>
                          </a:solidFill>
                          <a:latin typeface="Calibri"/>
                          <a:ea typeface="Times New Roman"/>
                        </a:rPr>
                        <a:t>Presentación de declaraciones complementarias en "Mis cuentas“</a:t>
                      </a:r>
                      <a:endParaRPr b="0" lang="es-MX" sz="1200" spc="-1" strike="noStrike">
                        <a:latin typeface="Arial"/>
                      </a:endParaRPr>
                    </a:p>
                    <a:p>
                      <a:pPr marL="64800" algn="just">
                        <a:lnSpc>
                          <a:spcPct val="100000"/>
                        </a:lnSpc>
                        <a:tabLst>
                          <a:tab algn="l" pos="0"/>
                        </a:tabLst>
                      </a:pPr>
                      <a:endParaRPr b="0" lang="es-MX" sz="1200" spc="-1" strike="noStrike">
                        <a:latin typeface="Arial"/>
                      </a:endParaRPr>
                    </a:p>
                    <a:p>
                      <a:pPr marL="64800">
                        <a:lnSpc>
                          <a:spcPct val="100000"/>
                        </a:lnSpc>
                        <a:tabLst>
                          <a:tab algn="l" pos="0"/>
                        </a:tabLst>
                      </a:pPr>
                      <a:r>
                        <a:rPr b="0" lang="es-MX" sz="1200" spc="-1" strike="noStrike">
                          <a:solidFill>
                            <a:srgbClr val="000000"/>
                          </a:solidFill>
                          <a:latin typeface="Calibri"/>
                          <a:ea typeface="Times New Roman"/>
                        </a:rPr>
                        <a:t>Para los efectos del artículo 32 del CFF, los contribuyentes que hubieren presentado declaraciones bimestrales en la aplicación electrónica "Mis cuentas", en términos de las reglas 3.13.7. y 3.13.16., podrán presentar declaraciones complementarias utilizando dicha aplicación.</a:t>
                      </a:r>
                      <a:endParaRPr b="0" lang="es-MX" sz="1200" spc="-1" strike="noStrike">
                        <a:latin typeface="Arial"/>
                      </a:endParaRPr>
                    </a:p>
                    <a:p>
                      <a:pPr marL="64800">
                        <a:lnSpc>
                          <a:spcPct val="100000"/>
                        </a:lnSpc>
                        <a:buClr>
                          <a:srgbClr val="000000"/>
                        </a:buClr>
                        <a:buFont typeface="Symbol"/>
                        <a:buChar char=""/>
                        <a:tabLst>
                          <a:tab algn="l" pos="0"/>
                        </a:tabLst>
                      </a:pPr>
                      <a:r>
                        <a:rPr b="1" lang="es-MX" sz="1200" spc="-1" strike="noStrike" u="sng">
                          <a:solidFill>
                            <a:srgbClr val="000000"/>
                          </a:solidFill>
                          <a:uFillTx/>
                          <a:latin typeface="Calibri"/>
                          <a:ea typeface="Times New Roman"/>
                        </a:rPr>
                        <a:t>Automáticamente mostrará las obligaciones de impuestos presentados, así como los datos capturados en la declaración que se complementa debiendo modificar únicamente el o los conceptos que se pretenden corregir, </a:t>
                      </a:r>
                      <a:r>
                        <a:rPr b="1" lang="es-MX" sz="1200" spc="-1" strike="noStrike" u="sng">
                          <a:solidFill>
                            <a:srgbClr val="000000"/>
                          </a:solidFill>
                          <a:highlight>
                            <a:srgbClr val="ffff00"/>
                          </a:highlight>
                          <a:uFillTx/>
                          <a:latin typeface="Calibri"/>
                          <a:ea typeface="Times New Roman"/>
                        </a:rPr>
                        <a:t>Determinará en forma automática la actualización y recargos correspondientes</a:t>
                      </a:r>
                      <a:r>
                        <a:rPr b="1" lang="es-MX" sz="1200" spc="-1" strike="noStrike" u="sng">
                          <a:solidFill>
                            <a:srgbClr val="000000"/>
                          </a:solidFill>
                          <a:uFillTx/>
                          <a:latin typeface="Calibri"/>
                          <a:ea typeface="Times New Roman"/>
                        </a:rPr>
                        <a:t>. Capturar en el campo "importe pagado con anterioridad", en caso de haber efectuado un pago.</a:t>
                      </a:r>
                      <a:r>
                        <a:rPr b="0" lang="es-MX" sz="1200" spc="-1" strike="noStrike">
                          <a:solidFill>
                            <a:srgbClr val="000000"/>
                          </a:solidFill>
                          <a:latin typeface="Calibri"/>
                          <a:ea typeface="Times New Roman"/>
                        </a:rPr>
                        <a:t> Se generará el acuse de recibo </a:t>
                      </a:r>
                      <a:endParaRPr b="0" lang="es-MX" sz="1200" spc="-1" strike="noStrike">
                        <a:latin typeface="Arial"/>
                      </a:endParaRPr>
                    </a:p>
                    <a:p>
                      <a:pPr marL="64800">
                        <a:lnSpc>
                          <a:spcPct val="100000"/>
                        </a:lnSpc>
                        <a:buClr>
                          <a:srgbClr val="000000"/>
                        </a:buClr>
                        <a:buFont typeface="Symbol"/>
                        <a:buChar char=""/>
                        <a:tabLst>
                          <a:tab algn="l" pos="0"/>
                        </a:tabLst>
                      </a:pPr>
                      <a:r>
                        <a:rPr b="0" lang="es-MX" sz="1200" spc="-1" strike="noStrike">
                          <a:solidFill>
                            <a:srgbClr val="000000"/>
                          </a:solidFill>
                          <a:latin typeface="Calibri"/>
                          <a:ea typeface="Times New Roman"/>
                        </a:rPr>
                        <a:t>No se computarán dentro del límite de declaraciones complementarias que establece el artículo 32 del CFF, las que se presenten en los términos del párrafo anterior, siempre que únicamente se modifiquen los datos correspondientes a la actualización y recargos.</a:t>
                      </a:r>
                      <a:r>
                        <a:rPr b="1" lang="es-MX" sz="1200" spc="-1" strike="noStrike">
                          <a:solidFill>
                            <a:srgbClr val="000000"/>
                          </a:solidFill>
                          <a:latin typeface="Calibri"/>
                          <a:ea typeface="Times New Roman"/>
                        </a:rPr>
                        <a:t> </a:t>
                      </a: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r>
              <a:tr h="763560">
                <a:tc>
                  <a:txBody>
                    <a:bodyPr lIns="62280" rIns="62280" tIns="0" bIns="0" anchor="t">
                      <a:noAutofit/>
                    </a:bodyPr>
                    <a:p>
                      <a:pPr>
                        <a:lnSpc>
                          <a:spcPct val="100000"/>
                        </a:lnSpc>
                      </a:pPr>
                      <a:r>
                        <a:rPr b="1" lang="es-MX" sz="1200" spc="-1" strike="noStrike">
                          <a:solidFill>
                            <a:srgbClr val="000000"/>
                          </a:solidFill>
                          <a:latin typeface="Calibri"/>
                          <a:ea typeface="Times New Roman"/>
                        </a:rPr>
                        <a:t>3.13.2.</a:t>
                      </a:r>
                      <a:r>
                        <a:rPr b="1" lang="es-MX" sz="1200" spc="-1" strike="noStrike">
                          <a:solidFill>
                            <a:srgbClr val="000000"/>
                          </a:solidFill>
                          <a:latin typeface="Calibri"/>
                          <a:ea typeface="Times New Roman"/>
                        </a:rPr>
                        <a:t>	</a:t>
                      </a: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c>
                  <a:txBody>
                    <a:bodyPr lIns="62280" rIns="62280" tIns="0" bIns="0" anchor="t">
                      <a:noAutofit/>
                    </a:bodyPr>
                    <a:p>
                      <a:pPr marL="64800">
                        <a:lnSpc>
                          <a:spcPct val="100000"/>
                        </a:lnSpc>
                        <a:tabLst>
                          <a:tab algn="l" pos="0"/>
                        </a:tabLst>
                      </a:pPr>
                      <a:r>
                        <a:rPr b="1" lang="es-MX" sz="1200" spc="-1" strike="noStrike">
                          <a:solidFill>
                            <a:srgbClr val="000000"/>
                          </a:solidFill>
                          <a:latin typeface="Calibri"/>
                          <a:ea typeface="Times New Roman"/>
                        </a:rPr>
                        <a:t>Opción para realizar el pago en efectivo por la </a:t>
                      </a:r>
                      <a:r>
                        <a:rPr b="1" lang="es-MX" sz="1200" spc="-1" strike="noStrike">
                          <a:solidFill>
                            <a:srgbClr val="000000"/>
                          </a:solidFill>
                          <a:highlight>
                            <a:srgbClr val="ffff00"/>
                          </a:highlight>
                          <a:latin typeface="Calibri"/>
                          <a:ea typeface="Times New Roman"/>
                        </a:rPr>
                        <a:t>adquisición de gasolina </a:t>
                      </a:r>
                      <a:r>
                        <a:rPr b="1" lang="es-MX" sz="1200" spc="-1" strike="noStrike">
                          <a:solidFill>
                            <a:srgbClr val="000000"/>
                          </a:solidFill>
                          <a:latin typeface="Calibri"/>
                          <a:ea typeface="Times New Roman"/>
                        </a:rPr>
                        <a:t>para los contribuyentes que tributan en el RIF Contribuyentes del RIF, </a:t>
                      </a:r>
                      <a:r>
                        <a:rPr b="1" lang="es-MX" sz="1200" spc="-1" strike="noStrike">
                          <a:solidFill>
                            <a:srgbClr val="ff0000"/>
                          </a:solidFill>
                          <a:latin typeface="Calibri"/>
                          <a:ea typeface="Times New Roman"/>
                        </a:rPr>
                        <a:t>Podrán efectuar la deducción de las erogaciones pagadas en efectivo cuyo monto sea igual o inferior a $2,000.00</a:t>
                      </a:r>
                      <a:r>
                        <a:rPr b="1" lang="es-MX" sz="1200" spc="-1" strike="noStrike">
                          <a:solidFill>
                            <a:srgbClr val="000000"/>
                          </a:solidFill>
                          <a:latin typeface="Calibri"/>
                          <a:ea typeface="Times New Roman"/>
                        </a:rPr>
                        <a:t> (dos mil pesos 00/100 M.N.), </a:t>
                      </a:r>
                      <a:r>
                        <a:rPr b="0" lang="es-MX" sz="1200" spc="-1" strike="noStrike">
                          <a:solidFill>
                            <a:srgbClr val="000000"/>
                          </a:solidFill>
                          <a:latin typeface="Calibri"/>
                          <a:ea typeface="Times New Roman"/>
                        </a:rPr>
                        <a:t>por la adquisición de combustible para vehículos marítimos, aéreos y terrestres que utilicen para realizar su actividad, siempre que dichas operaciones estén amparadas con el CFDI correspondiente, </a:t>
                      </a:r>
                      <a:r>
                        <a:rPr b="0" lang="es-MX" sz="1200" spc="-1" strike="noStrike">
                          <a:solidFill>
                            <a:srgbClr val="ff0000"/>
                          </a:solidFill>
                          <a:latin typeface="Calibri"/>
                          <a:ea typeface="Times New Roman"/>
                        </a:rPr>
                        <a:t>por cada adquisición realizada</a:t>
                      </a: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r>
              <a:tr h="1158840">
                <a:tc>
                  <a:txBody>
                    <a:bodyPr lIns="62280" rIns="62280" tIns="0" bIns="0" anchor="t">
                      <a:noAutofit/>
                    </a:bodyPr>
                    <a:p>
                      <a:pPr>
                        <a:lnSpc>
                          <a:spcPct val="100000"/>
                        </a:lnSpc>
                      </a:pPr>
                      <a:r>
                        <a:rPr b="1" lang="es-MX" sz="1200" spc="-1" strike="noStrike">
                          <a:solidFill>
                            <a:srgbClr val="000000"/>
                          </a:solidFill>
                          <a:latin typeface="Calibri"/>
                          <a:ea typeface="Times New Roman"/>
                        </a:rPr>
                        <a:t>3.13.3.</a:t>
                      </a: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c>
                  <a:txBody>
                    <a:bodyPr lIns="62280" rIns="62280" tIns="0" bIns="0" anchor="t">
                      <a:noAutofit/>
                    </a:bodyPr>
                    <a:p>
                      <a:pPr marL="64800" algn="just">
                        <a:lnSpc>
                          <a:spcPct val="100000"/>
                        </a:lnSpc>
                        <a:tabLst>
                          <a:tab algn="l" pos="0"/>
                        </a:tabLst>
                      </a:pPr>
                      <a:r>
                        <a:rPr b="1" lang="es-MX" sz="1200" spc="-1" strike="noStrike">
                          <a:solidFill>
                            <a:srgbClr val="000000"/>
                          </a:solidFill>
                          <a:latin typeface="Calibri"/>
                          <a:ea typeface="Times New Roman"/>
                        </a:rPr>
                        <a:t>Cómputo del plazo de permanencia en el RIF</a:t>
                      </a:r>
                      <a:endParaRPr b="0" lang="es-MX" sz="1200" spc="-1" strike="noStrike">
                        <a:latin typeface="Arial"/>
                      </a:endParaRPr>
                    </a:p>
                    <a:p>
                      <a:pPr marL="64800" algn="just">
                        <a:lnSpc>
                          <a:spcPct val="100000"/>
                        </a:lnSpc>
                        <a:tabLst>
                          <a:tab algn="l" pos="0"/>
                        </a:tabLst>
                      </a:pPr>
                      <a:endParaRPr b="0" lang="es-MX" sz="1200" spc="-1" strike="noStrike">
                        <a:latin typeface="Arial"/>
                      </a:endParaRPr>
                    </a:p>
                    <a:p>
                      <a:pPr marL="64800" algn="just">
                        <a:lnSpc>
                          <a:spcPct val="100000"/>
                        </a:lnSpc>
                        <a:tabLst>
                          <a:tab algn="l" pos="0"/>
                        </a:tabLst>
                      </a:pPr>
                      <a:r>
                        <a:rPr b="0" lang="es-MX" sz="1200" spc="-1" strike="noStrike">
                          <a:solidFill>
                            <a:srgbClr val="000000"/>
                          </a:solidFill>
                          <a:latin typeface="Calibri"/>
                          <a:ea typeface="Times New Roman"/>
                        </a:rPr>
                        <a:t>El plazo de permanencia en el aludido régimen, así como el de aplicación de las tablas que contienen los porcentajes de reducción de contribuciones a que se refieren dichos ordenamientos legales, </a:t>
                      </a:r>
                      <a:r>
                        <a:rPr b="0" lang="es-MX" sz="1200" spc="-1" strike="noStrike">
                          <a:solidFill>
                            <a:srgbClr val="000000"/>
                          </a:solidFill>
                          <a:highlight>
                            <a:srgbClr val="ffff00"/>
                          </a:highlight>
                          <a:latin typeface="Calibri"/>
                          <a:ea typeface="Times New Roman"/>
                        </a:rPr>
                        <a:t>se computará por año de tributación en dicho régimen</a:t>
                      </a:r>
                      <a:r>
                        <a:rPr b="0" lang="es-MX" sz="1200" spc="-1" strike="noStrike">
                          <a:solidFill>
                            <a:srgbClr val="000000"/>
                          </a:solidFill>
                          <a:latin typeface="Calibri"/>
                          <a:ea typeface="Times New Roman"/>
                        </a:rPr>
                        <a:t>. Para los efectos del párrafo anterior, se entenderá por año de tributación, cada periodo de doce meses consecutivos comprendido </a:t>
                      </a:r>
                      <a:r>
                        <a:rPr b="0" lang="es-MX" sz="1200" spc="-1" strike="noStrike">
                          <a:solidFill>
                            <a:srgbClr val="ff0000"/>
                          </a:solidFill>
                          <a:latin typeface="Calibri"/>
                          <a:ea typeface="Times New Roman"/>
                        </a:rPr>
                        <a:t>entre la fecha en la que el contribuyente </a:t>
                      </a:r>
                      <a:r>
                        <a:rPr b="0" lang="es-MX" sz="1200" spc="-1" strike="noStrike">
                          <a:solidFill>
                            <a:srgbClr val="ff0000"/>
                          </a:solidFill>
                          <a:highlight>
                            <a:srgbClr val="ffff00"/>
                          </a:highlight>
                          <a:latin typeface="Calibri"/>
                          <a:ea typeface="Times New Roman"/>
                        </a:rPr>
                        <a:t>se dio de alta en el RFC </a:t>
                      </a:r>
                      <a:r>
                        <a:rPr b="0" lang="es-MX" sz="1200" spc="-1" strike="noStrike">
                          <a:solidFill>
                            <a:srgbClr val="ff0000"/>
                          </a:solidFill>
                          <a:latin typeface="Calibri"/>
                          <a:ea typeface="Times New Roman"/>
                        </a:rPr>
                        <a:t>para tributar en el RIF y el mismo día del siguiente año de calendario.</a:t>
                      </a:r>
                      <a:endParaRPr b="0" lang="es-MX" sz="1200" spc="-1" strike="noStrike">
                        <a:latin typeface="Arial"/>
                      </a:endParaRPr>
                    </a:p>
                    <a:p>
                      <a:pPr marL="64800">
                        <a:lnSpc>
                          <a:spcPct val="100000"/>
                        </a:lnSpc>
                        <a:tabLst>
                          <a:tab algn="l" pos="0"/>
                        </a:tabLst>
                      </a:pPr>
                      <a:r>
                        <a:rPr b="1" lang="es-MX" sz="1200" spc="-1" strike="noStrike">
                          <a:solidFill>
                            <a:srgbClr val="000000"/>
                          </a:solidFill>
                          <a:latin typeface="Calibri"/>
                          <a:ea typeface="Times New Roman"/>
                        </a:rPr>
                        <a:t> </a:t>
                      </a: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r>
              <a:tr h="878040">
                <a:tc>
                  <a:txBody>
                    <a:bodyPr lIns="62280" rIns="62280" tIns="0" bIns="0" anchor="t">
                      <a:noAutofit/>
                    </a:bodyPr>
                    <a:p>
                      <a:pPr>
                        <a:lnSpc>
                          <a:spcPct val="100000"/>
                        </a:lnSpc>
                      </a:pPr>
                      <a:r>
                        <a:rPr b="1" lang="es-MX" sz="1200" spc="-1" strike="noStrike">
                          <a:solidFill>
                            <a:srgbClr val="000000"/>
                          </a:solidFill>
                          <a:latin typeface="Calibri"/>
                          <a:ea typeface="Times New Roman"/>
                        </a:rPr>
                        <a:t>3.13.4.</a:t>
                      </a: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c>
                  <a:txBody>
                    <a:bodyPr lIns="62280" rIns="62280" tIns="0" bIns="0" anchor="t">
                      <a:noAutofit/>
                    </a:bodyPr>
                    <a:p>
                      <a:pPr marL="64800">
                        <a:lnSpc>
                          <a:spcPct val="100000"/>
                        </a:lnSpc>
                        <a:tabLst>
                          <a:tab algn="l" pos="0"/>
                        </a:tabLst>
                      </a:pPr>
                      <a:r>
                        <a:rPr b="1" lang="es-MX" sz="1200" spc="-1" strike="noStrike">
                          <a:solidFill>
                            <a:srgbClr val="000000"/>
                          </a:solidFill>
                          <a:latin typeface="Calibri"/>
                          <a:ea typeface="Times New Roman"/>
                        </a:rPr>
                        <a:t>Efectos del aviso de suspensión de actividades en el RIF</a:t>
                      </a:r>
                      <a:endParaRPr b="0" lang="es-MX" sz="1200" spc="-1" strike="noStrike">
                        <a:latin typeface="Arial"/>
                      </a:endParaRPr>
                    </a:p>
                    <a:p>
                      <a:pPr marL="64800">
                        <a:lnSpc>
                          <a:spcPct val="100000"/>
                        </a:lnSpc>
                        <a:tabLst>
                          <a:tab algn="l" pos="0"/>
                        </a:tabLst>
                      </a:pPr>
                      <a:endParaRPr b="0" lang="es-MX" sz="1200" spc="-1" strike="noStrike">
                        <a:latin typeface="Arial"/>
                      </a:endParaRPr>
                    </a:p>
                    <a:p>
                      <a:pPr marL="64800">
                        <a:lnSpc>
                          <a:spcPct val="100000"/>
                        </a:lnSpc>
                        <a:tabLst>
                          <a:tab algn="l" pos="0"/>
                        </a:tabLst>
                      </a:pPr>
                      <a:r>
                        <a:rPr b="0" lang="es-MX" sz="1200" spc="-1" strike="noStrike">
                          <a:solidFill>
                            <a:srgbClr val="000000"/>
                          </a:solidFill>
                          <a:latin typeface="Calibri"/>
                          <a:ea typeface="Times New Roman"/>
                        </a:rPr>
                        <a:t>Se considera que la presentación del aviso de suspensión de actividades a que se refiere el artículo 29, fracción V del Reglamento del CFF no implica la salida del RIF de los contribuyentes que lo hayan presentado, por lo que los plazos previstos en las citadas disposiciones legales </a:t>
                      </a:r>
                      <a:r>
                        <a:rPr b="0" lang="es-MX" sz="1200" spc="-1" strike="noStrike">
                          <a:solidFill>
                            <a:srgbClr val="000000"/>
                          </a:solidFill>
                          <a:highlight>
                            <a:srgbClr val="ffff00"/>
                          </a:highlight>
                          <a:latin typeface="Calibri"/>
                          <a:ea typeface="Times New Roman"/>
                        </a:rPr>
                        <a:t>continuarán computándose</a:t>
                      </a:r>
                      <a:r>
                        <a:rPr b="0" lang="es-MX" sz="1200" spc="-1" strike="noStrike">
                          <a:solidFill>
                            <a:srgbClr val="000000"/>
                          </a:solidFill>
                          <a:latin typeface="Calibri"/>
                          <a:ea typeface="Times New Roman"/>
                        </a:rPr>
                        <a:t>, cuando reanuden aplicaran reducción, según el año en que se reanude.   </a:t>
                      </a:r>
                      <a:r>
                        <a:rPr b="0" i="1" lang="es-MX" sz="1200" spc="-1" strike="noStrike">
                          <a:solidFill>
                            <a:srgbClr val="000000"/>
                          </a:solidFill>
                          <a:latin typeface="Calibri"/>
                          <a:ea typeface="Times New Roman"/>
                        </a:rPr>
                        <a:t>LISR 111, RCFF 29, LIF 23</a:t>
                      </a: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413" name="3 Rectángulo"/>
          <p:cNvSpPr/>
          <p:nvPr/>
        </p:nvSpPr>
        <p:spPr>
          <a:xfrm>
            <a:off x="4460400" y="303120"/>
            <a:ext cx="3934800" cy="36468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1" lang="es-MX" sz="1800" spc="-1" strike="noStrike">
                <a:solidFill>
                  <a:srgbClr val="ffffff"/>
                </a:solidFill>
                <a:latin typeface="Calibri"/>
              </a:rPr>
              <a:t>V.- RESUMEN DE REFORMAS PARA 2021</a:t>
            </a:r>
            <a:endParaRPr b="0" lang="es-MX" sz="1800" spc="-1" strike="noStrike">
              <a:latin typeface="Arial"/>
            </a:endParaRPr>
          </a:p>
        </p:txBody>
      </p:sp>
      <p:sp>
        <p:nvSpPr>
          <p:cNvPr id="414" name="CuadroTexto 3"/>
          <p:cNvSpPr/>
          <p:nvPr/>
        </p:nvSpPr>
        <p:spPr>
          <a:xfrm>
            <a:off x="8690760" y="1890360"/>
            <a:ext cx="314640" cy="4561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s-MX" sz="2400" spc="-1" strike="noStrike">
                <a:solidFill>
                  <a:srgbClr val="4472c4"/>
                </a:solidFill>
                <a:latin typeface="Calibri"/>
              </a:rPr>
              <a:t>*</a:t>
            </a:r>
            <a:endParaRPr b="0" lang="es-MX" sz="24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415" name="Tabla 1"/>
          <p:cNvGraphicFramePr/>
          <p:nvPr/>
        </p:nvGraphicFramePr>
        <p:xfrm>
          <a:off x="472680" y="941760"/>
          <a:ext cx="7886520" cy="2860200"/>
        </p:xfrm>
        <a:graphic>
          <a:graphicData uri="http://schemas.openxmlformats.org/drawingml/2006/table">
            <a:tbl>
              <a:tblPr/>
              <a:tblGrid>
                <a:gridCol w="739440"/>
                <a:gridCol w="7147080"/>
              </a:tblGrid>
              <a:tr h="841320">
                <a:tc>
                  <a:txBody>
                    <a:bodyPr lIns="62280" rIns="62280" tIns="0" bIns="0" anchor="t">
                      <a:noAutofit/>
                    </a:bodyPr>
                    <a:p>
                      <a:pPr>
                        <a:lnSpc>
                          <a:spcPct val="100000"/>
                        </a:lnSpc>
                      </a:pPr>
                      <a:r>
                        <a:rPr b="1" lang="es-MX" sz="1200" spc="-1" strike="noStrike">
                          <a:solidFill>
                            <a:srgbClr val="000000"/>
                          </a:solidFill>
                          <a:latin typeface="Calibri"/>
                          <a:ea typeface="Times New Roman"/>
                        </a:rPr>
                        <a:t>3.13.5.</a:t>
                      </a: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c>
                  <a:txBody>
                    <a:bodyPr lIns="62280" rIns="62280" tIns="0" bIns="0" anchor="t">
                      <a:noAutofit/>
                    </a:bodyPr>
                    <a:p>
                      <a:pPr marL="64800">
                        <a:lnSpc>
                          <a:spcPct val="100000"/>
                        </a:lnSpc>
                      </a:pPr>
                      <a:r>
                        <a:rPr b="1" lang="es-MX" sz="1200" spc="-1" strike="noStrike">
                          <a:solidFill>
                            <a:srgbClr val="000000"/>
                          </a:solidFill>
                          <a:latin typeface="Calibri"/>
                          <a:ea typeface="Times New Roman"/>
                        </a:rPr>
                        <a:t>Momento a considerar para dejar de aplicar el porcentaje de reducción del 100%</a:t>
                      </a:r>
                      <a:endParaRPr b="0" lang="es-MX" sz="1200" spc="-1" strike="noStrike">
                        <a:latin typeface="Arial"/>
                      </a:endParaRPr>
                    </a:p>
                    <a:p>
                      <a:pPr marL="64800">
                        <a:lnSpc>
                          <a:spcPct val="100000"/>
                        </a:lnSpc>
                      </a:pPr>
                      <a:endParaRPr b="0" lang="es-MX" sz="1200" spc="-1" strike="noStrike">
                        <a:latin typeface="Arial"/>
                      </a:endParaRPr>
                    </a:p>
                    <a:p>
                      <a:pPr marL="64800">
                        <a:lnSpc>
                          <a:spcPct val="100000"/>
                        </a:lnSpc>
                      </a:pPr>
                      <a:r>
                        <a:rPr b="0" lang="es-MX" sz="1200" spc="-1" strike="noStrike">
                          <a:solidFill>
                            <a:srgbClr val="000000"/>
                          </a:solidFill>
                          <a:latin typeface="Calibri"/>
                          <a:ea typeface="Times New Roman"/>
                        </a:rPr>
                        <a:t>Para los efectos de lo dispuesto por el artículo 23, fracción II, inciso a), penúltimo párrafo de la LIF, cuando los contribuyentes </a:t>
                      </a:r>
                      <a:r>
                        <a:rPr b="0" lang="es-MX" sz="1200" spc="-1" strike="noStrike">
                          <a:solidFill>
                            <a:srgbClr val="ff0000"/>
                          </a:solidFill>
                          <a:latin typeface="Calibri"/>
                          <a:ea typeface="Times New Roman"/>
                        </a:rPr>
                        <a:t>excedan en el año de tributación inmediato anterior o en cualquier momento de un año de tributación en el RIF la cantidad de $300,000.00 </a:t>
                      </a:r>
                      <a:r>
                        <a:rPr b="0" lang="es-MX" sz="1200" spc="-1" strike="noStrike">
                          <a:solidFill>
                            <a:srgbClr val="000000"/>
                          </a:solidFill>
                          <a:latin typeface="Calibri"/>
                          <a:ea typeface="Times New Roman"/>
                        </a:rPr>
                        <a:t>(trescientos mil pesos 00/100 M.N.), a partir del bimestre siguiente a aquel en que ello ocurra, no procederá aplicar el porcentaje de reducción del 100%</a:t>
                      </a: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r>
              <a:tr h="1006200">
                <a:tc>
                  <a:txBody>
                    <a:bodyPr lIns="62280" rIns="62280" tIns="0" bIns="0" anchor="t">
                      <a:noAutofit/>
                    </a:bodyPr>
                    <a:p>
                      <a:pPr>
                        <a:lnSpc>
                          <a:spcPct val="100000"/>
                        </a:lnSpc>
                      </a:pPr>
                      <a:r>
                        <a:rPr b="1" lang="es-MX" sz="1200" spc="-1" strike="noStrike">
                          <a:solidFill>
                            <a:srgbClr val="000000"/>
                          </a:solidFill>
                          <a:latin typeface="Calibri"/>
                          <a:ea typeface="Times New Roman"/>
                        </a:rPr>
                        <a:t>3.13.6.</a:t>
                      </a: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c>
                  <a:txBody>
                    <a:bodyPr lIns="62280" rIns="62280" tIns="0" bIns="0" anchor="t">
                      <a:noAutofit/>
                    </a:bodyPr>
                    <a:p>
                      <a:pPr marL="64800">
                        <a:lnSpc>
                          <a:spcPct val="100000"/>
                        </a:lnSpc>
                      </a:pPr>
                      <a:r>
                        <a:rPr b="1" lang="es-MX" sz="1200" spc="-1" strike="noStrike">
                          <a:solidFill>
                            <a:srgbClr val="000000"/>
                          </a:solidFill>
                          <a:latin typeface="Calibri"/>
                          <a:ea typeface="Times New Roman"/>
                        </a:rPr>
                        <a:t>Cumplimiento de obligaciones fiscales en poblaciones o zonas rurales, sin servicios de Internet</a:t>
                      </a:r>
                      <a:endParaRPr b="0" lang="es-MX" sz="1200" spc="-1" strike="noStrike">
                        <a:latin typeface="Arial"/>
                      </a:endParaRPr>
                    </a:p>
                    <a:p>
                      <a:pPr marL="64800">
                        <a:lnSpc>
                          <a:spcPct val="100000"/>
                        </a:lnSpc>
                      </a:pPr>
                      <a:endParaRPr b="0" lang="es-MX" sz="1200" spc="-1" strike="noStrike">
                        <a:latin typeface="Arial"/>
                      </a:endParaRPr>
                    </a:p>
                    <a:p>
                      <a:pPr marL="64800">
                        <a:lnSpc>
                          <a:spcPct val="100000"/>
                        </a:lnSpc>
                      </a:pPr>
                      <a:r>
                        <a:rPr b="0" lang="es-MX" sz="1200" spc="-1" strike="noStrike">
                          <a:solidFill>
                            <a:srgbClr val="000000"/>
                          </a:solidFill>
                          <a:latin typeface="Calibri"/>
                          <a:ea typeface="Times New Roman"/>
                        </a:rPr>
                        <a:t>Para los efectos del artículo 112, último párrafo de la Ley del ISR, los contribuyentes que tengan su domicilio fiscal en las poblaciones o zonas rurales sin servicios de Internet, que el SAT dé a conocer en su Portal, cumplirán con la obligación de presentar declaraciones a través de Internet o en medios electrónicos, de la siguiente forma:    </a:t>
                      </a:r>
                      <a:r>
                        <a:rPr b="1" lang="es-MX" sz="1200" spc="-1" strike="noStrike">
                          <a:solidFill>
                            <a:srgbClr val="ff0000"/>
                          </a:solidFill>
                          <a:latin typeface="Calibri"/>
                          <a:ea typeface="Times New Roman"/>
                        </a:rPr>
                        <a:t>I.      </a:t>
                      </a:r>
                      <a:r>
                        <a:rPr b="0" lang="es-MX" sz="1200" spc="-1" strike="noStrike">
                          <a:solidFill>
                            <a:srgbClr val="ff0000"/>
                          </a:solidFill>
                          <a:latin typeface="Calibri"/>
                          <a:ea typeface="Times New Roman"/>
                        </a:rPr>
                        <a:t>Acudiendo a cualquier ADSC</a:t>
                      </a:r>
                      <a:r>
                        <a:rPr b="1" lang="es-MX" sz="1200" spc="-1" strike="noStrike">
                          <a:solidFill>
                            <a:srgbClr val="ff0000"/>
                          </a:solidFill>
                          <a:latin typeface="Calibri"/>
                          <a:ea typeface="Times New Roman"/>
                        </a:rPr>
                        <a:t>.     II.</a:t>
                      </a:r>
                      <a:r>
                        <a:rPr b="1" lang="es-MX" sz="1200" spc="-1" strike="noStrike">
                          <a:solidFill>
                            <a:srgbClr val="ff0000"/>
                          </a:solidFill>
                          <a:latin typeface="Calibri"/>
                          <a:ea typeface="Times New Roman"/>
                        </a:rPr>
                        <a:t>	</a:t>
                      </a:r>
                      <a:r>
                        <a:rPr b="0" lang="es-MX" sz="1200" spc="-1" strike="noStrike">
                          <a:solidFill>
                            <a:srgbClr val="ff0000"/>
                          </a:solidFill>
                          <a:latin typeface="Calibri"/>
                          <a:ea typeface="Times New Roman"/>
                        </a:rPr>
                        <a:t>     En la entidad federativa.</a:t>
                      </a:r>
                      <a:endParaRPr b="0" lang="es-MX" sz="1200" spc="-1" strike="noStrike">
                        <a:latin typeface="Arial"/>
                      </a:endParaRPr>
                    </a:p>
                    <a:p>
                      <a:pPr marL="64800">
                        <a:lnSpc>
                          <a:spcPct val="100000"/>
                        </a:lnSpc>
                      </a:pP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r>
              <a:tr h="1934280">
                <a:tc>
                  <a:txBody>
                    <a:bodyPr lIns="62280" rIns="62280" tIns="0" bIns="0" anchor="t">
                      <a:noAutofit/>
                    </a:bodyPr>
                    <a:p>
                      <a:pPr>
                        <a:lnSpc>
                          <a:spcPct val="100000"/>
                        </a:lnSpc>
                      </a:pPr>
                      <a:r>
                        <a:rPr b="1" lang="es-MX" sz="1200" spc="-1" strike="noStrike">
                          <a:solidFill>
                            <a:srgbClr val="000000"/>
                          </a:solidFill>
                          <a:latin typeface="Calibri"/>
                          <a:ea typeface="Times New Roman"/>
                        </a:rPr>
                        <a:t>3.13.7.</a:t>
                      </a: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c>
                  <a:txBody>
                    <a:bodyPr lIns="62280" rIns="62280" tIns="0" bIns="0" anchor="t">
                      <a:noAutofit/>
                    </a:bodyPr>
                    <a:p>
                      <a:pPr marL="64800">
                        <a:lnSpc>
                          <a:spcPct val="100000"/>
                        </a:lnSpc>
                      </a:pPr>
                      <a:r>
                        <a:rPr b="1" lang="es-MX" sz="1200" spc="-1" strike="noStrike">
                          <a:solidFill>
                            <a:srgbClr val="000000"/>
                          </a:solidFill>
                          <a:latin typeface="Calibri"/>
                          <a:ea typeface="Times New Roman"/>
                        </a:rPr>
                        <a:t>Presentación de declaraciones bimestrales por contribuyentes del RIF</a:t>
                      </a:r>
                      <a:endParaRPr b="0" lang="es-MX" sz="1200" spc="-1" strike="noStrike">
                        <a:latin typeface="Arial"/>
                      </a:endParaRPr>
                    </a:p>
                    <a:p>
                      <a:pPr marL="64800">
                        <a:lnSpc>
                          <a:spcPct val="100000"/>
                        </a:lnSpc>
                      </a:pPr>
                      <a:endParaRPr b="0" lang="es-MX" sz="1200" spc="-1" strike="noStrike">
                        <a:latin typeface="Arial"/>
                      </a:endParaRPr>
                    </a:p>
                    <a:p>
                      <a:pPr marL="64800">
                        <a:lnSpc>
                          <a:spcPct val="100000"/>
                        </a:lnSpc>
                      </a:pPr>
                      <a:r>
                        <a:rPr b="0" lang="es-MX" sz="1200" spc="-1" strike="noStrike">
                          <a:solidFill>
                            <a:srgbClr val="000000"/>
                          </a:solidFill>
                          <a:latin typeface="Calibri"/>
                          <a:ea typeface="Times New Roman"/>
                        </a:rPr>
                        <a:t>Para los efectos de los artículos 31 del CFF y 41 de su Reglamento, 111, sexto y último párrafos, 112, fracción VI de la Ley del ISR, 5-E de la Ley del IVA y 5-D de la Ley del IEPS, los contribuyentes que tributen en el RIF </a:t>
                      </a:r>
                      <a:r>
                        <a:rPr b="0" lang="es-MX" sz="1200" spc="-1" strike="noStrike">
                          <a:solidFill>
                            <a:srgbClr val="000000"/>
                          </a:solidFill>
                          <a:highlight>
                            <a:srgbClr val="ffff00"/>
                          </a:highlight>
                          <a:latin typeface="Calibri"/>
                          <a:ea typeface="Times New Roman"/>
                        </a:rPr>
                        <a:t>deberán</a:t>
                      </a:r>
                      <a:r>
                        <a:rPr b="0" lang="es-MX" sz="1200" spc="-1" strike="noStrike">
                          <a:solidFill>
                            <a:srgbClr val="000000"/>
                          </a:solidFill>
                          <a:latin typeface="Calibri"/>
                          <a:ea typeface="Times New Roman"/>
                        </a:rPr>
                        <a:t> </a:t>
                      </a:r>
                      <a:r>
                        <a:rPr b="0" lang="es-MX" sz="1200" spc="-1" strike="noStrike">
                          <a:solidFill>
                            <a:srgbClr val="000000"/>
                          </a:solidFill>
                          <a:highlight>
                            <a:srgbClr val="ffff00"/>
                          </a:highlight>
                          <a:latin typeface="Calibri"/>
                          <a:ea typeface="Times New Roman"/>
                        </a:rPr>
                        <a:t>presentar las declaraciones bimestrales definitivas del ISR, IVA o IEPS</a:t>
                      </a:r>
                      <a:r>
                        <a:rPr b="0" lang="es-MX" sz="1200" spc="-1" strike="noStrike">
                          <a:solidFill>
                            <a:srgbClr val="000000"/>
                          </a:solidFill>
                          <a:latin typeface="Calibri"/>
                          <a:ea typeface="Times New Roman"/>
                        </a:rPr>
                        <a:t>, según corresponda, incluyendo retenciones, así como las declaraciones de pagos provisionales bimestrales del ISR a cuenta del impuesto del ejercicio a que se refiere la regla 3.13.16., </a:t>
                      </a:r>
                      <a:r>
                        <a:rPr b="0" lang="es-MX" sz="1200" spc="-1" strike="noStrike">
                          <a:solidFill>
                            <a:srgbClr val="000000"/>
                          </a:solidFill>
                          <a:highlight>
                            <a:srgbClr val="ffff00"/>
                          </a:highlight>
                          <a:latin typeface="Calibri"/>
                          <a:ea typeface="Times New Roman"/>
                        </a:rPr>
                        <a:t>utilizando la aplicación electrónica "Mis cuentas" </a:t>
                      </a:r>
                      <a:r>
                        <a:rPr b="0" lang="es-MX" sz="1200" spc="-1" strike="noStrike">
                          <a:solidFill>
                            <a:srgbClr val="000000"/>
                          </a:solidFill>
                          <a:latin typeface="Calibri"/>
                          <a:ea typeface="Times New Roman"/>
                        </a:rPr>
                        <a:t>a través del Portal del SAT. Podrán optar por determinar dichos impuestos aplicando lo dispuesto en el artículo 23 de la LIF, o bien, conforme a la Ley del IVA o a la Ley del IEPS, según sea el caso.</a:t>
                      </a:r>
                      <a:r>
                        <a:rPr b="0" lang="es-MX" sz="1200" spc="-1" strike="noStrike">
                          <a:solidFill>
                            <a:srgbClr val="000000"/>
                          </a:solidFill>
                          <a:latin typeface="Calibri"/>
                          <a:ea typeface="Times New Roman"/>
                        </a:rPr>
                        <a:t>	</a:t>
                      </a:r>
                      <a:r>
                        <a:rPr b="0" lang="es-MX" sz="1200" spc="-1" strike="noStrike">
                          <a:solidFill>
                            <a:srgbClr val="000000"/>
                          </a:solidFill>
                          <a:latin typeface="Calibri"/>
                          <a:ea typeface="Times New Roman"/>
                        </a:rPr>
                        <a:t>Al finalizar la captura y el envío de la información se entregará a los contribuyentes el acuse de recibo electrónico de la información presentada, el cual contendrá, el número de operación, fecha de presentación y el sello digital generado. Se considera que han cumplido, cuando hayan presentado hayan efectuado el pago en los casos en que exista cantidad a pagar por cualquiera de los impuestos señalados. </a:t>
                      </a: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r>
              <a:tr h="889920">
                <a:tc>
                  <a:txBody>
                    <a:bodyPr lIns="62280" rIns="62280" tIns="0" bIns="0" anchor="t">
                      <a:noAutofit/>
                    </a:bodyPr>
                    <a:p>
                      <a:pPr>
                        <a:lnSpc>
                          <a:spcPct val="100000"/>
                        </a:lnSpc>
                      </a:pPr>
                      <a:r>
                        <a:rPr b="1" lang="es-MX" sz="1200" spc="-1" strike="noStrike">
                          <a:solidFill>
                            <a:srgbClr val="000000"/>
                          </a:solidFill>
                          <a:latin typeface="Calibri"/>
                          <a:ea typeface="Times New Roman"/>
                        </a:rPr>
                        <a:t>3.13.8.</a:t>
                      </a: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c>
                  <a:txBody>
                    <a:bodyPr lIns="62280" rIns="62280" tIns="0" bIns="0" anchor="t">
                      <a:noAutofit/>
                    </a:bodyPr>
                    <a:p>
                      <a:pPr marL="64800">
                        <a:lnSpc>
                          <a:spcPct val="100000"/>
                        </a:lnSpc>
                      </a:pPr>
                      <a:r>
                        <a:rPr b="1" lang="es-MX" sz="1200" spc="-1" strike="noStrike">
                          <a:solidFill>
                            <a:srgbClr val="000000"/>
                          </a:solidFill>
                          <a:latin typeface="Calibri"/>
                          <a:ea typeface="Times New Roman"/>
                        </a:rPr>
                        <a:t>Aplicación de pérdidas fiscales pendientes de amortizar en el RIF</a:t>
                      </a:r>
                      <a:endParaRPr b="0" lang="es-MX" sz="1200" spc="-1" strike="noStrike">
                        <a:latin typeface="Arial"/>
                      </a:endParaRPr>
                    </a:p>
                    <a:p>
                      <a:pPr marL="64800">
                        <a:lnSpc>
                          <a:spcPct val="100000"/>
                        </a:lnSpc>
                      </a:pPr>
                      <a:endParaRPr b="0" lang="es-MX" sz="1200" spc="-1" strike="noStrike">
                        <a:latin typeface="Arial"/>
                      </a:endParaRPr>
                    </a:p>
                    <a:p>
                      <a:pPr marL="64800">
                        <a:lnSpc>
                          <a:spcPct val="100000"/>
                        </a:lnSpc>
                      </a:pPr>
                      <a:r>
                        <a:rPr b="0" lang="es-MX" sz="1200" spc="-1" strike="noStrike">
                          <a:solidFill>
                            <a:srgbClr val="000000"/>
                          </a:solidFill>
                          <a:latin typeface="Calibri"/>
                          <a:ea typeface="Times New Roman"/>
                        </a:rPr>
                        <a:t>Las personas físicas que a partir del ejercicio fiscal de 2014, opten por tributar en el RIF, </a:t>
                      </a:r>
                      <a:r>
                        <a:rPr b="1" lang="es-MX" sz="1200" spc="-1" strike="noStrike" u="sng">
                          <a:solidFill>
                            <a:srgbClr val="000000"/>
                          </a:solidFill>
                          <a:uFillTx/>
                          <a:latin typeface="Calibri"/>
                          <a:ea typeface="Times New Roman"/>
                        </a:rPr>
                        <a:t>que con anterioridad a la entrada en vigor de la citada Ley hubiesen sufrido pérdidas fiscales</a:t>
                      </a:r>
                      <a:r>
                        <a:rPr b="0" lang="es-MX" sz="1200" spc="-1" strike="noStrike">
                          <a:solidFill>
                            <a:srgbClr val="000000"/>
                          </a:solidFill>
                          <a:latin typeface="Calibri"/>
                          <a:ea typeface="Times New Roman"/>
                        </a:rPr>
                        <a:t> que no hubiesen podido disminuir en su totalidad a la fecha de entrada en vigor de dicha Ley, podrán disminuir en el RIF el saldo de las pérdidas fiscales pendientes de disminuir en sus declaraciones bimestrales.</a:t>
                      </a: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416" name="3 Rectángulo"/>
          <p:cNvSpPr/>
          <p:nvPr/>
        </p:nvSpPr>
        <p:spPr>
          <a:xfrm>
            <a:off x="4460400" y="406080"/>
            <a:ext cx="3934800" cy="36468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1" lang="es-MX" sz="1800" spc="-1" strike="noStrike">
                <a:solidFill>
                  <a:srgbClr val="ffffff"/>
                </a:solidFill>
                <a:latin typeface="Calibri"/>
              </a:rPr>
              <a:t>V.- RESUMEN DE REFORMAS PARA 2021</a:t>
            </a:r>
            <a:endParaRPr b="0" lang="es-MX" sz="180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417" name="Tabla 2"/>
          <p:cNvGraphicFramePr/>
          <p:nvPr/>
        </p:nvGraphicFramePr>
        <p:xfrm>
          <a:off x="341640" y="1211040"/>
          <a:ext cx="8430840" cy="4350960"/>
        </p:xfrm>
        <a:graphic>
          <a:graphicData uri="http://schemas.openxmlformats.org/drawingml/2006/table">
            <a:tbl>
              <a:tblPr/>
              <a:tblGrid>
                <a:gridCol w="618480"/>
                <a:gridCol w="7812720"/>
              </a:tblGrid>
              <a:tr h="4351320">
                <a:tc>
                  <a:txBody>
                    <a:bodyPr lIns="39600" rIns="39600" tIns="0" bIns="0" anchor="t">
                      <a:noAutofit/>
                    </a:bodyPr>
                    <a:p>
                      <a:pPr>
                        <a:lnSpc>
                          <a:spcPct val="100000"/>
                        </a:lnSpc>
                      </a:pPr>
                      <a:r>
                        <a:rPr b="1" lang="es-MX" sz="1200" spc="-1" strike="noStrike">
                          <a:solidFill>
                            <a:srgbClr val="000000"/>
                          </a:solidFill>
                          <a:latin typeface="Calibri"/>
                          <a:ea typeface="Times New Roman"/>
                        </a:rPr>
                        <a:t>3.13.9.</a:t>
                      </a:r>
                      <a:endParaRPr b="0" lang="es-MX" sz="1200" spc="-1" strike="noStrike">
                        <a:latin typeface="Arial"/>
                      </a:endParaRPr>
                    </a:p>
                  </a:txBody>
                  <a:tcPr anchor="t" marL="39600" marR="39600">
                    <a:lnL w="12240">
                      <a:solidFill>
                        <a:srgbClr val="000000"/>
                      </a:solidFill>
                    </a:lnL>
                    <a:lnR w="12240">
                      <a:solidFill>
                        <a:srgbClr val="000000"/>
                      </a:solidFill>
                    </a:lnR>
                    <a:lnT w="12240">
                      <a:solidFill>
                        <a:srgbClr val="000000"/>
                      </a:solidFill>
                    </a:lnT>
                    <a:lnB w="12240">
                      <a:solidFill>
                        <a:srgbClr val="000000"/>
                      </a:solidFill>
                    </a:lnB>
                    <a:noFill/>
                  </a:tcPr>
                </a:tc>
                <a:tc>
                  <a:txBody>
                    <a:bodyPr lIns="39600" rIns="39600" tIns="0" bIns="0" anchor="t">
                      <a:noAutofit/>
                    </a:bodyPr>
                    <a:p>
                      <a:pPr algn="just">
                        <a:lnSpc>
                          <a:spcPts val="1086"/>
                        </a:lnSpc>
                        <a:spcBef>
                          <a:spcPts val="499"/>
                        </a:spcBef>
                        <a:tabLst>
                          <a:tab algn="l" pos="0"/>
                        </a:tabLst>
                      </a:pPr>
                      <a:r>
                        <a:rPr b="1" lang="es-MX" sz="1400" spc="-1" strike="noStrike">
                          <a:solidFill>
                            <a:srgbClr val="000000"/>
                          </a:solidFill>
                          <a:latin typeface="Calibri"/>
                          <a:ea typeface="Times New Roman"/>
                        </a:rPr>
                        <a:t>Procedimiento que deben cumplir los contribuyentes del RIF que cambien de régimen</a:t>
                      </a:r>
                      <a:endParaRPr b="0" lang="es-MX" sz="1400" spc="-1" strike="noStrike">
                        <a:latin typeface="Arial"/>
                      </a:endParaRPr>
                    </a:p>
                    <a:p>
                      <a:pPr algn="just">
                        <a:lnSpc>
                          <a:spcPts val="1086"/>
                        </a:lnSpc>
                        <a:spcBef>
                          <a:spcPts val="499"/>
                        </a:spcBef>
                        <a:tabLst>
                          <a:tab algn="l" pos="0"/>
                        </a:tabLst>
                      </a:pPr>
                      <a:r>
                        <a:rPr b="1" lang="es-MX" sz="1300" spc="-1" strike="noStrike">
                          <a:solidFill>
                            <a:srgbClr val="ff0000"/>
                          </a:solidFill>
                          <a:latin typeface="Calibri"/>
                          <a:ea typeface="Times New Roman"/>
                        </a:rPr>
                        <a:t>A. Cuando los contribuyentes perciban en el ejercicio ingresos por actividades empresariales superiores a $2'000,000.00</a:t>
                      </a:r>
                      <a:r>
                        <a:rPr b="0" lang="es-MX" sz="1300" spc="-1" strike="noStrike">
                          <a:solidFill>
                            <a:srgbClr val="ff0000"/>
                          </a:solidFill>
                          <a:latin typeface="Calibri"/>
                          <a:ea typeface="Times New Roman"/>
                        </a:rPr>
                        <a:t> </a:t>
                      </a:r>
                      <a:r>
                        <a:rPr b="0" lang="es-MX" sz="1300" spc="-1" strike="noStrike">
                          <a:solidFill>
                            <a:srgbClr val="000000"/>
                          </a:solidFill>
                          <a:latin typeface="Calibri"/>
                          <a:ea typeface="Times New Roman"/>
                        </a:rPr>
                        <a:t>(dos millones de pesos 00/100 M.N.), para calcular el ISR y presentar las declaraciones aplicarán el procedimiento siguiente:</a:t>
                      </a:r>
                      <a:endParaRPr b="0" lang="es-MX" sz="1300" spc="-1" strike="noStrike">
                        <a:latin typeface="Arial"/>
                      </a:endParaRPr>
                    </a:p>
                    <a:p>
                      <a:pPr algn="just">
                        <a:lnSpc>
                          <a:spcPts val="1086"/>
                        </a:lnSpc>
                        <a:tabLst>
                          <a:tab algn="l" pos="0"/>
                        </a:tabLst>
                      </a:pPr>
                      <a:r>
                        <a:rPr b="0" lang="es-MX" sz="1000" spc="-1" strike="noStrike">
                          <a:solidFill>
                            <a:srgbClr val="000000"/>
                          </a:solidFill>
                          <a:latin typeface="Calibri"/>
                          <a:ea typeface="Times New Roman"/>
                        </a:rPr>
                        <a:t> </a:t>
                      </a:r>
                      <a:endParaRPr b="0" lang="es-MX" sz="1000" spc="-1" strike="noStrike">
                        <a:latin typeface="Arial"/>
                      </a:endParaRPr>
                    </a:p>
                    <a:p>
                      <a:pPr algn="just">
                        <a:lnSpc>
                          <a:spcPts val="1086"/>
                        </a:lnSpc>
                        <a:tabLst>
                          <a:tab algn="l" pos="0"/>
                        </a:tabLst>
                      </a:pPr>
                      <a:r>
                        <a:rPr b="0" lang="es-MX" sz="1300" spc="-1" strike="noStrike">
                          <a:solidFill>
                            <a:srgbClr val="000000"/>
                          </a:solidFill>
                          <a:latin typeface="Calibri"/>
                          <a:ea typeface="Times New Roman"/>
                        </a:rPr>
                        <a:t>I.  </a:t>
                      </a:r>
                      <a:r>
                        <a:rPr b="1" lang="es-MX" sz="1300" spc="-1" strike="noStrike">
                          <a:solidFill>
                            <a:srgbClr val="000000"/>
                          </a:solidFill>
                          <a:latin typeface="Calibri"/>
                          <a:ea typeface="Times New Roman"/>
                        </a:rPr>
                        <a:t>Los ingresos percibidos hasta $2'000,000.00 (dos millones de pesos 00/100 M.N.), serán declarados en el bimestre que corresponda al mes en que se rebasó la cantidad </a:t>
                      </a:r>
                      <a:endParaRPr b="0" lang="es-MX" sz="1300" spc="-1" strike="noStrike">
                        <a:latin typeface="Arial"/>
                      </a:endParaRPr>
                    </a:p>
                    <a:p>
                      <a:pPr algn="just">
                        <a:lnSpc>
                          <a:spcPts val="1086"/>
                        </a:lnSpc>
                        <a:spcBef>
                          <a:spcPts val="499"/>
                        </a:spcBef>
                        <a:tabLst>
                          <a:tab algn="l" pos="0"/>
                        </a:tabLst>
                      </a:pPr>
                      <a:r>
                        <a:rPr b="0" lang="es-MX" sz="1300" spc="-1" strike="noStrike">
                          <a:solidFill>
                            <a:srgbClr val="000000"/>
                          </a:solidFill>
                          <a:latin typeface="Calibri"/>
                          <a:ea typeface="Times New Roman"/>
                        </a:rPr>
                        <a:t>      </a:t>
                      </a:r>
                      <a:r>
                        <a:rPr b="0" lang="es-MX" sz="1300" spc="-1" strike="noStrike">
                          <a:solidFill>
                            <a:srgbClr val="000000"/>
                          </a:solidFill>
                          <a:latin typeface="Calibri"/>
                          <a:ea typeface="Times New Roman"/>
                        </a:rPr>
                        <a:t>Los contribuyentes del RIF que hayan optado por aplicar el coeficiente de utilidad a que se refiere el artículo 111, último párrafo de la Ley del ISR, </a:t>
                      </a:r>
                      <a:r>
                        <a:rPr b="1" lang="es-MX" sz="1300" spc="-1" strike="noStrike">
                          <a:solidFill>
                            <a:srgbClr val="000000"/>
                          </a:solidFill>
                          <a:latin typeface="Calibri"/>
                          <a:ea typeface="Times New Roman"/>
                        </a:rPr>
                        <a:t>declararán los ingresos percibidos hasta $2'000,000.00 (dos millones de pesos 00/100 M.N.), en el bimestre que corresponda al mes en que se rebasó la cantidad citada</a:t>
                      </a:r>
                      <a:r>
                        <a:rPr b="0" lang="es-MX" sz="1300" spc="-1" strike="noStrike">
                          <a:solidFill>
                            <a:srgbClr val="000000"/>
                          </a:solidFill>
                          <a:latin typeface="Calibri"/>
                          <a:ea typeface="Times New Roman"/>
                        </a:rPr>
                        <a:t>, en términos de lo dispuesto en la regla 3.13.16., el cual tendrá el carácter de pago provisional.</a:t>
                      </a:r>
                      <a:endParaRPr b="0" lang="es-MX" sz="1300" spc="-1" strike="noStrike">
                        <a:latin typeface="Arial"/>
                      </a:endParaRPr>
                    </a:p>
                    <a:p>
                      <a:pPr algn="just">
                        <a:lnSpc>
                          <a:spcPts val="1086"/>
                        </a:lnSpc>
                        <a:tabLst>
                          <a:tab algn="l" pos="0"/>
                        </a:tabLst>
                      </a:pPr>
                      <a:r>
                        <a:rPr b="1" lang="es-MX" sz="1300" spc="-1" strike="noStrike">
                          <a:solidFill>
                            <a:srgbClr val="000000"/>
                          </a:solidFill>
                          <a:latin typeface="Calibri"/>
                          <a:ea typeface="Times New Roman"/>
                        </a:rPr>
                        <a:t> </a:t>
                      </a:r>
                      <a:endParaRPr b="0" lang="es-MX" sz="1300" spc="-1" strike="noStrike">
                        <a:latin typeface="Arial"/>
                      </a:endParaRPr>
                    </a:p>
                    <a:p>
                      <a:pPr algn="just">
                        <a:lnSpc>
                          <a:spcPts val="1086"/>
                        </a:lnSpc>
                        <a:tabLst>
                          <a:tab algn="l" pos="0"/>
                        </a:tabLst>
                      </a:pPr>
                      <a:r>
                        <a:rPr b="0" lang="es-MX" sz="1300" spc="-1" strike="noStrike">
                          <a:solidFill>
                            <a:srgbClr val="000000"/>
                          </a:solidFill>
                          <a:latin typeface="Calibri"/>
                          <a:ea typeface="Times New Roman"/>
                        </a:rPr>
                        <a:t>II.- </a:t>
                      </a:r>
                      <a:r>
                        <a:rPr b="1" lang="es-MX" sz="1300" spc="-1" strike="noStrike">
                          <a:solidFill>
                            <a:srgbClr val="000000"/>
                          </a:solidFill>
                          <a:latin typeface="Calibri"/>
                          <a:ea typeface="Times New Roman"/>
                        </a:rPr>
                        <a:t>Los ingresos que excedan </a:t>
                      </a:r>
                      <a:r>
                        <a:rPr b="0" lang="es-MX" sz="1300" spc="-1" strike="noStrike">
                          <a:solidFill>
                            <a:srgbClr val="000000"/>
                          </a:solidFill>
                          <a:latin typeface="Calibri"/>
                          <a:ea typeface="Times New Roman"/>
                        </a:rPr>
                        <a:t>de los $2'000,000.00 (dos millones de pesos 00/100 M.N.), </a:t>
                      </a:r>
                      <a:r>
                        <a:rPr b="1" lang="es-MX" sz="1300" spc="-1" strike="noStrike">
                          <a:solidFill>
                            <a:srgbClr val="000000"/>
                          </a:solidFill>
                          <a:latin typeface="Calibri"/>
                          <a:ea typeface="Times New Roman"/>
                        </a:rPr>
                        <a:t>serán declarados conjuntamente con los ingresos que correspondan al mes por el cual los contribuyentes deban realizar el primer pago provisional del ISR</a:t>
                      </a:r>
                      <a:r>
                        <a:rPr b="0" lang="es-MX" sz="1300" spc="-1" strike="noStrike">
                          <a:solidFill>
                            <a:srgbClr val="000000"/>
                          </a:solidFill>
                          <a:latin typeface="Calibri"/>
                          <a:ea typeface="Times New Roman"/>
                        </a:rPr>
                        <a:t>, en términos de lo previsto en la Sección I del Capítulo II del Título IV de la Ley del ISR, aplicando lo dispuesto en el artículo 106 de la Ley del ISR.</a:t>
                      </a:r>
                      <a:endParaRPr b="0" lang="es-MX" sz="1300" spc="-1" strike="noStrike">
                        <a:latin typeface="Arial"/>
                      </a:endParaRPr>
                    </a:p>
                    <a:p>
                      <a:pPr algn="just">
                        <a:lnSpc>
                          <a:spcPts val="1086"/>
                        </a:lnSpc>
                        <a:spcBef>
                          <a:spcPts val="499"/>
                        </a:spcBef>
                        <a:tabLst>
                          <a:tab algn="l" pos="0"/>
                        </a:tabLst>
                      </a:pPr>
                      <a:r>
                        <a:rPr b="0" lang="es-MX" sz="1300" spc="-1" strike="noStrike">
                          <a:solidFill>
                            <a:srgbClr val="000000"/>
                          </a:solidFill>
                          <a:latin typeface="Calibri"/>
                          <a:ea typeface="Times New Roman"/>
                        </a:rPr>
                        <a:t> </a:t>
                      </a:r>
                      <a:r>
                        <a:rPr b="1" lang="es-MX" sz="1300" spc="-1" strike="noStrike">
                          <a:solidFill>
                            <a:srgbClr val="000000"/>
                          </a:solidFill>
                          <a:latin typeface="Calibri"/>
                          <a:ea typeface="Times New Roman"/>
                        </a:rPr>
                        <a:t>  </a:t>
                      </a:r>
                      <a:r>
                        <a:rPr b="1" lang="es-MX" sz="1300" spc="-1" strike="noStrike">
                          <a:solidFill>
                            <a:srgbClr val="ff0000"/>
                          </a:solidFill>
                          <a:latin typeface="Calibri"/>
                          <a:ea typeface="Times New Roman"/>
                        </a:rPr>
                        <a:t>En la determinación del primer pago provisional </a:t>
                      </a:r>
                      <a:r>
                        <a:rPr b="0" lang="es-MX" sz="1300" spc="-1" strike="noStrike">
                          <a:solidFill>
                            <a:srgbClr val="ff0000"/>
                          </a:solidFill>
                          <a:latin typeface="Calibri"/>
                          <a:ea typeface="Times New Roman"/>
                        </a:rPr>
                        <a:t>a que se refiere el párrafo anterior, </a:t>
                      </a:r>
                      <a:r>
                        <a:rPr b="1" lang="es-MX" sz="1300" spc="-1" strike="noStrike">
                          <a:solidFill>
                            <a:srgbClr val="ff0000"/>
                          </a:solidFill>
                          <a:latin typeface="Calibri"/>
                          <a:ea typeface="Times New Roman"/>
                        </a:rPr>
                        <a:t>procederá la deducción de las erogaciones realizadas desde el momento en que se rebasaron </a:t>
                      </a:r>
                      <a:r>
                        <a:rPr b="0" lang="es-MX" sz="1300" spc="-1" strike="noStrike">
                          <a:solidFill>
                            <a:srgbClr val="ff0000"/>
                          </a:solidFill>
                          <a:latin typeface="Calibri"/>
                          <a:ea typeface="Times New Roman"/>
                        </a:rPr>
                        <a:t>los $2'000,000.00 </a:t>
                      </a:r>
                      <a:r>
                        <a:rPr b="0" lang="es-MX" sz="1300" spc="-1" strike="noStrike">
                          <a:solidFill>
                            <a:srgbClr val="000000"/>
                          </a:solidFill>
                          <a:latin typeface="Calibri"/>
                          <a:ea typeface="Times New Roman"/>
                        </a:rPr>
                        <a:t>(dos millones de pesos 00/100 M.N.) y no procederá como acreditamiento lo que hayan pagado los contribuyentes como pagos provisionales o definitivos de ISR en el RIF,</a:t>
                      </a:r>
                      <a:endParaRPr b="0" lang="es-MX" sz="1300" spc="-1" strike="noStrike">
                        <a:latin typeface="Arial"/>
                      </a:endParaRPr>
                    </a:p>
                    <a:p>
                      <a:pPr algn="just">
                        <a:lnSpc>
                          <a:spcPts val="1086"/>
                        </a:lnSpc>
                        <a:spcBef>
                          <a:spcPts val="499"/>
                        </a:spcBef>
                        <a:tabLst>
                          <a:tab algn="l" pos="0"/>
                        </a:tabLst>
                      </a:pPr>
                      <a:r>
                        <a:rPr b="0" lang="es-ES" sz="1300" spc="-1" strike="noStrike">
                          <a:solidFill>
                            <a:srgbClr val="000000"/>
                          </a:solidFill>
                          <a:latin typeface="Calibri"/>
                          <a:ea typeface="Times New Roman"/>
                        </a:rPr>
                        <a:t> </a:t>
                      </a:r>
                      <a:endParaRPr b="0" lang="es-MX" sz="1300" spc="-1" strike="noStrike">
                        <a:latin typeface="Arial"/>
                      </a:endParaRPr>
                    </a:p>
                    <a:p>
                      <a:pPr algn="just">
                        <a:lnSpc>
                          <a:spcPts val="1086"/>
                        </a:lnSpc>
                        <a:spcBef>
                          <a:spcPts val="499"/>
                        </a:spcBef>
                        <a:tabLst>
                          <a:tab algn="l" pos="0"/>
                        </a:tabLst>
                      </a:pPr>
                      <a:r>
                        <a:rPr b="1" lang="es-MX" sz="1300" spc="-1" strike="noStrike">
                          <a:solidFill>
                            <a:srgbClr val="ff0000"/>
                          </a:solidFill>
                          <a:latin typeface="Calibri"/>
                          <a:ea typeface="Times New Roman"/>
                        </a:rPr>
                        <a:t>B.  Cuando los contribuyentes del RIF incumplan con la obligación de presentar declaraciones bimestrales y no atiendan los requerimientos de la autoridad para su presentación</a:t>
                      </a:r>
                      <a:r>
                        <a:rPr b="0" lang="es-MX" sz="1300" spc="-1" strike="noStrike">
                          <a:solidFill>
                            <a:srgbClr val="000000"/>
                          </a:solidFill>
                          <a:latin typeface="Calibri"/>
                          <a:ea typeface="Times New Roman"/>
                        </a:rPr>
                        <a:t>, para calcular el ISR y presentación de declaraciones aplicarán el procedimiento siguiente:</a:t>
                      </a:r>
                      <a:endParaRPr b="0" lang="es-MX" sz="1300" spc="-1" strike="noStrike">
                        <a:latin typeface="Arial"/>
                      </a:endParaRPr>
                    </a:p>
                    <a:p>
                      <a:pPr algn="just">
                        <a:lnSpc>
                          <a:spcPts val="1086"/>
                        </a:lnSpc>
                        <a:spcBef>
                          <a:spcPts val="499"/>
                        </a:spcBef>
                        <a:tabLst>
                          <a:tab algn="l" pos="0"/>
                        </a:tabLst>
                      </a:pPr>
                      <a:r>
                        <a:rPr b="0" lang="es-ES" sz="1300" spc="-1" strike="noStrike">
                          <a:solidFill>
                            <a:srgbClr val="000000"/>
                          </a:solidFill>
                          <a:latin typeface="Calibri"/>
                          <a:ea typeface="Times New Roman"/>
                        </a:rPr>
                        <a:t> </a:t>
                      </a:r>
                      <a:endParaRPr b="0" lang="es-MX" sz="1300" spc="-1" strike="noStrike">
                        <a:latin typeface="Arial"/>
                      </a:endParaRPr>
                    </a:p>
                    <a:p>
                      <a:pPr algn="just">
                        <a:lnSpc>
                          <a:spcPts val="1086"/>
                        </a:lnSpc>
                        <a:spcBef>
                          <a:spcPts val="499"/>
                        </a:spcBef>
                        <a:tabLst>
                          <a:tab algn="l" pos="0"/>
                        </a:tabLst>
                      </a:pPr>
                      <a:r>
                        <a:rPr b="1" lang="es-MX" sz="1300" spc="-1" strike="noStrike">
                          <a:solidFill>
                            <a:srgbClr val="000000"/>
                          </a:solidFill>
                          <a:latin typeface="Calibri"/>
                          <a:ea typeface="Times New Roman"/>
                        </a:rPr>
                        <a:t>I.-  Los ingresos percibidos hasta la fecha de vencimiento para la atención del tercer requerimiento, serán declarados en el bimestre que corresponda al mes en que venció el plazo para atender el tercer requerimiento</a:t>
                      </a:r>
                      <a:r>
                        <a:rPr b="0" lang="es-MX" sz="1300" spc="-1" strike="noStrike">
                          <a:solidFill>
                            <a:srgbClr val="000000"/>
                          </a:solidFill>
                          <a:latin typeface="Calibri"/>
                          <a:ea typeface="Times New Roman"/>
                        </a:rPr>
                        <a:t>. Los contribuyentes del RIF que hayan optado por aplicar el coeficiente de utilidad a que se refiere el artículo 111, último párrafo de la Ley del ISR, </a:t>
                      </a:r>
                      <a:r>
                        <a:rPr b="1" lang="es-MX" sz="1300" spc="-1" strike="noStrike">
                          <a:solidFill>
                            <a:srgbClr val="ff0000"/>
                          </a:solidFill>
                          <a:latin typeface="Calibri"/>
                          <a:ea typeface="Times New Roman"/>
                        </a:rPr>
                        <a:t>declararán los ingresos percibidos desde el inicio del ejercicio hasta la fecha de vencimiento para la atención del tercer requerimiento, en el bimestre que corresponda al mes en que venció el plazo para atender el tercer requerimiento</a:t>
                      </a:r>
                      <a:r>
                        <a:rPr b="0" lang="es-MX" sz="1300" spc="-1" strike="noStrike">
                          <a:solidFill>
                            <a:srgbClr val="000000"/>
                          </a:solidFill>
                          <a:latin typeface="Calibri"/>
                          <a:ea typeface="Times New Roman"/>
                        </a:rPr>
                        <a:t>, en términos de lo dispuesto en la regla 3.13.16., el cual tendrá el carácter de pago provisional, a cuenta del impuesto del ejercicio. </a:t>
                      </a:r>
                      <a:endParaRPr b="0" lang="es-MX" sz="1300" spc="-1" strike="noStrike">
                        <a:latin typeface="Arial"/>
                      </a:endParaRPr>
                    </a:p>
                  </a:txBody>
                  <a:tcPr anchor="t" marL="39600" marR="396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418" name="3 Rectángulo"/>
          <p:cNvSpPr/>
          <p:nvPr/>
        </p:nvSpPr>
        <p:spPr>
          <a:xfrm>
            <a:off x="4631760" y="394560"/>
            <a:ext cx="3934800" cy="36468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1" lang="es-MX" sz="1800" spc="-1" strike="noStrike">
                <a:solidFill>
                  <a:srgbClr val="ffffff"/>
                </a:solidFill>
                <a:latin typeface="Calibri"/>
              </a:rPr>
              <a:t>V.- RESUMEN DE REFORMAS PARA 2021</a:t>
            </a:r>
            <a:endParaRPr b="0" lang="es-MX" sz="1800" spc="-1" strike="noStrike">
              <a:latin typeface="Arial"/>
            </a:endParaRPr>
          </a:p>
        </p:txBody>
      </p:sp>
      <p:sp>
        <p:nvSpPr>
          <p:cNvPr id="419" name="CuadroTexto 23"/>
          <p:cNvSpPr/>
          <p:nvPr/>
        </p:nvSpPr>
        <p:spPr>
          <a:xfrm>
            <a:off x="8690760" y="1890360"/>
            <a:ext cx="314640" cy="4561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s-MX" sz="2400" spc="-1" strike="noStrike">
                <a:solidFill>
                  <a:srgbClr val="4472c4"/>
                </a:solidFill>
                <a:latin typeface="Calibri"/>
              </a:rPr>
              <a:t>*</a:t>
            </a:r>
            <a:endParaRPr b="0" lang="es-MX" sz="2400" spc="-1" strike="noStrike">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0" name="Rectángulo 2"/>
          <p:cNvSpPr/>
          <p:nvPr/>
        </p:nvSpPr>
        <p:spPr>
          <a:xfrm>
            <a:off x="962640" y="977400"/>
            <a:ext cx="7180200" cy="224280"/>
          </a:xfrm>
          <a:prstGeom prst="rect">
            <a:avLst/>
          </a:prstGeom>
          <a:noFill/>
          <a:ln w="0">
            <a:noFill/>
          </a:ln>
        </p:spPr>
        <p:style>
          <a:lnRef idx="0"/>
          <a:fillRef idx="0"/>
          <a:effectRef idx="0"/>
          <a:fontRef idx="minor"/>
        </p:style>
        <p:txBody>
          <a:bodyPr lIns="90000" rIns="90000" tIns="45000" bIns="45000" anchor="t">
            <a:spAutoFit/>
          </a:bodyPr>
          <a:p>
            <a:pPr marL="914400" indent="-914400" algn="just">
              <a:lnSpc>
                <a:spcPts val="1054"/>
              </a:lnSpc>
              <a:spcAft>
                <a:spcPts val="505"/>
              </a:spcAft>
              <a:tabLst>
                <a:tab algn="l" pos="0"/>
              </a:tabLst>
            </a:pPr>
            <a:r>
              <a:rPr b="1" lang="es-MX" sz="1000" spc="-1" strike="noStrike">
                <a:solidFill>
                  <a:srgbClr val="000000"/>
                </a:solidFill>
                <a:latin typeface="Arial"/>
                <a:ea typeface="Times New Roman"/>
              </a:rPr>
              <a:t>Procedimiento que deben cumplir los contribuyentes del RIF que cambien de régimen ……………… CONTINUACION</a:t>
            </a:r>
            <a:endParaRPr b="0" lang="es-MX" sz="1000" spc="-1" strike="noStrike">
              <a:latin typeface="Arial"/>
            </a:endParaRPr>
          </a:p>
        </p:txBody>
      </p:sp>
      <p:graphicFrame>
        <p:nvGraphicFramePr>
          <p:cNvPr id="421" name="Tabla 3"/>
          <p:cNvGraphicFramePr/>
          <p:nvPr/>
        </p:nvGraphicFramePr>
        <p:xfrm>
          <a:off x="398160" y="1397160"/>
          <a:ext cx="8261640" cy="4541040"/>
        </p:xfrm>
        <a:graphic>
          <a:graphicData uri="http://schemas.openxmlformats.org/drawingml/2006/table">
            <a:tbl>
              <a:tblPr/>
              <a:tblGrid>
                <a:gridCol w="735120"/>
                <a:gridCol w="7526520"/>
              </a:tblGrid>
              <a:tr h="4541040">
                <a:tc>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chor="t">
                      <a:noAutofit/>
                    </a:bodyPr>
                    <a:p>
                      <a:pPr marL="363600" indent="-187200">
                        <a:lnSpc>
                          <a:spcPct val="100000"/>
                        </a:lnSpc>
                        <a:tabLst>
                          <a:tab algn="l" pos="0"/>
                        </a:tabLst>
                      </a:pPr>
                      <a:r>
                        <a:rPr b="1" lang="es-MX" sz="1200" spc="-1" strike="noStrike">
                          <a:solidFill>
                            <a:srgbClr val="000000"/>
                          </a:solidFill>
                          <a:latin typeface="Calibri"/>
                          <a:ea typeface="Times New Roman"/>
                        </a:rPr>
                        <a:t>II.- Los ingresos percibidos a partir del día siguiente de la fecha de vencimiento para la atención del tercer requerimiento, serán declarados conjuntamente con los ingresos que correspondan al mes por el cual los contribuyentes deban realizar el primer pago provisional del ISR</a:t>
                      </a:r>
                      <a:r>
                        <a:rPr b="0" lang="es-MX" sz="1200" spc="-1" strike="noStrike">
                          <a:solidFill>
                            <a:srgbClr val="000000"/>
                          </a:solidFill>
                          <a:latin typeface="Calibri"/>
                          <a:ea typeface="Times New Roman"/>
                        </a:rPr>
                        <a:t>, en términos de lo previsto en la Sección I del Capítulo II del Título IV de la Ley del ISR, aplicando lo dispuesto en el artículo 106 de la Ley del ISR.</a:t>
                      </a:r>
                      <a:endParaRPr b="0" lang="es-MX" sz="1200" spc="-1" strike="noStrike">
                        <a:latin typeface="Arial"/>
                      </a:endParaRPr>
                    </a:p>
                    <a:p>
                      <a:pPr marL="179280" indent="-3240">
                        <a:lnSpc>
                          <a:spcPct val="100000"/>
                        </a:lnSpc>
                        <a:tabLst>
                          <a:tab algn="l" pos="0"/>
                        </a:tabLst>
                      </a:pPr>
                      <a:r>
                        <a:rPr b="1" lang="es-ES" sz="1200" spc="-1" strike="noStrike">
                          <a:solidFill>
                            <a:srgbClr val="000000"/>
                          </a:solidFill>
                          <a:latin typeface="Calibri"/>
                          <a:ea typeface="Times New Roman"/>
                        </a:rPr>
                        <a:t> </a:t>
                      </a:r>
                      <a:endParaRPr b="0" lang="es-MX" sz="1200" spc="-1" strike="noStrike">
                        <a:latin typeface="Arial"/>
                      </a:endParaRPr>
                    </a:p>
                    <a:p>
                      <a:pPr marL="179280" indent="-3240">
                        <a:lnSpc>
                          <a:spcPct val="100000"/>
                        </a:lnSpc>
                        <a:tabLst>
                          <a:tab algn="l" pos="0"/>
                        </a:tabLst>
                      </a:pPr>
                      <a:r>
                        <a:rPr b="0" lang="es-MX" sz="1200" spc="-1" strike="noStrike">
                          <a:solidFill>
                            <a:srgbClr val="000000"/>
                          </a:solidFill>
                          <a:latin typeface="Calibri"/>
                          <a:ea typeface="Times New Roman"/>
                        </a:rPr>
                        <a:t>      </a:t>
                      </a:r>
                      <a:r>
                        <a:rPr b="0" lang="es-MX" sz="1200" spc="-1" strike="noStrike">
                          <a:solidFill>
                            <a:srgbClr val="000000"/>
                          </a:solidFill>
                          <a:latin typeface="Calibri"/>
                          <a:ea typeface="Times New Roman"/>
                        </a:rPr>
                        <a:t>En la determinación del primer pago provisional a que se refiere el párrafo anterior</a:t>
                      </a:r>
                      <a:r>
                        <a:rPr b="1" lang="es-MX" sz="1200" spc="-1" strike="noStrike">
                          <a:solidFill>
                            <a:srgbClr val="000000"/>
                          </a:solidFill>
                          <a:latin typeface="Calibri"/>
                          <a:ea typeface="Times New Roman"/>
                        </a:rPr>
                        <a:t>, procederá la deducción de las erogaciones realizadas desde el momento en que venció el plazo para la atención del tercer requerimiento </a:t>
                      </a:r>
                      <a:r>
                        <a:rPr b="0" lang="es-MX" sz="1200" spc="-1" strike="noStrike">
                          <a:solidFill>
                            <a:srgbClr val="000000"/>
                          </a:solidFill>
                          <a:latin typeface="Calibri"/>
                          <a:ea typeface="Times New Roman"/>
                        </a:rPr>
                        <a:t>y </a:t>
                      </a:r>
                      <a:r>
                        <a:rPr b="0" lang="es-MX" sz="1200" spc="-1" strike="noStrike">
                          <a:solidFill>
                            <a:srgbClr val="000000"/>
                          </a:solidFill>
                          <a:highlight>
                            <a:srgbClr val="ffff00"/>
                          </a:highlight>
                          <a:latin typeface="Calibri"/>
                          <a:ea typeface="Times New Roman"/>
                        </a:rPr>
                        <a:t>no procederá como acreditamiento lo que hayan pagado los contribuyentes como pagos provisionales o definitivos del ISR en el RIF</a:t>
                      </a:r>
                      <a:r>
                        <a:rPr b="0" lang="es-MX" sz="1200" spc="-1" strike="noStrike">
                          <a:solidFill>
                            <a:srgbClr val="000000"/>
                          </a:solidFill>
                          <a:latin typeface="Calibri"/>
                          <a:ea typeface="Times New Roman"/>
                        </a:rPr>
                        <a:t>, según se haya optado o no por aplicar el cálculo con coeficiente, en los pagos provisionales subsecuentes se acreditaran los pagos provisionales del ISR </a:t>
                      </a:r>
                      <a:endParaRPr b="0" lang="es-MX" sz="1200" spc="-1" strike="noStrike">
                        <a:latin typeface="Arial"/>
                      </a:endParaRPr>
                    </a:p>
                    <a:p>
                      <a:pPr marL="179280" indent="-3240">
                        <a:lnSpc>
                          <a:spcPct val="100000"/>
                        </a:lnSpc>
                        <a:tabLst>
                          <a:tab algn="l" pos="0"/>
                        </a:tabLst>
                      </a:pPr>
                      <a:r>
                        <a:rPr b="0" lang="es-MX" sz="1200" spc="-1" strike="noStrike">
                          <a:solidFill>
                            <a:srgbClr val="000000"/>
                          </a:solidFill>
                          <a:latin typeface="Calibri"/>
                          <a:ea typeface="Times New Roman"/>
                        </a:rPr>
                        <a:t> </a:t>
                      </a:r>
                      <a:endParaRPr b="0" lang="es-MX" sz="1200" spc="-1" strike="noStrike">
                        <a:latin typeface="Arial"/>
                      </a:endParaRPr>
                    </a:p>
                    <a:p>
                      <a:pPr marL="179280" indent="-3240" algn="just">
                        <a:lnSpc>
                          <a:spcPts val="1069"/>
                        </a:lnSpc>
                        <a:spcAft>
                          <a:spcPts val="400"/>
                        </a:spcAft>
                        <a:tabLst>
                          <a:tab algn="l" pos="0"/>
                        </a:tabLst>
                      </a:pPr>
                      <a:r>
                        <a:rPr b="0" lang="es-MX" sz="1200" spc="-1" strike="noStrike">
                          <a:solidFill>
                            <a:srgbClr val="000000"/>
                          </a:solidFill>
                          <a:highlight>
                            <a:srgbClr val="ffff00"/>
                          </a:highlight>
                          <a:latin typeface="Calibri"/>
                          <a:ea typeface="Times New Roman"/>
                        </a:rPr>
                        <a:t>Adicionalmente, los contribuyentes del RIF que hayan optado por aplicar el coeficiente de utilidad, para determinar el ISR del ejercicio, considerarán únicamente los ingresos, deducciones, pagos provisionales, y en su caso, las retenciones que le hubieran efectuado</a:t>
                      </a:r>
                      <a:r>
                        <a:rPr b="0" lang="es-MX" sz="1200" spc="-1" strike="noStrike">
                          <a:solidFill>
                            <a:srgbClr val="000000"/>
                          </a:solidFill>
                          <a:latin typeface="Calibri"/>
                          <a:ea typeface="Times New Roman"/>
                        </a:rPr>
                        <a:t>, de conformidad con lo previsto en el Título IV, Capítulo II, Sección II de la Ley del ISR, cumpliendo con el procedimiento señalado en la regla 3.13.17.</a:t>
                      </a:r>
                      <a:endParaRPr b="0" lang="es-MX" sz="1200" spc="-1" strike="noStrike">
                        <a:latin typeface="Arial"/>
                      </a:endParaRPr>
                    </a:p>
                    <a:p>
                      <a:pPr marL="179280" indent="-3240" algn="just">
                        <a:lnSpc>
                          <a:spcPts val="1069"/>
                        </a:lnSpc>
                        <a:spcAft>
                          <a:spcPts val="400"/>
                        </a:spcAft>
                        <a:tabLst>
                          <a:tab algn="l" pos="0"/>
                        </a:tabLst>
                      </a:pPr>
                      <a:r>
                        <a:rPr b="0" lang="es-MX" sz="1200" spc="-1" strike="noStrike">
                          <a:solidFill>
                            <a:srgbClr val="000000"/>
                          </a:solidFill>
                          <a:latin typeface="Calibri"/>
                          <a:ea typeface="Times New Roman"/>
                        </a:rPr>
                        <a:t>Los contribuyentes a que se refiere esta regla y que además perciban ingresos conforme a los Capítulos I, III y VI del Título IV de la Ley del ISR, calcularán el ISR del ejercicio aplicando lo previsto en el artículo 152 de la Ley del ISR.</a:t>
                      </a:r>
                      <a:endParaRPr b="0" lang="es-MX" sz="1200" spc="-1" strike="noStrike">
                        <a:latin typeface="Arial"/>
                      </a:endParaRPr>
                    </a:p>
                    <a:p>
                      <a:pPr marL="179280" indent="-3240" algn="just">
                        <a:lnSpc>
                          <a:spcPts val="1069"/>
                        </a:lnSpc>
                        <a:spcAft>
                          <a:spcPts val="400"/>
                        </a:spcAft>
                        <a:tabLst>
                          <a:tab algn="l" pos="0"/>
                        </a:tabLst>
                      </a:pPr>
                      <a:r>
                        <a:rPr b="0" lang="es-MX" sz="1200" spc="-1" strike="noStrike">
                          <a:solidFill>
                            <a:srgbClr val="000000"/>
                          </a:solidFill>
                          <a:latin typeface="Calibri"/>
                          <a:ea typeface="Times New Roman"/>
                        </a:rPr>
                        <a:t>Los contribuyentes que se coloquen en cualquiera de los supuestos a que se refiere esta regla y continúen presentando declaraciones bimestrales en el RIF, deberán efectuar pagos provisionales en términos de la Sección I del Capítulo II del Título IV de la Ley del ISR, </a:t>
                      </a:r>
                      <a:r>
                        <a:rPr b="0" lang="es-MX" sz="1200" spc="-1" strike="noStrike">
                          <a:solidFill>
                            <a:srgbClr val="ff0000"/>
                          </a:solidFill>
                          <a:latin typeface="Calibri"/>
                          <a:ea typeface="Times New Roman"/>
                        </a:rPr>
                        <a:t>a partir del momento en que debieron abandonar el RIF, con actualización y recargos, pudiendo acreditar los pagos bimestrales efectuados indebidamente en el RIF.</a:t>
                      </a:r>
                      <a:endParaRPr b="0" lang="es-MX" sz="1200" spc="-1" strike="noStrike">
                        <a:latin typeface="Arial"/>
                      </a:endParaRPr>
                    </a:p>
                    <a:p>
                      <a:pPr marL="179280" indent="-3240" algn="just">
                        <a:lnSpc>
                          <a:spcPts val="1069"/>
                        </a:lnSpc>
                        <a:spcAft>
                          <a:spcPts val="400"/>
                        </a:spcAft>
                        <a:tabLst>
                          <a:tab algn="l" pos="0"/>
                        </a:tabLst>
                      </a:pPr>
                      <a:r>
                        <a:rPr b="0" lang="es-MX" sz="1200" spc="-1" strike="noStrike">
                          <a:solidFill>
                            <a:srgbClr val="000000"/>
                          </a:solidFill>
                          <a:latin typeface="Calibri"/>
                          <a:ea typeface="Times New Roman"/>
                        </a:rPr>
                        <a:t>Lo establecido en los apartados </a:t>
                      </a:r>
                      <a:r>
                        <a:rPr b="1" lang="es-MX" sz="1200" spc="-1" strike="noStrike">
                          <a:solidFill>
                            <a:srgbClr val="000000"/>
                          </a:solidFill>
                          <a:latin typeface="Calibri"/>
                          <a:ea typeface="Times New Roman"/>
                        </a:rPr>
                        <a:t>A y B de la presente regla, también serán aplicables a contribuyentes que sean sujetos del IVA y/o IEPS.</a:t>
                      </a:r>
                      <a:endParaRPr b="0" lang="es-MX" sz="1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422" name="3 Rectángulo"/>
          <p:cNvSpPr/>
          <p:nvPr/>
        </p:nvSpPr>
        <p:spPr>
          <a:xfrm>
            <a:off x="4574520" y="394560"/>
            <a:ext cx="3934800" cy="36468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1" lang="es-MX" sz="1800" spc="-1" strike="noStrike">
                <a:solidFill>
                  <a:srgbClr val="ffffff"/>
                </a:solidFill>
                <a:latin typeface="Calibri"/>
              </a:rPr>
              <a:t>V.- RESUMEN DE REFORMAS PARA 2021</a:t>
            </a:r>
            <a:endParaRPr b="0" lang="es-MX" sz="1800" spc="-1" strike="noStrike">
              <a:latin typeface="Arial"/>
            </a:endParaRPr>
          </a:p>
        </p:txBody>
      </p:sp>
      <p:sp>
        <p:nvSpPr>
          <p:cNvPr id="423" name="CuadroTexto 5"/>
          <p:cNvSpPr/>
          <p:nvPr/>
        </p:nvSpPr>
        <p:spPr>
          <a:xfrm>
            <a:off x="8690760" y="1890360"/>
            <a:ext cx="314640" cy="4561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s-MX" sz="2400" spc="-1" strike="noStrike">
                <a:solidFill>
                  <a:srgbClr val="4472c4"/>
                </a:solidFill>
                <a:latin typeface="Calibri"/>
              </a:rPr>
              <a:t>*</a:t>
            </a:r>
            <a:endParaRPr b="0" lang="es-MX" sz="2400" spc="-1" strike="noStrike">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424" name="Tabla 1"/>
          <p:cNvGraphicFramePr/>
          <p:nvPr/>
        </p:nvGraphicFramePr>
        <p:xfrm>
          <a:off x="494280" y="861120"/>
          <a:ext cx="8047080" cy="3200760"/>
        </p:xfrm>
        <a:graphic>
          <a:graphicData uri="http://schemas.openxmlformats.org/drawingml/2006/table">
            <a:tbl>
              <a:tblPr/>
              <a:tblGrid>
                <a:gridCol w="754200"/>
                <a:gridCol w="7292880"/>
              </a:tblGrid>
              <a:tr h="610920">
                <a:tc>
                  <a:txBody>
                    <a:bodyPr lIns="62280" rIns="62280" tIns="0" bIns="0" anchor="t">
                      <a:noAutofit/>
                    </a:bodyPr>
                    <a:p>
                      <a:pPr>
                        <a:lnSpc>
                          <a:spcPct val="100000"/>
                        </a:lnSpc>
                      </a:pPr>
                      <a:r>
                        <a:rPr b="1" lang="es-MX" sz="1400" spc="-1" strike="noStrike">
                          <a:solidFill>
                            <a:srgbClr val="ffffff"/>
                          </a:solidFill>
                          <a:latin typeface="Calibri"/>
                          <a:ea typeface="Times New Roman"/>
                        </a:rPr>
                        <a:t>3.13.10.</a:t>
                      </a:r>
                      <a:endParaRPr b="0" lang="es-MX" sz="14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c>
                  <a:txBody>
                    <a:bodyPr lIns="62280" rIns="62280" tIns="0" bIns="0" anchor="t">
                      <a:noAutofit/>
                    </a:bodyPr>
                    <a:p>
                      <a:pPr marL="64800" algn="just">
                        <a:lnSpc>
                          <a:spcPct val="100000"/>
                        </a:lnSpc>
                        <a:tabLst>
                          <a:tab algn="l" pos="0"/>
                        </a:tabLst>
                      </a:pPr>
                      <a:r>
                        <a:rPr b="1" lang="es-MX" sz="1200" spc="-1" strike="noStrike">
                          <a:solidFill>
                            <a:srgbClr val="000000"/>
                          </a:solidFill>
                          <a:latin typeface="Calibri"/>
                          <a:ea typeface="Times New Roman"/>
                        </a:rPr>
                        <a:t>Aviso de adquisición de negociación RIF</a:t>
                      </a:r>
                      <a:endParaRPr b="0" lang="es-MX" sz="1200" spc="-1" strike="noStrike">
                        <a:latin typeface="Arial"/>
                      </a:endParaRPr>
                    </a:p>
                    <a:p>
                      <a:pPr marL="64800" algn="just">
                        <a:lnSpc>
                          <a:spcPct val="100000"/>
                        </a:lnSpc>
                        <a:tabLst>
                          <a:tab algn="l" pos="0"/>
                        </a:tabLst>
                      </a:pPr>
                      <a:r>
                        <a:rPr b="0" lang="es-MX" sz="1200" spc="-1" strike="noStrike">
                          <a:solidFill>
                            <a:srgbClr val="000000"/>
                          </a:solidFill>
                          <a:latin typeface="Calibri"/>
                          <a:ea typeface="Times New Roman"/>
                        </a:rPr>
                        <a:t>Para los efectos del artículo 113, segundo párrafo de la Ley del ISR, el aviso para tributar en el RIF, deberá presentarse conforme a la ficha de trámite 110/ISR "Aviso de adquisición de negociación RIF", contenida en el Anexo 1-A.</a:t>
                      </a:r>
                      <a:r>
                        <a:rPr b="0" i="1" lang="es-MX" sz="1200" spc="-1" strike="noStrike">
                          <a:solidFill>
                            <a:srgbClr val="000000"/>
                          </a:solidFill>
                          <a:latin typeface="Calibri"/>
                          <a:ea typeface="Times New Roman"/>
                        </a:rPr>
                        <a:t>	</a:t>
                      </a:r>
                      <a:r>
                        <a:rPr b="0" i="1" lang="es-MX" sz="1200" spc="-1" strike="noStrike">
                          <a:solidFill>
                            <a:srgbClr val="000000"/>
                          </a:solidFill>
                          <a:latin typeface="Calibri"/>
                          <a:ea typeface="Times New Roman"/>
                        </a:rPr>
                        <a:t>LISR 113</a:t>
                      </a: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r>
              <a:tr h="1068840">
                <a:tc>
                  <a:txBody>
                    <a:bodyPr lIns="62280" rIns="62280" tIns="0" bIns="0" anchor="t">
                      <a:noAutofit/>
                    </a:bodyPr>
                    <a:p>
                      <a:pPr>
                        <a:lnSpc>
                          <a:spcPct val="100000"/>
                        </a:lnSpc>
                      </a:pPr>
                      <a:r>
                        <a:rPr b="1" lang="es-MX" sz="1200" spc="-1" strike="noStrike">
                          <a:solidFill>
                            <a:srgbClr val="000000"/>
                          </a:solidFill>
                          <a:latin typeface="Calibri"/>
                          <a:ea typeface="Times New Roman"/>
                        </a:rPr>
                        <a:t>3.13.11.</a:t>
                      </a: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c>
                  <a:txBody>
                    <a:bodyPr lIns="62280" rIns="62280" tIns="0" bIns="0" anchor="t">
                      <a:noAutofit/>
                    </a:bodyPr>
                    <a:p>
                      <a:pPr marL="64800">
                        <a:lnSpc>
                          <a:spcPct val="100000"/>
                        </a:lnSpc>
                        <a:tabLst>
                          <a:tab algn="l" pos="0"/>
                        </a:tabLst>
                      </a:pPr>
                      <a:r>
                        <a:rPr b="1" lang="es-MX" sz="1200" spc="-1" strike="noStrike">
                          <a:solidFill>
                            <a:srgbClr val="000000"/>
                          </a:solidFill>
                          <a:latin typeface="Calibri"/>
                          <a:ea typeface="Times New Roman"/>
                        </a:rPr>
                        <a:t>Cumplimiento de obligaciones para contribuyentes del RIF que además obtienen ingresos de los señalados en los </a:t>
                      </a:r>
                      <a:r>
                        <a:rPr b="1" lang="es-MX" sz="1200" spc="-1" strike="noStrike">
                          <a:solidFill>
                            <a:srgbClr val="000000"/>
                          </a:solidFill>
                          <a:highlight>
                            <a:srgbClr val="ffff00"/>
                          </a:highlight>
                          <a:latin typeface="Calibri"/>
                          <a:ea typeface="Times New Roman"/>
                        </a:rPr>
                        <a:t>Capítulos I, III y VI </a:t>
                      </a:r>
                      <a:r>
                        <a:rPr b="1" lang="es-MX" sz="1200" spc="-1" strike="noStrike">
                          <a:solidFill>
                            <a:srgbClr val="000000"/>
                          </a:solidFill>
                          <a:latin typeface="Calibri"/>
                          <a:ea typeface="Times New Roman"/>
                        </a:rPr>
                        <a:t>del Título IV de la Ley del ISR.</a:t>
                      </a:r>
                      <a:endParaRPr b="0" lang="es-MX" sz="1200" spc="-1" strike="noStrike">
                        <a:latin typeface="Arial"/>
                      </a:endParaRPr>
                    </a:p>
                    <a:p>
                      <a:pPr marL="64800" algn="just">
                        <a:lnSpc>
                          <a:spcPct val="100000"/>
                        </a:lnSpc>
                        <a:tabLst>
                          <a:tab algn="l" pos="0"/>
                        </a:tabLst>
                      </a:pPr>
                      <a:r>
                        <a:rPr b="0" lang="es-MX" sz="1200" spc="-1" strike="noStrike">
                          <a:solidFill>
                            <a:srgbClr val="000000"/>
                          </a:solidFill>
                          <a:latin typeface="Calibri"/>
                          <a:ea typeface="Times New Roman"/>
                        </a:rPr>
                        <a:t>Para los efectos del artículo 111, cuarto y último párrafos de la Ley del ISR y de los artículos 5-D y 5-E de la Ley del IVA, los contribuyentes que opten por tributar en el RIF y que además obtengan ingresos de los señalados en los Capítulos I, III  y VI del Título IV de la Ley del ISR</a:t>
                      </a:r>
                      <a:r>
                        <a:rPr b="1" lang="es-MX" sz="1200" spc="-1" strike="noStrike">
                          <a:solidFill>
                            <a:srgbClr val="000000"/>
                          </a:solidFill>
                          <a:latin typeface="Calibri"/>
                          <a:ea typeface="Times New Roman"/>
                        </a:rPr>
                        <a:t>, deberán cumplir de forma independiente con las obligaciones fiscales inherentes a los citados capítulos y con las que, en su caso, estén afectos de conformidad con la Ley del IVA.   </a:t>
                      </a: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r>
              <a:tr h="916200">
                <a:tc>
                  <a:txBody>
                    <a:bodyPr lIns="62280" rIns="62280" tIns="0" bIns="0" anchor="t">
                      <a:noAutofit/>
                    </a:bodyPr>
                    <a:p>
                      <a:pPr>
                        <a:lnSpc>
                          <a:spcPct val="100000"/>
                        </a:lnSpc>
                      </a:pPr>
                      <a:r>
                        <a:rPr b="1" lang="es-MX" sz="1200" spc="-1" strike="noStrike">
                          <a:solidFill>
                            <a:srgbClr val="000000"/>
                          </a:solidFill>
                          <a:latin typeface="Calibri"/>
                          <a:ea typeface="Times New Roman"/>
                        </a:rPr>
                        <a:t>3.13.12.</a:t>
                      </a: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c>
                  <a:txBody>
                    <a:bodyPr lIns="62280" rIns="62280" tIns="0" bIns="0" anchor="t">
                      <a:noAutofit/>
                    </a:bodyPr>
                    <a:p>
                      <a:pPr marL="64800">
                        <a:lnSpc>
                          <a:spcPct val="100000"/>
                        </a:lnSpc>
                        <a:tabLst>
                          <a:tab algn="l" pos="0"/>
                        </a:tabLst>
                      </a:pPr>
                      <a:r>
                        <a:rPr b="1" lang="es-MX" sz="1200" spc="-1" strike="noStrike">
                          <a:solidFill>
                            <a:srgbClr val="ff0000"/>
                          </a:solidFill>
                          <a:latin typeface="Calibri"/>
                          <a:ea typeface="Times New Roman"/>
                        </a:rPr>
                        <a:t>  </a:t>
                      </a:r>
                      <a:r>
                        <a:rPr b="1" lang="es-MX" sz="1200" spc="-1" strike="noStrike">
                          <a:solidFill>
                            <a:srgbClr val="000000"/>
                          </a:solidFill>
                          <a:latin typeface="Calibri"/>
                          <a:ea typeface="Times New Roman"/>
                        </a:rPr>
                        <a:t>Opción de nombrar representante común en copropiedad</a:t>
                      </a:r>
                      <a:endParaRPr b="0" lang="es-MX" sz="1200" spc="-1" strike="noStrike">
                        <a:latin typeface="Arial"/>
                      </a:endParaRPr>
                    </a:p>
                    <a:p>
                      <a:pPr marL="64800" algn="just">
                        <a:lnSpc>
                          <a:spcPct val="100000"/>
                        </a:lnSpc>
                        <a:tabLst>
                          <a:tab algn="l" pos="0"/>
                        </a:tabLst>
                      </a:pPr>
                      <a:r>
                        <a:rPr b="0" lang="es-MX" sz="1200" spc="-1" strike="noStrike">
                          <a:solidFill>
                            <a:srgbClr val="000000"/>
                          </a:solidFill>
                          <a:latin typeface="Calibri"/>
                          <a:ea typeface="Times New Roman"/>
                        </a:rPr>
                        <a:t>Podrán nombrar a un representante común para que, a nombre de los copropietarios, sea el encargado de cumplir con las obligaciones establecidas en las citadas leyes., </a:t>
                      </a:r>
                      <a:r>
                        <a:rPr b="0" lang="es-MX" sz="1200" spc="-1" strike="noStrike">
                          <a:solidFill>
                            <a:srgbClr val="000000"/>
                          </a:solidFill>
                          <a:highlight>
                            <a:srgbClr val="ffff00"/>
                          </a:highlight>
                          <a:latin typeface="Calibri"/>
                          <a:ea typeface="Times New Roman"/>
                        </a:rPr>
                        <a:t>deberán manifestar esta opción al momento de su inscripción en el RFC, o bien, </a:t>
                      </a:r>
                      <a:r>
                        <a:rPr b="1" lang="es-MX" sz="1200" spc="-1" strike="noStrike" u="sng">
                          <a:solidFill>
                            <a:srgbClr val="000000"/>
                          </a:solidFill>
                          <a:highlight>
                            <a:srgbClr val="ffff00"/>
                          </a:highlight>
                          <a:uFillTx/>
                          <a:latin typeface="Calibri"/>
                          <a:ea typeface="Times New Roman"/>
                        </a:rPr>
                        <a:t>mediante la presentación del aviso </a:t>
                      </a:r>
                      <a:r>
                        <a:rPr b="0" lang="es-MX" sz="1200" spc="-1" strike="noStrike">
                          <a:solidFill>
                            <a:srgbClr val="000000"/>
                          </a:solidFill>
                          <a:highlight>
                            <a:srgbClr val="ffff00"/>
                          </a:highlight>
                          <a:latin typeface="Calibri"/>
                          <a:ea typeface="Times New Roman"/>
                        </a:rPr>
                        <a:t>de actualización de actividades económicas </a:t>
                      </a:r>
                      <a:r>
                        <a:rPr b="0" lang="es-MX" sz="1200" spc="-1" strike="noStrike">
                          <a:solidFill>
                            <a:srgbClr val="000000"/>
                          </a:solidFill>
                          <a:latin typeface="Calibri"/>
                          <a:ea typeface="Times New Roman"/>
                        </a:rPr>
                        <a:t>y obligaciones en los términos de los Capítulos 2.4. y 2.5. respectivamente, debiendo indicar la clave en el RFC de los integrantes de la copropiedad.</a:t>
                      </a: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r>
              <a:tr h="1526760">
                <a:tc>
                  <a:txBody>
                    <a:bodyPr lIns="62280" rIns="62280" tIns="0" bIns="0" anchor="t">
                      <a:noAutofit/>
                    </a:bodyPr>
                    <a:p>
                      <a:pPr>
                        <a:lnSpc>
                          <a:spcPct val="100000"/>
                        </a:lnSpc>
                      </a:pPr>
                      <a:r>
                        <a:rPr b="1" lang="es-MX" sz="1200" spc="-1" strike="noStrike">
                          <a:solidFill>
                            <a:srgbClr val="000000"/>
                          </a:solidFill>
                          <a:latin typeface="Calibri"/>
                          <a:ea typeface="Times New Roman"/>
                        </a:rPr>
                        <a:t>3.13.13.</a:t>
                      </a: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c>
                  <a:txBody>
                    <a:bodyPr lIns="62280" rIns="62280" tIns="0" bIns="0" anchor="t">
                      <a:noAutofit/>
                    </a:bodyPr>
                    <a:p>
                      <a:pPr marL="64800" algn="just">
                        <a:lnSpc>
                          <a:spcPct val="100000"/>
                        </a:lnSpc>
                        <a:tabLst>
                          <a:tab algn="l" pos="0"/>
                        </a:tabLst>
                      </a:pPr>
                      <a:r>
                        <a:rPr b="1" lang="es-MX" sz="1200" spc="-1" strike="noStrike">
                          <a:solidFill>
                            <a:srgbClr val="000000"/>
                          </a:solidFill>
                          <a:latin typeface="Calibri"/>
                          <a:ea typeface="Times New Roman"/>
                        </a:rPr>
                        <a:t>Deducción de pagos a trabajadores con discapacidad y adultos mayores por contribuyentes del RIF</a:t>
                      </a:r>
                      <a:endParaRPr b="0" lang="es-MX" sz="1200" spc="-1" strike="noStrike">
                        <a:latin typeface="Arial"/>
                      </a:endParaRPr>
                    </a:p>
                    <a:p>
                      <a:pPr marL="64800" algn="just">
                        <a:lnSpc>
                          <a:spcPct val="100000"/>
                        </a:lnSpc>
                        <a:tabLst>
                          <a:tab algn="l" pos="0"/>
                        </a:tabLst>
                      </a:pPr>
                      <a:r>
                        <a:rPr b="0" lang="es-MX" sz="1200" spc="-1" strike="noStrike">
                          <a:solidFill>
                            <a:srgbClr val="000000"/>
                          </a:solidFill>
                          <a:latin typeface="Calibri"/>
                          <a:ea typeface="Times New Roman"/>
                        </a:rPr>
                        <a:t>Para efectos del </a:t>
                      </a:r>
                      <a:r>
                        <a:rPr b="0" lang="es-MX" sz="1200" spc="-1" strike="noStrike">
                          <a:solidFill>
                            <a:srgbClr val="ff0000"/>
                          </a:solidFill>
                          <a:latin typeface="Calibri"/>
                          <a:ea typeface="Times New Roman"/>
                        </a:rPr>
                        <a:t>artículo 186 de la Ley del ISR, los contribuyentes del RIF que realicen pagos a trabajadores con discapacidad motriz, que para superarla requieran </a:t>
                      </a:r>
                      <a:r>
                        <a:rPr b="0" lang="es-MX" sz="1200" spc="-1" strike="noStrike">
                          <a:solidFill>
                            <a:srgbClr val="000000"/>
                          </a:solidFill>
                          <a:latin typeface="Calibri"/>
                          <a:ea typeface="Times New Roman"/>
                        </a:rPr>
                        <a:t>usar permanentemente prótesis, muletas o sillas de ruedas; mental; auditiva o de lenguaje, en un 80% o más de la capacidad normal, así como cuando se empleen invidentes y adultos mayores, </a:t>
                      </a:r>
                      <a:r>
                        <a:rPr b="1" lang="es-MX" sz="1200" spc="-1" strike="noStrike">
                          <a:solidFill>
                            <a:srgbClr val="000000"/>
                          </a:solidFill>
                          <a:latin typeface="Calibri"/>
                          <a:ea typeface="Times New Roman"/>
                        </a:rPr>
                        <a:t>podrán aplicar el estímulo fiscal a que se refiere el citado artículo en sus declaraciones bimestrales definitivas, no pudiendo cambiar la opción elegida en el ejercicio fiscal de que se trate.</a:t>
                      </a:r>
                      <a:endParaRPr b="0" lang="es-MX" sz="1200" spc="-1" strike="noStrike">
                        <a:latin typeface="Arial"/>
                      </a:endParaRPr>
                    </a:p>
                    <a:p>
                      <a:pPr marL="64800" algn="just">
                        <a:lnSpc>
                          <a:spcPct val="100000"/>
                        </a:lnSpc>
                        <a:tabLst>
                          <a:tab algn="l" pos="0"/>
                        </a:tabLst>
                      </a:pPr>
                      <a:r>
                        <a:rPr b="0" lang="es-MX" sz="1200" spc="-1" strike="noStrike">
                          <a:solidFill>
                            <a:srgbClr val="000000"/>
                          </a:solidFill>
                          <a:latin typeface="Calibri"/>
                          <a:ea typeface="Times New Roman"/>
                        </a:rPr>
                        <a:t>Los contribuyentes del RIF que opten por aplicar el coeficiente de utilidad a que se refiere el último párrafo del artículo 111 de la Ley del ISR, en sus pagos provisionales bimestrales, </a:t>
                      </a:r>
                      <a:r>
                        <a:rPr b="1" lang="es-MX" sz="1200" spc="-1" strike="noStrike">
                          <a:solidFill>
                            <a:srgbClr val="000000"/>
                          </a:solidFill>
                          <a:latin typeface="Calibri"/>
                          <a:ea typeface="Times New Roman"/>
                        </a:rPr>
                        <a:t>podrán aplicar el estímulo previsto en la presente regla, disminuyéndolo de sus ingresos en la declaración del ejercicio.</a:t>
                      </a:r>
                      <a:endParaRPr b="0" lang="es-MX" sz="1200" spc="-1" strike="noStrike">
                        <a:latin typeface="Arial"/>
                      </a:endParaRPr>
                    </a:p>
                    <a:p>
                      <a:pPr marL="64800">
                        <a:lnSpc>
                          <a:spcPct val="100000"/>
                        </a:lnSpc>
                        <a:tabLst>
                          <a:tab algn="l" pos="0"/>
                        </a:tabLst>
                      </a:pPr>
                      <a:r>
                        <a:rPr b="1" lang="es-MX" sz="1200" spc="-1" strike="noStrike">
                          <a:solidFill>
                            <a:srgbClr val="000000"/>
                          </a:solidFill>
                          <a:latin typeface="Calibri"/>
                          <a:ea typeface="Times New Roman"/>
                        </a:rPr>
                        <a:t> </a:t>
                      </a: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425" name="3 Rectángulo"/>
          <p:cNvSpPr/>
          <p:nvPr/>
        </p:nvSpPr>
        <p:spPr>
          <a:xfrm>
            <a:off x="4540320" y="394560"/>
            <a:ext cx="3934800" cy="36468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1" lang="es-MX" sz="1800" spc="-1" strike="noStrike">
                <a:solidFill>
                  <a:srgbClr val="ffffff"/>
                </a:solidFill>
                <a:latin typeface="Calibri"/>
              </a:rPr>
              <a:t>V.- RESUMEN DE REFORMAS PARA 2021</a:t>
            </a:r>
            <a:endParaRPr b="0" lang="es-MX" sz="1800" spc="-1" strike="noStrike">
              <a:latin typeface="Arial"/>
            </a:endParaRPr>
          </a:p>
        </p:txBody>
      </p:sp>
      <p:sp>
        <p:nvSpPr>
          <p:cNvPr id="426" name="Rectángulo 3"/>
          <p:cNvSpPr/>
          <p:nvPr/>
        </p:nvSpPr>
        <p:spPr>
          <a:xfrm>
            <a:off x="365760" y="5848200"/>
            <a:ext cx="8606520" cy="5472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s-ES" sz="1000" spc="-1" strike="noStrike">
                <a:solidFill>
                  <a:srgbClr val="ff0000"/>
                </a:solidFill>
                <a:latin typeface="Arial"/>
              </a:rPr>
              <a:t>Artículo 186. </a:t>
            </a:r>
            <a:r>
              <a:rPr b="0" lang="es-ES" sz="1000" spc="-1" strike="noStrike">
                <a:solidFill>
                  <a:srgbClr val="ff0000"/>
                </a:solidFill>
                <a:latin typeface="Arial"/>
              </a:rPr>
              <a:t>…..</a:t>
            </a:r>
            <a:endParaRPr b="0" lang="es-MX" sz="1000" spc="-1" strike="noStrike">
              <a:latin typeface="Arial"/>
            </a:endParaRPr>
          </a:p>
          <a:p>
            <a:pPr>
              <a:lnSpc>
                <a:spcPct val="100000"/>
              </a:lnSpc>
            </a:pPr>
            <a:r>
              <a:rPr b="0" lang="es-ES" sz="1000" spc="-1" strike="noStrike">
                <a:solidFill>
                  <a:srgbClr val="ff0000"/>
                </a:solidFill>
                <a:latin typeface="Arial"/>
              </a:rPr>
              <a:t>El estímulo fiscal consiste en poder deducir de los ingresos acumulables del contribuyente para los efectos del impuesto sobre la renta por el ejercicio fiscal correspondiente, </a:t>
            </a:r>
            <a:r>
              <a:rPr b="1" lang="es-ES" sz="1000" spc="-1" strike="noStrike" u="sng">
                <a:solidFill>
                  <a:srgbClr val="ff0000"/>
                </a:solidFill>
                <a:uFillTx/>
                <a:latin typeface="Arial"/>
              </a:rPr>
              <a:t>un monto equivalente al 25% del salario </a:t>
            </a:r>
            <a:r>
              <a:rPr b="0" lang="es-ES" sz="1000" spc="-1" strike="noStrike">
                <a:solidFill>
                  <a:srgbClr val="ff0000"/>
                </a:solidFill>
                <a:latin typeface="Arial"/>
              </a:rPr>
              <a:t>efectivamente pagado a las personas antes señaladas</a:t>
            </a:r>
            <a:r>
              <a:rPr b="0" lang="es-ES" sz="1000" spc="-1" strike="noStrike">
                <a:solidFill>
                  <a:srgbClr val="c55a11"/>
                </a:solidFill>
                <a:latin typeface="Arial"/>
              </a:rPr>
              <a:t>. </a:t>
            </a:r>
            <a:endParaRPr b="0" lang="es-MX" sz="1000" spc="-1" strike="noStrike">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427" name="Tabla 1"/>
          <p:cNvGraphicFramePr/>
          <p:nvPr/>
        </p:nvGraphicFramePr>
        <p:xfrm>
          <a:off x="350640" y="1089360"/>
          <a:ext cx="7993440" cy="5135400"/>
        </p:xfrm>
        <a:graphic>
          <a:graphicData uri="http://schemas.openxmlformats.org/drawingml/2006/table">
            <a:tbl>
              <a:tblPr/>
              <a:tblGrid>
                <a:gridCol w="721800"/>
                <a:gridCol w="7271640"/>
              </a:tblGrid>
              <a:tr h="1584000">
                <a:tc>
                  <a:txBody>
                    <a:bodyPr lIns="62280" rIns="62280" tIns="0" bIns="0" anchor="t">
                      <a:noAutofit/>
                    </a:bodyPr>
                    <a:p>
                      <a:pPr>
                        <a:lnSpc>
                          <a:spcPct val="100000"/>
                        </a:lnSpc>
                      </a:pPr>
                      <a:r>
                        <a:rPr b="1" lang="es-MX" sz="1200" spc="-1" strike="noStrike">
                          <a:solidFill>
                            <a:srgbClr val="000000"/>
                          </a:solidFill>
                          <a:latin typeface="Calibri"/>
                          <a:ea typeface="Times New Roman"/>
                        </a:rPr>
                        <a:t>3.13.14.</a:t>
                      </a: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c>
                  <a:txBody>
                    <a:bodyPr lIns="62280" rIns="62280" tIns="0" bIns="0" anchor="t">
                      <a:noAutofit/>
                    </a:bodyPr>
                    <a:p>
                      <a:pPr>
                        <a:lnSpc>
                          <a:spcPct val="100000"/>
                        </a:lnSpc>
                      </a:pPr>
                      <a:r>
                        <a:rPr b="1" lang="es-MX" sz="1200" spc="-1" strike="noStrike">
                          <a:solidFill>
                            <a:srgbClr val="000000"/>
                          </a:solidFill>
                          <a:latin typeface="Calibri"/>
                          <a:ea typeface="Times New Roman"/>
                        </a:rPr>
                        <a:t>Abandono del RIF</a:t>
                      </a:r>
                      <a:endParaRPr b="0" lang="es-MX" sz="1200" spc="-1" strike="noStrike">
                        <a:latin typeface="Arial"/>
                      </a:endParaRPr>
                    </a:p>
                    <a:p>
                      <a:pPr algn="just">
                        <a:lnSpc>
                          <a:spcPts val="1086"/>
                        </a:lnSpc>
                        <a:spcBef>
                          <a:spcPts val="499"/>
                        </a:spcBef>
                        <a:tabLst>
                          <a:tab algn="l" pos="0"/>
                        </a:tabLst>
                      </a:pPr>
                      <a:r>
                        <a:rPr b="0" lang="es-MX" sz="1200" spc="-1" strike="noStrike">
                          <a:solidFill>
                            <a:srgbClr val="000000"/>
                          </a:solidFill>
                          <a:latin typeface="Calibri"/>
                          <a:ea typeface="Times New Roman"/>
                        </a:rPr>
                        <a:t>Contribuyentes de RIF y además obtengan ingresos de los señalados en los Capítulos I, II (Sección III), III y VI del Título IV de la Ley del ISR y hayan actualizado sus obligaciones fiscales disminuyendo las obligaciones del RIF, </a:t>
                      </a:r>
                      <a:r>
                        <a:rPr b="1" lang="es-MX" sz="1200" spc="-1" strike="noStrike" u="sng">
                          <a:solidFill>
                            <a:srgbClr val="ff0000"/>
                          </a:solidFill>
                          <a:uFillTx/>
                          <a:latin typeface="Calibri"/>
                          <a:ea typeface="Times New Roman"/>
                        </a:rPr>
                        <a:t>podrán continuar tributando en el citado régimen, cuando aumenten nuevamente </a:t>
                      </a:r>
                      <a:r>
                        <a:rPr b="0" lang="es-MX" sz="1200" spc="-1" strike="noStrike">
                          <a:solidFill>
                            <a:srgbClr val="ff0000"/>
                          </a:solidFill>
                          <a:latin typeface="Calibri"/>
                          <a:ea typeface="Times New Roman"/>
                        </a:rPr>
                        <a:t>dichas obligaciones por las actividades que se encuentran afectas al RIF y cumplan con el requisito del monto de ingresos correspondiente</a:t>
                      </a:r>
                      <a:r>
                        <a:rPr b="0" lang="es-MX" sz="1200" spc="-1" strike="noStrike">
                          <a:solidFill>
                            <a:srgbClr val="000000"/>
                          </a:solidFill>
                          <a:latin typeface="Calibri"/>
                          <a:ea typeface="Times New Roman"/>
                        </a:rPr>
                        <a:t>.</a:t>
                      </a:r>
                      <a:endParaRPr b="0" lang="es-MX" sz="1200" spc="-1" strike="noStrike">
                        <a:latin typeface="Arial"/>
                      </a:endParaRPr>
                    </a:p>
                    <a:p>
                      <a:pPr algn="just">
                        <a:lnSpc>
                          <a:spcPts val="1086"/>
                        </a:lnSpc>
                        <a:spcBef>
                          <a:spcPts val="499"/>
                        </a:spcBef>
                        <a:tabLst>
                          <a:tab algn="l" pos="0"/>
                        </a:tabLst>
                      </a:pPr>
                      <a:r>
                        <a:rPr b="0" lang="es-MX" sz="1200" spc="-1" strike="noStrike">
                          <a:solidFill>
                            <a:srgbClr val="000000"/>
                          </a:solidFill>
                          <a:latin typeface="Calibri"/>
                          <a:ea typeface="Times New Roman"/>
                        </a:rPr>
                        <a:t>Los plazos previstos en las citadas disposiciones </a:t>
                      </a:r>
                      <a:r>
                        <a:rPr b="0" lang="es-MX" sz="1200" spc="-1" strike="noStrike">
                          <a:solidFill>
                            <a:srgbClr val="ff0000"/>
                          </a:solidFill>
                          <a:latin typeface="Calibri"/>
                          <a:ea typeface="Times New Roman"/>
                        </a:rPr>
                        <a:t>legales continuarán computándose durante el periodo en que los contribuyentes dejen de tributar en el RIF</a:t>
                      </a:r>
                      <a:r>
                        <a:rPr b="0" lang="es-MX" sz="1200" spc="-1" strike="noStrike">
                          <a:solidFill>
                            <a:srgbClr val="000000"/>
                          </a:solidFill>
                          <a:latin typeface="Calibri"/>
                          <a:ea typeface="Times New Roman"/>
                        </a:rPr>
                        <a:t>, aplicando, en su caso, la reducción o disminución de los porcentajes, según corresponda, en el año de tributación en que se aumenten las obligaciones por las que nuevamente estén sujetos al RIF. </a:t>
                      </a:r>
                      <a:r>
                        <a:rPr b="0" i="1" lang="es-MX" sz="1200" spc="-1" strike="noStrike">
                          <a:solidFill>
                            <a:srgbClr val="000000"/>
                          </a:solidFill>
                          <a:latin typeface="Calibri"/>
                          <a:ea typeface="Times New Roman"/>
                        </a:rPr>
                        <a:t>CFF 27, LISR 111, 112, LIF 23, RCFF 29, 30</a:t>
                      </a:r>
                      <a:endParaRPr b="0" lang="es-MX" sz="1200" spc="-1" strike="noStrike">
                        <a:latin typeface="Arial"/>
                      </a:endParaRPr>
                    </a:p>
                    <a:p>
                      <a:pPr algn="just">
                        <a:lnSpc>
                          <a:spcPts val="1086"/>
                        </a:lnSpc>
                        <a:spcBef>
                          <a:spcPts val="499"/>
                        </a:spcBef>
                        <a:tabLst>
                          <a:tab algn="l" pos="0"/>
                        </a:tabLst>
                      </a:pPr>
                      <a:r>
                        <a:rPr b="0" lang="es-MX" sz="1200" spc="-1" strike="noStrike">
                          <a:solidFill>
                            <a:srgbClr val="000000"/>
                          </a:solidFill>
                          <a:latin typeface="Calibri"/>
                          <a:ea typeface="Times New Roman"/>
                        </a:rPr>
                        <a:t>Sueldos,  rif, plataformas, arrendamiento e intereses…</a:t>
                      </a: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r>
              <a:tr h="1476360">
                <a:tc>
                  <a:txBody>
                    <a:bodyPr lIns="62280" rIns="62280" tIns="0" bIns="0" anchor="t">
                      <a:noAutofit/>
                    </a:bodyPr>
                    <a:p>
                      <a:pPr>
                        <a:lnSpc>
                          <a:spcPct val="100000"/>
                        </a:lnSpc>
                      </a:pPr>
                      <a:r>
                        <a:rPr b="1" lang="es-MX" sz="1200" spc="-1" strike="noStrike">
                          <a:solidFill>
                            <a:srgbClr val="000000"/>
                          </a:solidFill>
                          <a:latin typeface="Calibri"/>
                          <a:ea typeface="Times New Roman"/>
                        </a:rPr>
                        <a:t>3.13.15.</a:t>
                      </a: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c>
                  <a:txBody>
                    <a:bodyPr lIns="62280" rIns="62280" tIns="0" bIns="0" anchor="t">
                      <a:noAutofit/>
                    </a:bodyPr>
                    <a:p>
                      <a:pPr algn="just">
                        <a:lnSpc>
                          <a:spcPts val="1086"/>
                        </a:lnSpc>
                        <a:spcBef>
                          <a:spcPts val="499"/>
                        </a:spcBef>
                        <a:tabLst>
                          <a:tab algn="l" pos="0"/>
                        </a:tabLst>
                      </a:pPr>
                      <a:r>
                        <a:rPr b="1" lang="es-MX" sz="1200" spc="-1" strike="noStrike">
                          <a:solidFill>
                            <a:srgbClr val="000000"/>
                          </a:solidFill>
                          <a:latin typeface="Calibri"/>
                          <a:ea typeface="Times New Roman"/>
                        </a:rPr>
                        <a:t>Aviso de opción para utilizar coeficiente de utilidad para contribuyentes del RIF </a:t>
                      </a:r>
                      <a:endParaRPr b="0" lang="es-MX" sz="1200" spc="-1" strike="noStrike">
                        <a:latin typeface="Arial"/>
                      </a:endParaRPr>
                    </a:p>
                    <a:p>
                      <a:pPr algn="just">
                        <a:lnSpc>
                          <a:spcPts val="1086"/>
                        </a:lnSpc>
                        <a:spcBef>
                          <a:spcPts val="499"/>
                        </a:spcBef>
                        <a:tabLst>
                          <a:tab algn="l" pos="0"/>
                        </a:tabLst>
                      </a:pPr>
                      <a:r>
                        <a:rPr b="0" lang="es-MX" sz="1200" spc="-1" strike="noStrike">
                          <a:solidFill>
                            <a:srgbClr val="000000"/>
                          </a:solidFill>
                          <a:latin typeface="Calibri"/>
                          <a:ea typeface="Times New Roman"/>
                        </a:rPr>
                        <a:t>Para los efectos de los artículos 27 del CFF, 29, fracción VII y 30, fracción V, inciso d) de su Reglamento, y el artículo 111, último párrafo de la Ley del ISR, las personas físicas que al 31 de diciembre de 2020 se encuentren tributando conforme RIF, </a:t>
                      </a:r>
                      <a:r>
                        <a:rPr b="1" lang="es-MX" sz="1200" spc="-1" strike="noStrike">
                          <a:solidFill>
                            <a:srgbClr val="ff0000"/>
                          </a:solidFill>
                          <a:latin typeface="Calibri"/>
                          <a:ea typeface="Times New Roman"/>
                        </a:rPr>
                        <a:t>deberán ejercer dicha opción a través de la presentación de un caso de aclaración en el Portal del SAT, a más tardar el 31 de enero de 2021</a:t>
                      </a:r>
                      <a:r>
                        <a:rPr b="0" lang="es-MX" sz="1200" spc="-1" strike="noStrike">
                          <a:solidFill>
                            <a:srgbClr val="ff0000"/>
                          </a:solidFill>
                          <a:latin typeface="Calibri"/>
                          <a:ea typeface="Times New Roman"/>
                        </a:rPr>
                        <a:t>, con efectos a partir del 1 de enero de 2021.</a:t>
                      </a:r>
                      <a:endParaRPr b="0" lang="es-MX" sz="1200" spc="-1" strike="noStrike">
                        <a:latin typeface="Arial"/>
                      </a:endParaRPr>
                    </a:p>
                    <a:p>
                      <a:pPr algn="just">
                        <a:lnSpc>
                          <a:spcPts val="1086"/>
                        </a:lnSpc>
                        <a:spcBef>
                          <a:spcPts val="499"/>
                        </a:spcBef>
                        <a:tabLst>
                          <a:tab algn="l" pos="0"/>
                        </a:tabLst>
                      </a:pPr>
                      <a:r>
                        <a:rPr b="0" lang="es-MX" sz="1200" spc="-1" strike="noStrike">
                          <a:solidFill>
                            <a:srgbClr val="000000"/>
                          </a:solidFill>
                          <a:latin typeface="Calibri"/>
                          <a:ea typeface="Times New Roman"/>
                        </a:rPr>
                        <a:t>Aquellos contribuyentes que comiencen a tributar en el RIF a partir del 1 de enero de 2021, podrán ejercer la opción prevista en el párrafo anterior a partir del 1 de enero de 2022, presentando el aviso correspondiente a más tardar el 31 de enero de 2022.    CFF 27, LISR 14, 111, RCFF 29, 30 </a:t>
                      </a: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r>
              <a:tr h="2116080">
                <a:tc>
                  <a:txBody>
                    <a:bodyPr lIns="62280" rIns="62280" tIns="0" bIns="0" anchor="t">
                      <a:noAutofit/>
                    </a:bodyPr>
                    <a:p>
                      <a:pPr>
                        <a:lnSpc>
                          <a:spcPct val="100000"/>
                        </a:lnSpc>
                      </a:pPr>
                      <a:r>
                        <a:rPr b="1" lang="es-MX" sz="1200" spc="-1" strike="noStrike">
                          <a:solidFill>
                            <a:srgbClr val="000000"/>
                          </a:solidFill>
                          <a:latin typeface="Calibri"/>
                          <a:ea typeface="Times New Roman"/>
                        </a:rPr>
                        <a:t>3.13.16.</a:t>
                      </a: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c>
                  <a:txBody>
                    <a:bodyPr lIns="62280" rIns="62280" tIns="0" bIns="0" anchor="t">
                      <a:noAutofit/>
                    </a:bodyPr>
                    <a:p>
                      <a:pPr>
                        <a:lnSpc>
                          <a:spcPct val="100000"/>
                        </a:lnSpc>
                      </a:pPr>
                      <a:r>
                        <a:rPr b="1" lang="es-MX" sz="1200" spc="-1" strike="noStrike">
                          <a:solidFill>
                            <a:srgbClr val="000000"/>
                          </a:solidFill>
                          <a:latin typeface="Calibri"/>
                          <a:ea typeface="Times New Roman"/>
                        </a:rPr>
                        <a:t>Procedimiento para la determinación y aplicación del coeficiente de utilidad por contribuyentes del RIF en las declaraciones provisionales bimestrales</a:t>
                      </a:r>
                      <a:endParaRPr b="0" lang="es-MX" sz="1200" spc="-1" strike="noStrike">
                        <a:latin typeface="Arial"/>
                      </a:endParaRPr>
                    </a:p>
                    <a:p>
                      <a:pPr algn="just">
                        <a:lnSpc>
                          <a:spcPts val="1066"/>
                        </a:lnSpc>
                        <a:spcAft>
                          <a:spcPts val="505"/>
                        </a:spcAft>
                        <a:tabLst>
                          <a:tab algn="l" pos="0"/>
                        </a:tabLst>
                      </a:pPr>
                      <a:endParaRPr b="0" lang="es-MX" sz="1200" spc="-1" strike="noStrike">
                        <a:latin typeface="Arial"/>
                      </a:endParaRPr>
                    </a:p>
                    <a:p>
                      <a:pPr algn="just">
                        <a:lnSpc>
                          <a:spcPts val="1066"/>
                        </a:lnSpc>
                        <a:spcAft>
                          <a:spcPts val="505"/>
                        </a:spcAft>
                        <a:tabLst>
                          <a:tab algn="l" pos="0"/>
                        </a:tabLst>
                      </a:pPr>
                      <a:r>
                        <a:rPr b="0" lang="es-MX" sz="1200" spc="-1" strike="noStrike">
                          <a:solidFill>
                            <a:srgbClr val="000000"/>
                          </a:solidFill>
                          <a:latin typeface="Calibri"/>
                          <a:ea typeface="Times New Roman"/>
                        </a:rPr>
                        <a:t>Para los efectos del párrafo anterior, los contribuyentes del RIF QUE HAYAN OPTADO, determinarán el coeficiente de utilidad de conformidad con el artículo 14, fracción I de la Ley del ISR, considerando como </a:t>
                      </a:r>
                      <a:r>
                        <a:rPr b="1" lang="es-MX" sz="1200" spc="-1" strike="noStrike">
                          <a:solidFill>
                            <a:srgbClr val="000000"/>
                          </a:solidFill>
                          <a:latin typeface="Calibri"/>
                          <a:ea typeface="Times New Roman"/>
                        </a:rPr>
                        <a:t>utilidad fiscal la suma de las utilidades fiscales obtenidas en cada uno de los bimestres del ejercicio inmediato anterior</a:t>
                      </a:r>
                      <a:r>
                        <a:rPr b="0" lang="es-MX" sz="1200" spc="-1" strike="noStrike">
                          <a:solidFill>
                            <a:srgbClr val="000000"/>
                          </a:solidFill>
                          <a:latin typeface="Calibri"/>
                          <a:ea typeface="Times New Roman"/>
                        </a:rPr>
                        <a:t> conforme al artículo 111 de la Ley del ISR, y </a:t>
                      </a:r>
                      <a:r>
                        <a:rPr b="1" lang="es-MX" sz="1200" spc="-1" strike="noStrike">
                          <a:solidFill>
                            <a:srgbClr val="000000"/>
                          </a:solidFill>
                          <a:latin typeface="Calibri"/>
                          <a:ea typeface="Times New Roman"/>
                        </a:rPr>
                        <a:t>como ingresos nominales considerarán la suma de los ingresos de cada uno de los bimestres del mismo ejercicio</a:t>
                      </a:r>
                      <a:r>
                        <a:rPr b="0" lang="es-MX" sz="1200" spc="-1" strike="noStrike">
                          <a:solidFill>
                            <a:srgbClr val="000000"/>
                          </a:solidFill>
                          <a:latin typeface="Calibri"/>
                          <a:ea typeface="Times New Roman"/>
                        </a:rPr>
                        <a:t>.</a:t>
                      </a:r>
                      <a:endParaRPr b="0" lang="es-MX" sz="1200" spc="-1" strike="noStrike">
                        <a:latin typeface="Arial"/>
                      </a:endParaRPr>
                    </a:p>
                    <a:p>
                      <a:pPr algn="just">
                        <a:lnSpc>
                          <a:spcPts val="1066"/>
                        </a:lnSpc>
                        <a:spcAft>
                          <a:spcPts val="505"/>
                        </a:spcAft>
                        <a:tabLst>
                          <a:tab algn="l" pos="0"/>
                        </a:tabLst>
                      </a:pPr>
                      <a:r>
                        <a:rPr b="0" lang="es-MX" sz="1200" spc="-1" strike="noStrike">
                          <a:solidFill>
                            <a:srgbClr val="000000"/>
                          </a:solidFill>
                          <a:latin typeface="Calibri"/>
                          <a:ea typeface="Times New Roman"/>
                        </a:rPr>
                        <a:t>Al resultado que se obtenga conforme al primer párrafo de esta regla, se le podrá restar, en su caso, la pérdida fiscal a que se refiere la regla 3.13.8. y </a:t>
                      </a:r>
                      <a:r>
                        <a:rPr b="1" lang="es-MX" sz="1200" spc="-1" strike="noStrike">
                          <a:solidFill>
                            <a:srgbClr val="000000"/>
                          </a:solidFill>
                          <a:latin typeface="Calibri"/>
                          <a:ea typeface="Times New Roman"/>
                        </a:rPr>
                        <a:t>se le aplicará la tarifa acumulada para los bimestres </a:t>
                      </a:r>
                      <a:r>
                        <a:rPr b="0" lang="es-MX" sz="1200" spc="-1" strike="noStrike">
                          <a:solidFill>
                            <a:srgbClr val="000000"/>
                          </a:solidFill>
                          <a:latin typeface="Calibri"/>
                          <a:ea typeface="Times New Roman"/>
                        </a:rPr>
                        <a:t>de enero-febrero, marzo-abril, mayo-junio, julio-agosto, septiembre-octubre y noviembre-diciembre contenidos en el Anexo 8 para los contribuyentes del Título IV, Capítulo II, Sección II de la Ley del ISR.</a:t>
                      </a: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428" name="3 Rectángulo"/>
          <p:cNvSpPr/>
          <p:nvPr/>
        </p:nvSpPr>
        <p:spPr>
          <a:xfrm>
            <a:off x="4357440" y="383400"/>
            <a:ext cx="3934800" cy="36468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1" lang="es-MX" sz="1800" spc="-1" strike="noStrike">
                <a:solidFill>
                  <a:srgbClr val="ffffff"/>
                </a:solidFill>
                <a:latin typeface="Calibri"/>
              </a:rPr>
              <a:t>V.- RESUMEN DE REFORMAS PARA 2021</a:t>
            </a:r>
            <a:endParaRPr b="0" lang="es-MX"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8 CuadroTexto"/>
          <p:cNvSpPr/>
          <p:nvPr/>
        </p:nvSpPr>
        <p:spPr>
          <a:xfrm>
            <a:off x="250920" y="2060640"/>
            <a:ext cx="8569080" cy="2452320"/>
          </a:xfrm>
          <a:prstGeom prst="rect">
            <a:avLst/>
          </a:prstGeom>
          <a:noFill/>
          <a:ln w="0">
            <a:noFill/>
          </a:ln>
        </p:spPr>
        <p:style>
          <a:lnRef idx="0"/>
          <a:fillRef idx="0"/>
          <a:effectRef idx="0"/>
          <a:fontRef idx="minor"/>
        </p:style>
        <p:txBody>
          <a:bodyPr lIns="90000" rIns="90000" tIns="45000" bIns="45000" anchor="t">
            <a:spAutoFit/>
          </a:bodyPr>
          <a:p>
            <a:pPr lvl="1" marL="800280" indent="-343080" algn="just">
              <a:lnSpc>
                <a:spcPct val="100000"/>
              </a:lnSpc>
              <a:spcBef>
                <a:spcPts val="601"/>
              </a:spcBef>
              <a:spcAft>
                <a:spcPts val="601"/>
              </a:spcAft>
              <a:buClr>
                <a:srgbClr val="ff0000"/>
              </a:buClr>
              <a:buSzPct val="140000"/>
              <a:buFont typeface="Wingdings" charset="2"/>
              <a:buChar char=""/>
            </a:pPr>
            <a:r>
              <a:rPr b="1" lang="es-MX" sz="2300" spc="-1" strike="noStrike">
                <a:solidFill>
                  <a:srgbClr val="000000"/>
                </a:solidFill>
                <a:latin typeface="Calibri"/>
                <a:ea typeface="MS PGothic"/>
              </a:rPr>
              <a:t>Orientación fiscal</a:t>
            </a:r>
            <a:endParaRPr b="0" lang="es-MX" sz="2300" spc="-1" strike="noStrike">
              <a:latin typeface="Arial"/>
            </a:endParaRPr>
          </a:p>
          <a:p>
            <a:pPr lvl="1" marL="800280" indent="-343080" algn="just">
              <a:lnSpc>
                <a:spcPct val="100000"/>
              </a:lnSpc>
              <a:spcBef>
                <a:spcPts val="601"/>
              </a:spcBef>
              <a:spcAft>
                <a:spcPts val="601"/>
              </a:spcAft>
              <a:buClr>
                <a:srgbClr val="ff0000"/>
              </a:buClr>
              <a:buSzPct val="140000"/>
              <a:buFont typeface="Wingdings" charset="2"/>
              <a:buChar char=""/>
            </a:pPr>
            <a:r>
              <a:rPr b="1" lang="es-MX" sz="2300" spc="-1" strike="noStrike">
                <a:solidFill>
                  <a:srgbClr val="000000"/>
                </a:solidFill>
                <a:latin typeface="Calibri"/>
                <a:ea typeface="MS PGothic"/>
              </a:rPr>
              <a:t>Inscripción y Actualizaciones al RFC</a:t>
            </a:r>
            <a:endParaRPr b="0" lang="es-MX" sz="2300" spc="-1" strike="noStrike">
              <a:latin typeface="Arial"/>
            </a:endParaRPr>
          </a:p>
          <a:p>
            <a:pPr lvl="1" marL="800280" indent="-343080" algn="just">
              <a:lnSpc>
                <a:spcPct val="100000"/>
              </a:lnSpc>
              <a:spcBef>
                <a:spcPts val="601"/>
              </a:spcBef>
              <a:spcAft>
                <a:spcPts val="601"/>
              </a:spcAft>
              <a:buClr>
                <a:srgbClr val="ff0000"/>
              </a:buClr>
              <a:buSzPct val="140000"/>
              <a:buFont typeface="Wingdings" charset="2"/>
              <a:buChar char=""/>
            </a:pPr>
            <a:r>
              <a:rPr b="1" lang="es-MX" sz="2300" spc="-1" strike="noStrike">
                <a:solidFill>
                  <a:srgbClr val="000000"/>
                </a:solidFill>
                <a:latin typeface="Calibri"/>
                <a:ea typeface="MS PGothic"/>
              </a:rPr>
              <a:t>Contraseña</a:t>
            </a:r>
            <a:endParaRPr b="0" lang="es-MX" sz="2300" spc="-1" strike="noStrike">
              <a:latin typeface="Arial"/>
            </a:endParaRPr>
          </a:p>
          <a:p>
            <a:pPr lvl="1" marL="800280" indent="-343080" algn="just">
              <a:lnSpc>
                <a:spcPct val="100000"/>
              </a:lnSpc>
              <a:spcBef>
                <a:spcPts val="601"/>
              </a:spcBef>
              <a:spcAft>
                <a:spcPts val="601"/>
              </a:spcAft>
              <a:buClr>
                <a:srgbClr val="ff0000"/>
              </a:buClr>
              <a:buSzPct val="140000"/>
              <a:buFont typeface="Wingdings" charset="2"/>
              <a:buChar char=""/>
            </a:pPr>
            <a:r>
              <a:rPr b="1" lang="es-MX" sz="2300" spc="-1" strike="noStrike">
                <a:solidFill>
                  <a:srgbClr val="000000"/>
                </a:solidFill>
                <a:latin typeface="Calibri"/>
                <a:ea typeface="MS PGothic"/>
              </a:rPr>
              <a:t>Facturación Electrónica</a:t>
            </a:r>
            <a:endParaRPr b="0" lang="es-MX" sz="2300" spc="-1" strike="noStrike">
              <a:latin typeface="Arial"/>
            </a:endParaRPr>
          </a:p>
          <a:p>
            <a:pPr lvl="1" marL="800280" indent="-343080" algn="just">
              <a:lnSpc>
                <a:spcPct val="100000"/>
              </a:lnSpc>
              <a:spcBef>
                <a:spcPts val="601"/>
              </a:spcBef>
              <a:spcAft>
                <a:spcPts val="601"/>
              </a:spcAft>
              <a:buClr>
                <a:srgbClr val="ff0000"/>
              </a:buClr>
              <a:buSzPct val="140000"/>
              <a:buFont typeface="Wingdings" charset="2"/>
              <a:buChar char=""/>
            </a:pPr>
            <a:r>
              <a:rPr b="1" lang="es-MX" sz="2300" spc="-1" strike="noStrike">
                <a:solidFill>
                  <a:srgbClr val="000000"/>
                </a:solidFill>
                <a:latin typeface="Calibri"/>
                <a:ea typeface="MS PGothic"/>
              </a:rPr>
              <a:t>Sistema de Registro Fiscal “Mis Cuentas”</a:t>
            </a:r>
            <a:endParaRPr b="0" lang="es-MX" sz="2300" spc="-1" strike="noStrike">
              <a:latin typeface="Arial"/>
            </a:endParaRPr>
          </a:p>
        </p:txBody>
      </p:sp>
      <p:sp>
        <p:nvSpPr>
          <p:cNvPr id="247" name="2 CuadroTexto"/>
          <p:cNvSpPr/>
          <p:nvPr/>
        </p:nvSpPr>
        <p:spPr>
          <a:xfrm>
            <a:off x="395640" y="5166000"/>
            <a:ext cx="1333440" cy="745920"/>
          </a:xfrm>
          <a:prstGeom prst="rect">
            <a:avLst/>
          </a:prstGeom>
          <a:solidFill>
            <a:srgbClr val="003e00"/>
          </a:solidFill>
          <a:ln w="0">
            <a:solidFill>
              <a:srgbClr val="002060"/>
            </a:solidFill>
          </a:ln>
          <a:scene3d>
            <a:camera prst="orthographicFront"/>
            <a:lightRig dir="t" rig="threePt"/>
          </a:scene3d>
          <a:sp3d/>
        </p:spPr>
        <p:style>
          <a:lnRef idx="0"/>
          <a:fillRef idx="0"/>
          <a:effectRef idx="0"/>
          <a:fontRef idx="minor"/>
        </p:style>
        <p:txBody>
          <a:bodyPr lIns="0" rIns="0" tIns="0" bIns="0" anchor="t">
            <a:spAutoFit/>
            <a:scene3d>
              <a:camera prst="orthographicFront"/>
              <a:lightRig dir="t" rig="threePt"/>
            </a:scene3d>
            <a:sp3d/>
          </a:bodyPr>
          <a:p>
            <a:pPr algn="ctr">
              <a:lnSpc>
                <a:spcPct val="100000"/>
              </a:lnSpc>
            </a:pPr>
            <a:endParaRPr b="0" lang="es-MX" sz="1800" spc="-1" strike="noStrike">
              <a:latin typeface="Arial"/>
            </a:endParaRPr>
          </a:p>
          <a:p>
            <a:pPr algn="ctr">
              <a:lnSpc>
                <a:spcPct val="100000"/>
              </a:lnSpc>
            </a:pPr>
            <a:r>
              <a:rPr b="1" lang="es-MX" sz="1600" spc="-1" strike="noStrike">
                <a:solidFill>
                  <a:srgbClr val="ffffff"/>
                </a:solidFill>
                <a:latin typeface="Calibri"/>
                <a:ea typeface="MS PGothic"/>
              </a:rPr>
              <a:t>Servicio</a:t>
            </a:r>
            <a:endParaRPr b="0" lang="es-MX" sz="1600" spc="-1" strike="noStrike">
              <a:latin typeface="Arial"/>
            </a:endParaRPr>
          </a:p>
          <a:p>
            <a:pPr algn="ctr">
              <a:lnSpc>
                <a:spcPct val="100000"/>
              </a:lnSpc>
            </a:pPr>
            <a:r>
              <a:rPr b="1" lang="es-MX" sz="1600" spc="-1" strike="noStrike">
                <a:solidFill>
                  <a:srgbClr val="ffffff"/>
                </a:solidFill>
                <a:latin typeface="Calibri"/>
                <a:ea typeface="MS PGothic"/>
              </a:rPr>
              <a:t>Conclusivo RIF</a:t>
            </a:r>
            <a:endParaRPr b="0" lang="es-MX" sz="1600" spc="-1" strike="noStrike">
              <a:latin typeface="Arial"/>
            </a:endParaRPr>
          </a:p>
          <a:p>
            <a:pPr algn="ctr">
              <a:lnSpc>
                <a:spcPct val="100000"/>
              </a:lnSpc>
            </a:pPr>
            <a:endParaRPr b="0" lang="es-MX" sz="1600" spc="-1" strike="noStrike">
              <a:latin typeface="Arial"/>
            </a:endParaRPr>
          </a:p>
        </p:txBody>
      </p:sp>
      <p:sp>
        <p:nvSpPr>
          <p:cNvPr id="248" name="3 Igual que"/>
          <p:cNvSpPr/>
          <p:nvPr/>
        </p:nvSpPr>
        <p:spPr>
          <a:xfrm>
            <a:off x="1763640" y="5304960"/>
            <a:ext cx="431640" cy="431640"/>
          </a:xfrm>
          <a:prstGeom prst="mathEqual">
            <a:avLst>
              <a:gd name="adj1" fmla="val 19240"/>
              <a:gd name="adj2" fmla="val 18173"/>
            </a:avLst>
          </a:prstGeom>
          <a:solidFill>
            <a:srgbClr val="003e00"/>
          </a:solidFill>
          <a:ln>
            <a:solidFill>
              <a:srgbClr val="7a7a7a"/>
            </a:solidFill>
          </a:ln>
          <a:scene3d>
            <a:camera prst="orthographicFront"/>
            <a:lightRig dir="t" rig="threePt"/>
          </a:scene3d>
          <a:sp3d/>
        </p:spPr>
        <p:style>
          <a:lnRef idx="2">
            <a:schemeClr val="accent3">
              <a:shade val="50000"/>
            </a:schemeClr>
          </a:lnRef>
          <a:fillRef idx="1">
            <a:schemeClr val="accent3"/>
          </a:fillRef>
          <a:effectRef idx="0">
            <a:schemeClr val="accent3"/>
          </a:effectRef>
          <a:fontRef idx="minor"/>
        </p:style>
      </p:sp>
      <p:sp>
        <p:nvSpPr>
          <p:cNvPr id="249" name="4 Más"/>
          <p:cNvSpPr/>
          <p:nvPr/>
        </p:nvSpPr>
        <p:spPr>
          <a:xfrm>
            <a:off x="6545520" y="5344920"/>
            <a:ext cx="359640" cy="359640"/>
          </a:xfrm>
          <a:prstGeom prst="mathPlus">
            <a:avLst>
              <a:gd name="adj1" fmla="val 23520"/>
            </a:avLst>
          </a:prstGeom>
          <a:solidFill>
            <a:srgbClr val="ffffff"/>
          </a:solidFill>
          <a:ln>
            <a:solidFill>
              <a:srgbClr val="000000"/>
            </a:solidFill>
          </a:ln>
          <a:scene3d>
            <a:camera prst="orthographicFront"/>
            <a:lightRig dir="t" rig="threePt"/>
          </a:scene3d>
          <a:sp3d/>
        </p:spPr>
        <p:style>
          <a:lnRef idx="2">
            <a:schemeClr val="dk1"/>
          </a:lnRef>
          <a:fillRef idx="1">
            <a:schemeClr val="lt1"/>
          </a:fillRef>
          <a:effectRef idx="0">
            <a:schemeClr val="dk1"/>
          </a:effectRef>
          <a:fontRef idx="minor"/>
        </p:style>
      </p:sp>
      <p:sp>
        <p:nvSpPr>
          <p:cNvPr id="250" name="7 Más"/>
          <p:cNvSpPr/>
          <p:nvPr/>
        </p:nvSpPr>
        <p:spPr>
          <a:xfrm>
            <a:off x="4500000" y="5320440"/>
            <a:ext cx="359640" cy="359640"/>
          </a:xfrm>
          <a:prstGeom prst="mathPlus">
            <a:avLst>
              <a:gd name="adj1" fmla="val 23520"/>
            </a:avLst>
          </a:prstGeom>
          <a:solidFill>
            <a:srgbClr val="ffffff"/>
          </a:solidFill>
          <a:ln>
            <a:solidFill>
              <a:srgbClr val="000000"/>
            </a:solidFill>
          </a:ln>
          <a:scene3d>
            <a:camera prst="orthographicFront"/>
            <a:lightRig dir="t" rig="threePt"/>
          </a:scene3d>
          <a:sp3d/>
        </p:spPr>
        <p:style>
          <a:lnRef idx="2">
            <a:schemeClr val="dk1"/>
          </a:lnRef>
          <a:fillRef idx="1">
            <a:schemeClr val="lt1"/>
          </a:fillRef>
          <a:effectRef idx="0">
            <a:schemeClr val="dk1"/>
          </a:effectRef>
          <a:fontRef idx="minor"/>
        </p:style>
      </p:sp>
      <p:sp>
        <p:nvSpPr>
          <p:cNvPr id="251" name="8 CuadroTexto"/>
          <p:cNvSpPr/>
          <p:nvPr/>
        </p:nvSpPr>
        <p:spPr>
          <a:xfrm>
            <a:off x="2261880" y="5111640"/>
            <a:ext cx="2195280" cy="820440"/>
          </a:xfrm>
          <a:prstGeom prst="rect">
            <a:avLst/>
          </a:prstGeom>
          <a:gradFill rotWithShape="0">
            <a:gsLst>
              <a:gs pos="0">
                <a:srgbClr val="aeaeae"/>
              </a:gs>
              <a:gs pos="100000">
                <a:srgbClr val="a4a4a4"/>
              </a:gs>
            </a:gsLst>
            <a:lin ang="5400000"/>
          </a:gradFill>
          <a:ln w="0">
            <a:noFill/>
          </a:ln>
          <a:effectLst>
            <a:outerShdw algn="ctr" blurRad="57240" dir="5400000" dist="19080" rotWithShape="0">
              <a:srgbClr val="000000">
                <a:alpha val="63000"/>
              </a:srgbClr>
            </a:outerShdw>
          </a:effectLst>
        </p:spPr>
        <p:style>
          <a:lnRef idx="0">
            <a:schemeClr val="accent3"/>
          </a:lnRef>
          <a:fillRef idx="3">
            <a:schemeClr val="accent3"/>
          </a:fillRef>
          <a:effectRef idx="3">
            <a:schemeClr val="accent3"/>
          </a:effectRef>
          <a:fontRef idx="minor"/>
        </p:style>
        <p:txBody>
          <a:bodyPr lIns="90000" rIns="90000" tIns="45000" bIns="45000" anchor="t">
            <a:spAutoFit/>
          </a:bodyPr>
          <a:p>
            <a:pPr algn="ctr">
              <a:lnSpc>
                <a:spcPct val="100000"/>
              </a:lnSpc>
            </a:pPr>
            <a:r>
              <a:rPr b="1" i="1" lang="es-MX" sz="1600" spc="-1" strike="noStrike">
                <a:solidFill>
                  <a:srgbClr val="000000"/>
                </a:solidFill>
                <a:latin typeface="Calibri"/>
              </a:rPr>
              <a:t>Orientación RIF/ Inscripción y Actualizaciones al RFC</a:t>
            </a:r>
            <a:endParaRPr b="0" lang="es-MX" sz="1600" spc="-1" strike="noStrike">
              <a:latin typeface="Arial"/>
            </a:endParaRPr>
          </a:p>
        </p:txBody>
      </p:sp>
      <p:sp>
        <p:nvSpPr>
          <p:cNvPr id="252" name="1 CuadroTexto"/>
          <p:cNvSpPr/>
          <p:nvPr/>
        </p:nvSpPr>
        <p:spPr>
          <a:xfrm>
            <a:off x="468360" y="1249200"/>
            <a:ext cx="7992720" cy="516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s-MX" sz="2800" spc="-1" strike="noStrike">
                <a:solidFill>
                  <a:srgbClr val="5b9bd5"/>
                </a:solidFill>
                <a:latin typeface="Calibri"/>
                <a:ea typeface="MS PGothic"/>
              </a:rPr>
              <a:t> </a:t>
            </a:r>
            <a:r>
              <a:rPr b="1" lang="es-MX" sz="2800" spc="-1" strike="noStrike">
                <a:solidFill>
                  <a:srgbClr val="5b9bd5"/>
                </a:solidFill>
                <a:latin typeface="Calibri"/>
                <a:ea typeface="MS PGothic"/>
              </a:rPr>
              <a:t>Anexo 19 al Convenio de Colaboración con SHCP</a:t>
            </a:r>
            <a:endParaRPr b="0" lang="es-MX" sz="2800" spc="-1" strike="noStrike">
              <a:latin typeface="Arial"/>
            </a:endParaRPr>
          </a:p>
        </p:txBody>
      </p:sp>
      <p:sp>
        <p:nvSpPr>
          <p:cNvPr id="253" name="1 CuadroTexto"/>
          <p:cNvSpPr/>
          <p:nvPr/>
        </p:nvSpPr>
        <p:spPr>
          <a:xfrm>
            <a:off x="3729600" y="236520"/>
            <a:ext cx="5040000" cy="5778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s-MX" sz="3200" spc="-1" strike="noStrike">
                <a:solidFill>
                  <a:srgbClr val="ffffff"/>
                </a:solidFill>
                <a:latin typeface="Calibri"/>
                <a:ea typeface="MS PGothic"/>
              </a:rPr>
              <a:t>II.- Facultades del Estado</a:t>
            </a:r>
            <a:endParaRPr b="0" lang="es-MX" sz="3200" spc="-1" strike="noStrike">
              <a:latin typeface="Arial"/>
            </a:endParaRPr>
          </a:p>
        </p:txBody>
      </p:sp>
      <p:sp>
        <p:nvSpPr>
          <p:cNvPr id="254" name="1 CuadroTexto"/>
          <p:cNvSpPr/>
          <p:nvPr/>
        </p:nvSpPr>
        <p:spPr>
          <a:xfrm>
            <a:off x="7009560" y="5112000"/>
            <a:ext cx="1655280" cy="775800"/>
          </a:xfrm>
          <a:prstGeom prst="rect">
            <a:avLst/>
          </a:prstGeom>
          <a:gradFill rotWithShape="0">
            <a:gsLst>
              <a:gs pos="0">
                <a:srgbClr val="71a6da"/>
              </a:gs>
              <a:gs pos="100000">
                <a:srgbClr val="549ada"/>
              </a:gs>
            </a:gsLst>
            <a:lin ang="5400000"/>
          </a:gradFill>
          <a:ln w="0">
            <a:noFill/>
          </a:ln>
          <a:effectLst>
            <a:outerShdw algn="ctr" blurRad="57240" dir="5400000" dist="19080" rotWithShape="0">
              <a:srgbClr val="000000">
                <a:alpha val="63000"/>
              </a:srgbClr>
            </a:outerShdw>
          </a:effectLst>
        </p:spPr>
        <p:style>
          <a:lnRef idx="0">
            <a:schemeClr val="accent1"/>
          </a:lnRef>
          <a:fillRef idx="3">
            <a:schemeClr val="accent1"/>
          </a:fillRef>
          <a:effectRef idx="3">
            <a:schemeClr val="accent1"/>
          </a:effectRef>
          <a:fontRef idx="minor"/>
        </p:style>
        <p:txBody>
          <a:bodyPr lIns="90000" rIns="90000" tIns="45000" bIns="45000" anchor="t">
            <a:spAutoFit/>
          </a:bodyPr>
          <a:p>
            <a:pPr algn="ctr">
              <a:lnSpc>
                <a:spcPct val="100000"/>
              </a:lnSpc>
            </a:pPr>
            <a:endParaRPr b="0" lang="es-MX" sz="1800" spc="-1" strike="noStrike">
              <a:latin typeface="Arial"/>
            </a:endParaRPr>
          </a:p>
          <a:p>
            <a:pPr algn="ctr">
              <a:lnSpc>
                <a:spcPct val="100000"/>
              </a:lnSpc>
            </a:pPr>
            <a:r>
              <a:rPr b="1" lang="es-MX" sz="1800" spc="-1" strike="noStrike">
                <a:solidFill>
                  <a:srgbClr val="ffffff"/>
                </a:solidFill>
                <a:latin typeface="Calibri"/>
              </a:rPr>
              <a:t>FACTURA ELECTRONICA</a:t>
            </a:r>
            <a:endParaRPr b="0" lang="es-MX" sz="1800" spc="-1" strike="noStrike">
              <a:latin typeface="Arial"/>
            </a:endParaRPr>
          </a:p>
          <a:p>
            <a:pPr algn="ctr">
              <a:lnSpc>
                <a:spcPct val="100000"/>
              </a:lnSpc>
            </a:pPr>
            <a:endParaRPr b="0" lang="es-MX" sz="1800" spc="-1" strike="noStrike">
              <a:latin typeface="Arial"/>
            </a:endParaRPr>
          </a:p>
        </p:txBody>
      </p:sp>
      <p:sp>
        <p:nvSpPr>
          <p:cNvPr id="255" name="11 CuadroTexto"/>
          <p:cNvSpPr/>
          <p:nvPr/>
        </p:nvSpPr>
        <p:spPr>
          <a:xfrm>
            <a:off x="4932000" y="5094000"/>
            <a:ext cx="1548000" cy="823320"/>
          </a:xfrm>
          <a:prstGeom prst="rect">
            <a:avLst/>
          </a:prstGeom>
          <a:gradFill rotWithShape="0">
            <a:gsLst>
              <a:gs pos="0">
                <a:srgbClr val="f08c56"/>
              </a:gs>
              <a:gs pos="100000">
                <a:srgbClr val="f57a27"/>
              </a:gs>
            </a:gsLst>
            <a:lin ang="5400000"/>
          </a:gradFill>
          <a:ln w="0">
            <a:noFill/>
          </a:ln>
          <a:effectLst>
            <a:outerShdw algn="ctr" blurRad="57240" dir="5400000" dist="19080" rotWithShape="0">
              <a:srgbClr val="000000">
                <a:alpha val="63000"/>
              </a:srgbClr>
            </a:outerShdw>
          </a:effectLst>
        </p:spPr>
        <p:style>
          <a:lnRef idx="0">
            <a:schemeClr val="accent2"/>
          </a:lnRef>
          <a:fillRef idx="3">
            <a:schemeClr val="accent2"/>
          </a:fillRef>
          <a:effectRef idx="3">
            <a:schemeClr val="accent2"/>
          </a:effectRef>
          <a:fontRef idx="minor"/>
        </p:style>
        <p:txBody>
          <a:bodyPr lIns="0" rIns="0" tIns="0" bIns="0" anchor="t">
            <a:spAutoFit/>
          </a:bodyPr>
          <a:p>
            <a:pPr algn="ctr">
              <a:lnSpc>
                <a:spcPct val="100000"/>
              </a:lnSpc>
            </a:pPr>
            <a:endParaRPr b="0" lang="es-MX" sz="1800" spc="-1" strike="noStrike">
              <a:latin typeface="Arial"/>
            </a:endParaRPr>
          </a:p>
          <a:p>
            <a:pPr algn="ctr">
              <a:lnSpc>
                <a:spcPct val="100000"/>
              </a:lnSpc>
            </a:pPr>
            <a:r>
              <a:rPr b="1" lang="es-MX" sz="1800" spc="-1" strike="noStrike">
                <a:solidFill>
                  <a:srgbClr val="ffffff"/>
                </a:solidFill>
                <a:latin typeface="Calibri"/>
                <a:ea typeface="MS PGothic"/>
              </a:rPr>
              <a:t>CONTRASEÑA</a:t>
            </a:r>
            <a:endParaRPr b="0" lang="es-MX" sz="1800" spc="-1" strike="noStrike">
              <a:latin typeface="Arial"/>
            </a:endParaRPr>
          </a:p>
          <a:p>
            <a:pPr algn="ctr">
              <a:lnSpc>
                <a:spcPct val="100000"/>
              </a:lnSpc>
            </a:pPr>
            <a:endParaRPr b="0" lang="es-MX" sz="1800" spc="-1" strike="noStrike">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429" name="Tabla 1"/>
          <p:cNvGraphicFramePr/>
          <p:nvPr/>
        </p:nvGraphicFramePr>
        <p:xfrm>
          <a:off x="356400" y="1185480"/>
          <a:ext cx="8326800" cy="3906360"/>
        </p:xfrm>
        <a:graphic>
          <a:graphicData uri="http://schemas.openxmlformats.org/drawingml/2006/table">
            <a:tbl>
              <a:tblPr/>
              <a:tblGrid>
                <a:gridCol w="693720"/>
                <a:gridCol w="7633080"/>
              </a:tblGrid>
              <a:tr h="3193560">
                <a:tc>
                  <a:txBody>
                    <a:bodyPr lIns="62280" rIns="62280" tIns="0" bIns="0" anchor="t">
                      <a:noAutofit/>
                    </a:bodyPr>
                    <a:p>
                      <a:pPr>
                        <a:lnSpc>
                          <a:spcPct val="100000"/>
                        </a:lnSpc>
                      </a:pPr>
                      <a:r>
                        <a:rPr b="1" lang="es-MX" sz="1200" spc="-1" strike="noStrike">
                          <a:solidFill>
                            <a:srgbClr val="000000"/>
                          </a:solidFill>
                          <a:latin typeface="Calibri"/>
                          <a:ea typeface="Times New Roman"/>
                        </a:rPr>
                        <a:t>3.13.17.</a:t>
                      </a: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c>
                  <a:txBody>
                    <a:bodyPr lIns="62280" rIns="62280" tIns="0" bIns="0" anchor="t">
                      <a:noAutofit/>
                    </a:bodyPr>
                    <a:p>
                      <a:pPr>
                        <a:lnSpc>
                          <a:spcPct val="100000"/>
                        </a:lnSpc>
                      </a:pPr>
                      <a:r>
                        <a:rPr b="1" lang="es-MX" sz="1200" spc="-1" strike="noStrike">
                          <a:solidFill>
                            <a:srgbClr val="000000"/>
                          </a:solidFill>
                          <a:latin typeface="Calibri"/>
                          <a:ea typeface="Times New Roman"/>
                        </a:rPr>
                        <a:t>Procedimiento para la determinación del cálculo anual para contribuyentes del RIF que optaron por utilizar el coeficiente de utilidad en sus pagos bimestrales.</a:t>
                      </a:r>
                      <a:endParaRPr b="0" lang="es-MX" sz="1200" spc="-1" strike="noStrike">
                        <a:latin typeface="Arial"/>
                      </a:endParaRPr>
                    </a:p>
                    <a:p>
                      <a:pPr marL="334800" indent="-334800" algn="just">
                        <a:lnSpc>
                          <a:spcPts val="1066"/>
                        </a:lnSpc>
                        <a:spcBef>
                          <a:spcPts val="499"/>
                        </a:spcBef>
                        <a:tabLst>
                          <a:tab algn="l" pos="0"/>
                        </a:tabLst>
                      </a:pPr>
                      <a:r>
                        <a:rPr b="0" lang="es-MX" sz="1200" spc="-1" strike="noStrike">
                          <a:solidFill>
                            <a:srgbClr val="000000"/>
                          </a:solidFill>
                          <a:latin typeface="Calibri"/>
                          <a:ea typeface="Times New Roman"/>
                        </a:rPr>
                        <a:t>          </a:t>
                      </a:r>
                      <a:r>
                        <a:rPr b="0" lang="es-MX" sz="1200" spc="-1" strike="noStrike">
                          <a:solidFill>
                            <a:srgbClr val="000000"/>
                          </a:solidFill>
                          <a:latin typeface="Calibri"/>
                          <a:ea typeface="Times New Roman"/>
                        </a:rPr>
                        <a:t>Las personas físicas que tributen en los términos del Título IV, Capítulo II, Sección II de la Ley del ISR, que opten por calcular sus pagos bimestrales utilizando el coeficiente de utilidad, a que se refiere el artículo 111, último párrafo de la citada Ley, presentarán la declaración del ejercicio de que se trate, a más tardar el 30 de abril del siguiente año.</a:t>
                      </a:r>
                      <a:endParaRPr b="0" lang="es-MX" sz="1200" spc="-1" strike="noStrike">
                        <a:latin typeface="Arial"/>
                      </a:endParaRPr>
                    </a:p>
                    <a:p>
                      <a:pPr marL="334080" indent="-334080" algn="just">
                        <a:lnSpc>
                          <a:spcPts val="1066"/>
                        </a:lnSpc>
                        <a:spcAft>
                          <a:spcPts val="505"/>
                        </a:spcAft>
                        <a:tabLst>
                          <a:tab algn="l" pos="0"/>
                        </a:tabLst>
                      </a:pPr>
                      <a:r>
                        <a:rPr b="0" lang="es-MX" sz="1200" spc="-1" strike="noStrike">
                          <a:solidFill>
                            <a:srgbClr val="000000"/>
                          </a:solidFill>
                          <a:latin typeface="Calibri"/>
                          <a:ea typeface="Times New Roman"/>
                        </a:rPr>
                        <a:t>	</a:t>
                      </a:r>
                      <a:r>
                        <a:rPr b="0" lang="es-MX" sz="1200" spc="-1" strike="noStrike">
                          <a:solidFill>
                            <a:srgbClr val="000000"/>
                          </a:solidFill>
                          <a:latin typeface="Calibri"/>
                          <a:ea typeface="Times New Roman"/>
                        </a:rPr>
                        <a:t>La declaración del ejercicio se determinará conforme a lo siguiente:</a:t>
                      </a:r>
                      <a:endParaRPr b="0" lang="es-MX" sz="1200" spc="-1" strike="noStrike">
                        <a:latin typeface="Arial"/>
                      </a:endParaRPr>
                    </a:p>
                    <a:p>
                      <a:pPr marL="334080" indent="-334080" algn="just">
                        <a:lnSpc>
                          <a:spcPts val="1066"/>
                        </a:lnSpc>
                        <a:spcAft>
                          <a:spcPts val="505"/>
                        </a:spcAft>
                        <a:tabLst>
                          <a:tab algn="l" pos="0"/>
                        </a:tabLst>
                      </a:pPr>
                      <a:r>
                        <a:rPr b="1" lang="es-MX" sz="1200" spc="-1" strike="noStrike">
                          <a:solidFill>
                            <a:srgbClr val="000000"/>
                          </a:solidFill>
                          <a:latin typeface="Calibri"/>
                          <a:ea typeface="Times New Roman"/>
                        </a:rPr>
                        <a:t>I.</a:t>
                      </a:r>
                      <a:r>
                        <a:rPr b="0" lang="es-MX" sz="1200" spc="-1" strike="noStrike">
                          <a:solidFill>
                            <a:srgbClr val="000000"/>
                          </a:solidFill>
                          <a:latin typeface="Calibri"/>
                          <a:ea typeface="Times New Roman"/>
                        </a:rPr>
                        <a:t>	</a:t>
                      </a:r>
                      <a:r>
                        <a:rPr b="1" lang="es-MX" sz="1200" spc="-1" strike="noStrike">
                          <a:solidFill>
                            <a:srgbClr val="000000"/>
                          </a:solidFill>
                          <a:latin typeface="Calibri"/>
                          <a:ea typeface="Times New Roman"/>
                        </a:rPr>
                        <a:t>La utilidad fiscal se obtendrá disminuyendo a los ingresos acumulables obtenidos en el ejercicio, las deducciones autorizadas efectuadas</a:t>
                      </a:r>
                      <a:r>
                        <a:rPr b="0" lang="es-MX" sz="1200" spc="-1" strike="noStrike">
                          <a:solidFill>
                            <a:srgbClr val="000000"/>
                          </a:solidFill>
                          <a:latin typeface="Calibri"/>
                          <a:ea typeface="Times New Roman"/>
                        </a:rPr>
                        <a:t> en el mismo ejercicio y la participación de los trabajadores en las utilidades pagada en el ejercicio en términos del artículo 123 de la Constitución Política de los Estados Unidos Mexicanos.</a:t>
                      </a:r>
                      <a:endParaRPr b="0" lang="es-MX" sz="1200" spc="-1" strike="noStrike">
                        <a:latin typeface="Arial"/>
                      </a:endParaRPr>
                    </a:p>
                    <a:p>
                      <a:pPr marL="334080" indent="-334080" algn="just">
                        <a:lnSpc>
                          <a:spcPts val="1066"/>
                        </a:lnSpc>
                        <a:spcAft>
                          <a:spcPts val="505"/>
                        </a:spcAft>
                        <a:tabLst>
                          <a:tab algn="l" pos="0"/>
                        </a:tabLst>
                      </a:pPr>
                      <a:r>
                        <a:rPr b="1" lang="es-MX" sz="1200" spc="-1" strike="noStrike">
                          <a:solidFill>
                            <a:srgbClr val="000000"/>
                          </a:solidFill>
                          <a:latin typeface="Calibri"/>
                          <a:ea typeface="Times New Roman"/>
                        </a:rPr>
                        <a:t>II.</a:t>
                      </a:r>
                      <a:r>
                        <a:rPr b="0" lang="es-MX" sz="1200" spc="-1" strike="noStrike">
                          <a:solidFill>
                            <a:srgbClr val="000000"/>
                          </a:solidFill>
                          <a:latin typeface="Calibri"/>
                          <a:ea typeface="Times New Roman"/>
                        </a:rPr>
                        <a:t>	</a:t>
                      </a:r>
                      <a:r>
                        <a:rPr b="0" lang="es-MX" sz="1200" spc="-1" strike="noStrike">
                          <a:solidFill>
                            <a:srgbClr val="000000"/>
                          </a:solidFill>
                          <a:latin typeface="Calibri"/>
                          <a:ea typeface="Times New Roman"/>
                        </a:rPr>
                        <a:t>A la </a:t>
                      </a:r>
                      <a:r>
                        <a:rPr b="1" lang="es-MX" sz="1200" spc="-1" strike="noStrike">
                          <a:solidFill>
                            <a:srgbClr val="000000"/>
                          </a:solidFill>
                          <a:latin typeface="Calibri"/>
                          <a:ea typeface="Times New Roman"/>
                        </a:rPr>
                        <a:t>utilidad fiscal del ejercicio, se le podrá restar, en su caso, la pérdida fiscal </a:t>
                      </a:r>
                      <a:r>
                        <a:rPr b="0" lang="es-MX" sz="1200" spc="-1" strike="noStrike">
                          <a:solidFill>
                            <a:srgbClr val="000000"/>
                          </a:solidFill>
                          <a:latin typeface="Calibri"/>
                          <a:ea typeface="Times New Roman"/>
                        </a:rPr>
                        <a:t>a que se refiere la regla 3.13.8., y a dicho resultado, se le aplicará la tarifa establecida en el artículo 152 de la Ley del ISR, sin acumular los ingresos a que se refiere el cuarto párrafo del artículo 111 de la citada Ley.</a:t>
                      </a:r>
                      <a:endParaRPr b="0" lang="es-MX" sz="1200" spc="-1" strike="noStrike">
                        <a:latin typeface="Arial"/>
                      </a:endParaRPr>
                    </a:p>
                    <a:p>
                      <a:pPr marL="334080" indent="-334080" algn="just">
                        <a:lnSpc>
                          <a:spcPts val="1066"/>
                        </a:lnSpc>
                        <a:spcAft>
                          <a:spcPts val="505"/>
                        </a:spcAft>
                        <a:tabLst>
                          <a:tab algn="l" pos="0"/>
                        </a:tabLst>
                      </a:pPr>
                      <a:r>
                        <a:rPr b="1" lang="es-MX" sz="1200" spc="-1" strike="noStrike">
                          <a:solidFill>
                            <a:srgbClr val="000000"/>
                          </a:solidFill>
                          <a:latin typeface="Calibri"/>
                          <a:ea typeface="Times New Roman"/>
                        </a:rPr>
                        <a:t>III.</a:t>
                      </a:r>
                      <a:r>
                        <a:rPr b="0" lang="es-MX" sz="1200" spc="-1" strike="noStrike">
                          <a:solidFill>
                            <a:srgbClr val="000000"/>
                          </a:solidFill>
                          <a:latin typeface="Calibri"/>
                          <a:ea typeface="Times New Roman"/>
                        </a:rPr>
                        <a:t>	</a:t>
                      </a:r>
                      <a:r>
                        <a:rPr b="0" lang="es-MX" sz="1200" spc="-1" strike="noStrike">
                          <a:solidFill>
                            <a:srgbClr val="000000"/>
                          </a:solidFill>
                          <a:latin typeface="Calibri"/>
                          <a:ea typeface="Times New Roman"/>
                        </a:rPr>
                        <a:t>Al impuesto determinado conforme a las fracciones anteriores </a:t>
                      </a:r>
                      <a:r>
                        <a:rPr b="1" lang="es-MX" sz="1200" spc="-1" strike="noStrike">
                          <a:solidFill>
                            <a:srgbClr val="000000"/>
                          </a:solidFill>
                          <a:latin typeface="Calibri"/>
                          <a:ea typeface="Times New Roman"/>
                        </a:rPr>
                        <a:t>se le podrán disminuir los porcentajes de reducción establecidos en la tabla del artículo 111 de </a:t>
                      </a:r>
                      <a:r>
                        <a:rPr b="0" lang="es-MX" sz="1200" spc="-1" strike="noStrike">
                          <a:solidFill>
                            <a:srgbClr val="000000"/>
                          </a:solidFill>
                          <a:latin typeface="Calibri"/>
                          <a:ea typeface="Times New Roman"/>
                        </a:rPr>
                        <a:t>la Ley del ISR y de acuerdo al ejercicio fiscal en el que se encuentren tributando en el citado régimen.</a:t>
                      </a:r>
                      <a:endParaRPr b="0" lang="es-MX" sz="1200" spc="-1" strike="noStrike">
                        <a:latin typeface="Arial"/>
                      </a:endParaRPr>
                    </a:p>
                    <a:p>
                      <a:pPr marL="334080" indent="-334080" algn="just">
                        <a:lnSpc>
                          <a:spcPts val="1066"/>
                        </a:lnSpc>
                        <a:spcAft>
                          <a:spcPts val="505"/>
                        </a:spcAft>
                        <a:tabLst>
                          <a:tab algn="l" pos="0"/>
                        </a:tabLst>
                      </a:pPr>
                      <a:r>
                        <a:rPr b="1" lang="es-MX" sz="1200" spc="-1" strike="noStrike">
                          <a:solidFill>
                            <a:srgbClr val="000000"/>
                          </a:solidFill>
                          <a:latin typeface="Calibri"/>
                          <a:ea typeface="Times New Roman"/>
                        </a:rPr>
                        <a:t>IV.</a:t>
                      </a:r>
                      <a:r>
                        <a:rPr b="0" lang="es-MX" sz="1200" spc="-1" strike="noStrike">
                          <a:solidFill>
                            <a:srgbClr val="000000"/>
                          </a:solidFill>
                          <a:latin typeface="Calibri"/>
                          <a:ea typeface="Times New Roman"/>
                        </a:rPr>
                        <a:t>	</a:t>
                      </a:r>
                      <a:r>
                        <a:rPr b="1" lang="es-MX" sz="1200" spc="-1" strike="noStrike">
                          <a:solidFill>
                            <a:srgbClr val="000000"/>
                          </a:solidFill>
                          <a:latin typeface="Calibri"/>
                          <a:ea typeface="Times New Roman"/>
                        </a:rPr>
                        <a:t>Al impuesto reducido conforme a la fracción anterior, se podrán acreditar los pagos provisionales bimestrales efectuados con anterioridad </a:t>
                      </a:r>
                      <a:r>
                        <a:rPr b="0" lang="es-MX" sz="1200" spc="-1" strike="noStrike">
                          <a:solidFill>
                            <a:srgbClr val="000000"/>
                          </a:solidFill>
                          <a:latin typeface="Calibri"/>
                          <a:ea typeface="Times New Roman"/>
                        </a:rPr>
                        <a:t>durante el ejercicio, así como las retenciones que le hayan efectuado.</a:t>
                      </a:r>
                      <a:endParaRPr b="0" lang="es-MX" sz="1200" spc="-1" strike="noStrike">
                        <a:latin typeface="Arial"/>
                      </a:endParaRPr>
                    </a:p>
                    <a:p>
                      <a:pPr marL="334080" indent="-334080" algn="just">
                        <a:lnSpc>
                          <a:spcPts val="1080"/>
                        </a:lnSpc>
                        <a:spcAft>
                          <a:spcPts val="505"/>
                        </a:spcAft>
                        <a:tabLst>
                          <a:tab algn="l" pos="0"/>
                        </a:tabLst>
                      </a:pPr>
                      <a:r>
                        <a:rPr b="0" lang="es-MX" sz="1200" spc="-1" strike="noStrike">
                          <a:solidFill>
                            <a:srgbClr val="000000"/>
                          </a:solidFill>
                          <a:latin typeface="Calibri"/>
                          <a:ea typeface="Times New Roman"/>
                        </a:rPr>
                        <a:t>	</a:t>
                      </a:r>
                      <a:r>
                        <a:rPr b="0" lang="es-MX" sz="1200" spc="-1" strike="noStrike">
                          <a:solidFill>
                            <a:srgbClr val="000000"/>
                          </a:solidFill>
                          <a:latin typeface="Calibri"/>
                          <a:ea typeface="Times New Roman"/>
                        </a:rPr>
                        <a:t>Los contribuyentes que ejerzan esta opción no pueden aplicar lo dispuesto en el artículo 151 de esta Ley.</a:t>
                      </a:r>
                      <a:endParaRPr b="0" lang="es-MX" sz="1200" spc="-1" strike="noStrike">
                        <a:latin typeface="Arial"/>
                      </a:endParaRPr>
                    </a:p>
                    <a:p>
                      <a:pPr marL="334080" indent="-334080" algn="just">
                        <a:lnSpc>
                          <a:spcPts val="1080"/>
                        </a:lnSpc>
                        <a:spcAft>
                          <a:spcPts val="505"/>
                        </a:spcAft>
                        <a:tabLst>
                          <a:tab algn="l" pos="0"/>
                        </a:tabLst>
                      </a:pPr>
                      <a:r>
                        <a:rPr b="0" i="1" lang="es-MX" sz="1200" spc="-1" strike="noStrike">
                          <a:solidFill>
                            <a:srgbClr val="000000"/>
                          </a:solidFill>
                          <a:latin typeface="Calibri"/>
                          <a:ea typeface="Times New Roman"/>
                        </a:rPr>
                        <a:t>	</a:t>
                      </a:r>
                      <a:r>
                        <a:rPr b="0" i="1" lang="es-MX" sz="1200" spc="-1" strike="noStrike">
                          <a:solidFill>
                            <a:srgbClr val="000000"/>
                          </a:solidFill>
                          <a:latin typeface="Calibri"/>
                          <a:ea typeface="Times New Roman"/>
                        </a:rPr>
                        <a:t>LISR 111, 152, RMF 2021 3.13.8., 3.13.11.</a:t>
                      </a:r>
                      <a:r>
                        <a:rPr b="1" lang="es-MX" sz="1200" spc="-1" strike="noStrike">
                          <a:solidFill>
                            <a:srgbClr val="000000"/>
                          </a:solidFill>
                          <a:latin typeface="Calibri"/>
                          <a:ea typeface="Times New Roman"/>
                        </a:rPr>
                        <a:t> </a:t>
                      </a: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r>
              <a:tr h="1336320">
                <a:tc>
                  <a:txBody>
                    <a:bodyPr lIns="62280" rIns="62280" tIns="0" bIns="0" anchor="t">
                      <a:noAutofit/>
                    </a:bodyPr>
                    <a:p>
                      <a:pPr>
                        <a:lnSpc>
                          <a:spcPct val="100000"/>
                        </a:lnSpc>
                      </a:pPr>
                      <a:r>
                        <a:rPr b="1" lang="es-MX" sz="1200" spc="-1" strike="noStrike">
                          <a:solidFill>
                            <a:srgbClr val="000000"/>
                          </a:solidFill>
                          <a:latin typeface="Calibri"/>
                          <a:ea typeface="Times New Roman"/>
                        </a:rPr>
                        <a:t>3.13.18.</a:t>
                      </a: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c>
                  <a:txBody>
                    <a:bodyPr lIns="62280" rIns="62280" tIns="0" bIns="0" anchor="t">
                      <a:noAutofit/>
                    </a:bodyPr>
                    <a:p>
                      <a:pPr marL="85680" algn="just">
                        <a:lnSpc>
                          <a:spcPts val="1054"/>
                        </a:lnSpc>
                        <a:spcAft>
                          <a:spcPts val="400"/>
                        </a:spcAft>
                        <a:tabLst>
                          <a:tab algn="l" pos="0"/>
                        </a:tabLst>
                      </a:pPr>
                      <a:r>
                        <a:rPr b="1" lang="es-MX" sz="1200" spc="-1" strike="noStrike">
                          <a:solidFill>
                            <a:srgbClr val="000000"/>
                          </a:solidFill>
                          <a:latin typeface="Calibri"/>
                          <a:ea typeface="Times New Roman"/>
                        </a:rPr>
                        <a:t>Plazo de permanencia y porcentajes de reducción por ejercicio fiscal para contribuyentes del RIF que opten por aplicar coeficiente de utilidad</a:t>
                      </a:r>
                      <a:endParaRPr b="0" lang="es-MX" sz="1200" spc="-1" strike="noStrike">
                        <a:latin typeface="Arial"/>
                      </a:endParaRPr>
                    </a:p>
                    <a:p>
                      <a:pPr marL="85680" algn="just">
                        <a:lnSpc>
                          <a:spcPct val="100000"/>
                        </a:lnSpc>
                        <a:spcBef>
                          <a:spcPts val="400"/>
                        </a:spcBef>
                        <a:tabLst>
                          <a:tab algn="l" pos="0"/>
                        </a:tabLst>
                      </a:pPr>
                      <a:r>
                        <a:rPr b="0" lang="es-MX" sz="1200" spc="-1" strike="noStrike">
                          <a:solidFill>
                            <a:srgbClr val="000000"/>
                          </a:solidFill>
                          <a:latin typeface="Calibri"/>
                          <a:ea typeface="Times New Roman"/>
                        </a:rPr>
                        <a:t>Deberán considerar el plazo de permanencia en el aludido régimen, así como el de la aplicación de las tablas que contienen los porcentajes de reducción de contribuciones por ejercicio fiscal, de acuerdo al año calendario.</a:t>
                      </a:r>
                      <a:endParaRPr b="0" lang="es-MX" sz="1200" spc="-1" strike="noStrike">
                        <a:latin typeface="Arial"/>
                      </a:endParaRPr>
                    </a:p>
                    <a:p>
                      <a:pPr marL="85680" algn="just">
                        <a:lnSpc>
                          <a:spcPct val="100000"/>
                        </a:lnSpc>
                        <a:spcBef>
                          <a:spcPts val="400"/>
                        </a:spcBef>
                        <a:tabLst>
                          <a:tab algn="l" pos="0"/>
                        </a:tabLst>
                      </a:pPr>
                      <a:r>
                        <a:rPr b="0" lang="es-MX" sz="1200" spc="-1" strike="noStrike">
                          <a:solidFill>
                            <a:srgbClr val="000000"/>
                          </a:solidFill>
                          <a:latin typeface="Calibri"/>
                          <a:ea typeface="Times New Roman"/>
                        </a:rPr>
                        <a:t>Para efectos del párrafo anterior, en caso de que las personas físicas se inscriban en el RIF con posterioridad al 1 de enero del año de que se trate, </a:t>
                      </a:r>
                      <a:r>
                        <a:rPr b="1" lang="es-MX" sz="1200" spc="-1" strike="noStrike">
                          <a:solidFill>
                            <a:srgbClr val="000000"/>
                          </a:solidFill>
                          <a:latin typeface="Calibri"/>
                          <a:ea typeface="Times New Roman"/>
                        </a:rPr>
                        <a:t>considerarán su primer ejercicio fiscal como irregular, y deberán aplicar los plazos y porcentajes señalados en el párrafo anterior, correspondientes al primer ejercicio fiscal</a:t>
                      </a:r>
                      <a:r>
                        <a:rPr b="0" lang="es-MX" sz="1200" spc="-1" strike="noStrike">
                          <a:solidFill>
                            <a:srgbClr val="000000"/>
                          </a:solidFill>
                          <a:latin typeface="Calibri"/>
                          <a:ea typeface="Times New Roman"/>
                        </a:rPr>
                        <a:t>, dentro de dicho periodo.        </a:t>
                      </a:r>
                      <a:r>
                        <a:rPr b="0" i="1" lang="es-MX" sz="1200" spc="-1" strike="noStrike">
                          <a:solidFill>
                            <a:srgbClr val="000000"/>
                          </a:solidFill>
                          <a:latin typeface="Calibri"/>
                          <a:ea typeface="Times New Roman"/>
                        </a:rPr>
                        <a:t>LISR 111, LIF 23, RMF 2021 3.13.3., 3.13.4, 3.13.5., 3.13.12., 3.13.14.</a:t>
                      </a: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430" name="3 Rectángulo"/>
          <p:cNvSpPr/>
          <p:nvPr/>
        </p:nvSpPr>
        <p:spPr>
          <a:xfrm>
            <a:off x="4563000" y="371880"/>
            <a:ext cx="3934800" cy="36468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1" lang="es-MX" sz="1800" spc="-1" strike="noStrike">
                <a:solidFill>
                  <a:srgbClr val="ffffff"/>
                </a:solidFill>
                <a:latin typeface="Calibri"/>
              </a:rPr>
              <a:t>V.- RESUMEN DE REFORMAS PARA 2021</a:t>
            </a:r>
            <a:endParaRPr b="0" lang="es-MX" sz="1800" spc="-1" strike="noStrike">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431" name="1 Tabla"/>
          <p:cNvGraphicFramePr/>
          <p:nvPr/>
        </p:nvGraphicFramePr>
        <p:xfrm>
          <a:off x="250920" y="1052640"/>
          <a:ext cx="8569080" cy="1917360"/>
        </p:xfrm>
        <a:graphic>
          <a:graphicData uri="http://schemas.openxmlformats.org/drawingml/2006/table">
            <a:tbl>
              <a:tblPr/>
              <a:tblGrid>
                <a:gridCol w="2165040"/>
                <a:gridCol w="914760"/>
                <a:gridCol w="914760"/>
                <a:gridCol w="914760"/>
                <a:gridCol w="914760"/>
                <a:gridCol w="914760"/>
                <a:gridCol w="914760"/>
                <a:gridCol w="915480"/>
              </a:tblGrid>
              <a:tr h="420840">
                <a:tc>
                  <a:tcPr anchor="b" marL="9360" marR="9360">
                    <a:noFill/>
                  </a:tcPr>
                </a:tc>
                <a:tc gridSpan="7">
                  <a:txBody>
                    <a:bodyPr lIns="9360" rIns="9360" tIns="9360" bIns="0" anchor="b">
                      <a:noAutofit/>
                    </a:bodyPr>
                    <a:p>
                      <a:pPr algn="ctr">
                        <a:lnSpc>
                          <a:spcPct val="100000"/>
                        </a:lnSpc>
                      </a:pPr>
                      <a:r>
                        <a:rPr b="1" lang="es-MX" sz="1600" spc="-1" strike="noStrike">
                          <a:solidFill>
                            <a:srgbClr val="000000"/>
                          </a:solidFill>
                          <a:latin typeface="Calibri"/>
                        </a:rPr>
                        <a:t>EJEMPLO DE CALCULO DE LA UTILIDAD FISCAL ANUAL DEL EJERCICIO 2019</a:t>
                      </a:r>
                      <a:endParaRPr b="0" lang="es-MX" sz="1600" spc="-1" strike="noStrike">
                        <a:latin typeface="Arial"/>
                      </a:endParaRPr>
                    </a:p>
                    <a:p>
                      <a:pPr algn="ctr">
                        <a:lnSpc>
                          <a:spcPct val="100000"/>
                        </a:lnSpc>
                      </a:pPr>
                      <a:endParaRPr b="0" lang="es-MX" sz="1600" spc="-1" strike="noStrike">
                        <a:latin typeface="Arial"/>
                      </a:endParaRPr>
                    </a:p>
                  </a:txBody>
                  <a:tcPr anchor="b" marL="9360" marR="9360">
                    <a:lnB w="6480">
                      <a:solidFill>
                        <a:srgbClr val="000000"/>
                      </a:solidFill>
                    </a:lnB>
                    <a:no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r>
              <a:tr h="513720">
                <a:tc>
                  <a:tcPr anchor="b" marL="9360" marR="9360">
                    <a:lnR w="6480">
                      <a:solidFill>
                        <a:srgbClr val="000000"/>
                      </a:solidFill>
                    </a:lnR>
                    <a:noFill/>
                  </a:tcPr>
                </a:tc>
                <a:tc>
                  <a:txBody>
                    <a:bodyPr lIns="9360" rIns="9360" tIns="9360" bIns="0" anchor="b">
                      <a:noAutofit/>
                    </a:bodyPr>
                    <a:p>
                      <a:pPr algn="ctr">
                        <a:lnSpc>
                          <a:spcPct val="100000"/>
                        </a:lnSpc>
                      </a:pPr>
                      <a:r>
                        <a:rPr b="1" lang="es-MX" sz="1400" spc="-1" strike="noStrike">
                          <a:solidFill>
                            <a:srgbClr val="000000"/>
                          </a:solidFill>
                          <a:latin typeface="Calibri"/>
                        </a:rPr>
                        <a:t>1er BIMESTRE</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ctr">
                        <a:lnSpc>
                          <a:spcPct val="100000"/>
                        </a:lnSpc>
                      </a:pPr>
                      <a:r>
                        <a:rPr b="1" lang="es-MX" sz="1400" spc="-1" strike="noStrike">
                          <a:solidFill>
                            <a:srgbClr val="000000"/>
                          </a:solidFill>
                          <a:latin typeface="Calibri"/>
                        </a:rPr>
                        <a:t>2do BIMESTRE</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ctr">
                        <a:lnSpc>
                          <a:spcPct val="100000"/>
                        </a:lnSpc>
                      </a:pPr>
                      <a:r>
                        <a:rPr b="1" lang="es-MX" sz="1400" spc="-1" strike="noStrike">
                          <a:solidFill>
                            <a:srgbClr val="000000"/>
                          </a:solidFill>
                          <a:latin typeface="Calibri"/>
                        </a:rPr>
                        <a:t>3er</a:t>
                      </a:r>
                      <a:endParaRPr b="0" lang="es-MX" sz="1400" spc="-1" strike="noStrike">
                        <a:latin typeface="Arial"/>
                      </a:endParaRPr>
                    </a:p>
                    <a:p>
                      <a:pPr algn="ctr">
                        <a:lnSpc>
                          <a:spcPct val="100000"/>
                        </a:lnSpc>
                      </a:pPr>
                      <a:r>
                        <a:rPr b="1" lang="es-MX" sz="1400" spc="-1" strike="noStrike">
                          <a:solidFill>
                            <a:srgbClr val="000000"/>
                          </a:solidFill>
                          <a:latin typeface="Calibri"/>
                        </a:rPr>
                        <a:t>BIMESTRE</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ctr">
                        <a:lnSpc>
                          <a:spcPct val="100000"/>
                        </a:lnSpc>
                      </a:pPr>
                      <a:r>
                        <a:rPr b="1" lang="es-MX" sz="1400" spc="-1" strike="noStrike">
                          <a:solidFill>
                            <a:srgbClr val="000000"/>
                          </a:solidFill>
                          <a:latin typeface="Calibri"/>
                        </a:rPr>
                        <a:t>4to BIMESTRE</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ctr">
                        <a:lnSpc>
                          <a:spcPct val="100000"/>
                        </a:lnSpc>
                      </a:pPr>
                      <a:r>
                        <a:rPr b="1" lang="es-MX" sz="1400" spc="-1" strike="noStrike">
                          <a:solidFill>
                            <a:srgbClr val="000000"/>
                          </a:solidFill>
                          <a:latin typeface="Calibri"/>
                        </a:rPr>
                        <a:t>5to BIMESTRE</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ctr">
                        <a:lnSpc>
                          <a:spcPct val="100000"/>
                        </a:lnSpc>
                      </a:pPr>
                      <a:r>
                        <a:rPr b="1" lang="es-MX" sz="1400" spc="-1" strike="noStrike">
                          <a:solidFill>
                            <a:srgbClr val="000000"/>
                          </a:solidFill>
                          <a:latin typeface="Calibri"/>
                        </a:rPr>
                        <a:t>6to BIMESTRE</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nSpc>
                          <a:spcPct val="100000"/>
                        </a:lnSpc>
                      </a:pPr>
                      <a:r>
                        <a:rPr b="1" lang="es-MX" sz="1400" spc="-1" strike="noStrike">
                          <a:solidFill>
                            <a:srgbClr val="000000"/>
                          </a:solidFill>
                          <a:latin typeface="Calibri"/>
                        </a:rPr>
                        <a:t> </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r>
              <a:tr h="313200">
                <a:tc>
                  <a:txBody>
                    <a:bodyPr lIns="9360" rIns="9360" tIns="9360" bIns="0" anchor="b">
                      <a:noAutofit/>
                    </a:bodyPr>
                    <a:p>
                      <a:pPr>
                        <a:lnSpc>
                          <a:spcPct val="100000"/>
                        </a:lnSpc>
                      </a:pPr>
                      <a:r>
                        <a:rPr b="1" i="1" lang="es-MX" sz="1100" spc="-1" strike="noStrike">
                          <a:solidFill>
                            <a:srgbClr val="000000"/>
                          </a:solidFill>
                          <a:latin typeface="Calibri"/>
                        </a:rPr>
                        <a:t>INGRESOS ACUMULABLES</a:t>
                      </a:r>
                      <a:endParaRPr b="0" lang="es-MX" sz="1100" spc="-1" strike="noStrike">
                        <a:latin typeface="Arial"/>
                      </a:endParaRPr>
                    </a:p>
                  </a:txBody>
                  <a:tcPr anchor="b" marL="9360" marR="9360">
                    <a:lnR w="6480">
                      <a:solidFill>
                        <a:srgbClr val="000000"/>
                      </a:solidFill>
                    </a:lnR>
                    <a:noFill/>
                  </a:tcPr>
                </a:tc>
                <a:tc>
                  <a:txBody>
                    <a:bodyPr lIns="9360" rIns="9360" tIns="9360" bIns="0" anchor="b">
                      <a:noAutofit/>
                    </a:bodyPr>
                    <a:p>
                      <a:pPr algn="r">
                        <a:lnSpc>
                          <a:spcPct val="100000"/>
                        </a:lnSpc>
                      </a:pPr>
                      <a:r>
                        <a:rPr b="0" lang="es-MX" sz="1400" spc="-1" strike="noStrike">
                          <a:solidFill>
                            <a:srgbClr val="000000"/>
                          </a:solidFill>
                          <a:latin typeface="Calibri"/>
                        </a:rPr>
                        <a:t>100,000</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0" lang="es-MX" sz="1400" spc="-1" strike="noStrike">
                          <a:solidFill>
                            <a:srgbClr val="000000"/>
                          </a:solidFill>
                          <a:latin typeface="Calibri"/>
                        </a:rPr>
                        <a:t>140,000</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0" lang="es-MX" sz="1400" spc="-1" strike="noStrike">
                          <a:solidFill>
                            <a:srgbClr val="000000"/>
                          </a:solidFill>
                          <a:latin typeface="Calibri"/>
                        </a:rPr>
                        <a:t>150,000</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0" lang="es-MX" sz="1400" spc="-1" strike="noStrike">
                          <a:solidFill>
                            <a:srgbClr val="000000"/>
                          </a:solidFill>
                          <a:latin typeface="Calibri"/>
                        </a:rPr>
                        <a:t>190,000</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0" lang="es-MX" sz="1400" spc="-1" strike="noStrike">
                          <a:solidFill>
                            <a:srgbClr val="000000"/>
                          </a:solidFill>
                          <a:latin typeface="Calibri"/>
                        </a:rPr>
                        <a:t>250,000</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0" lang="es-MX" sz="1400" spc="-1" strike="noStrike">
                          <a:solidFill>
                            <a:srgbClr val="000000"/>
                          </a:solidFill>
                          <a:latin typeface="Calibri"/>
                        </a:rPr>
                        <a:t>270,000</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1" lang="es-MX" sz="1400" spc="-1" strike="noStrike">
                          <a:solidFill>
                            <a:srgbClr val="ff0000"/>
                          </a:solidFill>
                          <a:latin typeface="Calibri"/>
                        </a:rPr>
                        <a:t>1,100,000</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r>
              <a:tr h="222840">
                <a:tc>
                  <a:txBody>
                    <a:bodyPr lIns="9360" rIns="9360" tIns="9360" bIns="0" anchor="b">
                      <a:noAutofit/>
                    </a:bodyPr>
                    <a:p>
                      <a:pPr>
                        <a:lnSpc>
                          <a:spcPct val="100000"/>
                        </a:lnSpc>
                      </a:pPr>
                      <a:r>
                        <a:rPr b="1" i="1" lang="es-MX" sz="1100" spc="-1" strike="noStrike">
                          <a:solidFill>
                            <a:srgbClr val="000000"/>
                          </a:solidFill>
                          <a:latin typeface="Calibri"/>
                        </a:rPr>
                        <a:t>DEDUCCIONES AUTORIZADAS</a:t>
                      </a:r>
                      <a:endParaRPr b="0" lang="es-MX" sz="1100" spc="-1" strike="noStrike">
                        <a:latin typeface="Arial"/>
                      </a:endParaRPr>
                    </a:p>
                  </a:txBody>
                  <a:tcPr anchor="b" marL="9360" marR="9360">
                    <a:lnR w="6480">
                      <a:solidFill>
                        <a:srgbClr val="000000"/>
                      </a:solidFill>
                    </a:lnR>
                    <a:noFill/>
                  </a:tcPr>
                </a:tc>
                <a:tc>
                  <a:txBody>
                    <a:bodyPr lIns="9360" rIns="9360" tIns="9360" bIns="0" anchor="b">
                      <a:noAutofit/>
                    </a:bodyPr>
                    <a:p>
                      <a:pPr algn="r">
                        <a:lnSpc>
                          <a:spcPct val="100000"/>
                        </a:lnSpc>
                      </a:pPr>
                      <a:r>
                        <a:rPr b="0" lang="es-MX" sz="1400" spc="-1" strike="noStrike">
                          <a:solidFill>
                            <a:srgbClr val="000000"/>
                          </a:solidFill>
                          <a:latin typeface="Calibri"/>
                        </a:rPr>
                        <a:t>90,000</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0" lang="es-MX" sz="1400" spc="-1" strike="noStrike">
                          <a:solidFill>
                            <a:srgbClr val="000000"/>
                          </a:solidFill>
                          <a:latin typeface="Calibri"/>
                        </a:rPr>
                        <a:t>120,000</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0" lang="es-MX" sz="1400" spc="-1" strike="noStrike">
                          <a:solidFill>
                            <a:srgbClr val="000000"/>
                          </a:solidFill>
                          <a:latin typeface="Calibri"/>
                        </a:rPr>
                        <a:t>125,000</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0" lang="es-MX" sz="1400" spc="-1" strike="noStrike">
                          <a:solidFill>
                            <a:srgbClr val="000000"/>
                          </a:solidFill>
                          <a:latin typeface="Calibri"/>
                        </a:rPr>
                        <a:t>130,000</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0" lang="es-MX" sz="1400" spc="-1" strike="noStrike">
                          <a:solidFill>
                            <a:srgbClr val="000000"/>
                          </a:solidFill>
                          <a:latin typeface="Calibri"/>
                        </a:rPr>
                        <a:t>140,000</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0" lang="es-MX" sz="1400" spc="-1" strike="noStrike">
                          <a:solidFill>
                            <a:srgbClr val="000000"/>
                          </a:solidFill>
                          <a:latin typeface="Calibri"/>
                        </a:rPr>
                        <a:t>150,000</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1" lang="es-MX" sz="1400" spc="-1" strike="noStrike">
                          <a:solidFill>
                            <a:srgbClr val="ff0000"/>
                          </a:solidFill>
                          <a:latin typeface="Calibri"/>
                        </a:rPr>
                        <a:t>755,000</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r>
              <a:tr h="222840">
                <a:tc>
                  <a:txBody>
                    <a:bodyPr lIns="9360" rIns="9360" tIns="9360" bIns="0" anchor="b">
                      <a:noAutofit/>
                    </a:bodyPr>
                    <a:p>
                      <a:pPr>
                        <a:lnSpc>
                          <a:spcPct val="100000"/>
                        </a:lnSpc>
                      </a:pPr>
                      <a:r>
                        <a:rPr b="1" i="1" lang="es-MX" sz="1100" spc="-1" strike="noStrike">
                          <a:solidFill>
                            <a:srgbClr val="000000"/>
                          </a:solidFill>
                          <a:latin typeface="Calibri"/>
                        </a:rPr>
                        <a:t>UTILIDAD FISCAL</a:t>
                      </a:r>
                      <a:endParaRPr b="0" lang="es-MX" sz="1100" spc="-1" strike="noStrike">
                        <a:latin typeface="Arial"/>
                      </a:endParaRPr>
                    </a:p>
                  </a:txBody>
                  <a:tcPr anchor="b" marL="9360" marR="9360">
                    <a:lnR w="6480">
                      <a:solidFill>
                        <a:srgbClr val="000000"/>
                      </a:solidFill>
                    </a:lnR>
                    <a:noFill/>
                  </a:tcPr>
                </a:tc>
                <a:tc>
                  <a:txBody>
                    <a:bodyPr lIns="9360" rIns="9360" tIns="9360" bIns="0" anchor="b">
                      <a:noAutofit/>
                    </a:bodyPr>
                    <a:p>
                      <a:pPr algn="r">
                        <a:lnSpc>
                          <a:spcPct val="100000"/>
                        </a:lnSpc>
                      </a:pPr>
                      <a:r>
                        <a:rPr b="0" lang="es-MX" sz="1400" spc="-1" strike="noStrike">
                          <a:solidFill>
                            <a:srgbClr val="000000"/>
                          </a:solidFill>
                          <a:latin typeface="Calibri"/>
                        </a:rPr>
                        <a:t>10,000</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0" lang="es-MX" sz="1400" spc="-1" strike="noStrike">
                          <a:solidFill>
                            <a:srgbClr val="000000"/>
                          </a:solidFill>
                          <a:latin typeface="Calibri"/>
                        </a:rPr>
                        <a:t>20,000</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0" lang="es-MX" sz="1400" spc="-1" strike="noStrike">
                          <a:solidFill>
                            <a:srgbClr val="000000"/>
                          </a:solidFill>
                          <a:latin typeface="Calibri"/>
                        </a:rPr>
                        <a:t>25,000</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0" lang="es-MX" sz="1400" spc="-1" strike="noStrike">
                          <a:solidFill>
                            <a:srgbClr val="000000"/>
                          </a:solidFill>
                          <a:latin typeface="Calibri"/>
                        </a:rPr>
                        <a:t>60,000</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0" lang="es-MX" sz="1400" spc="-1" strike="noStrike">
                          <a:solidFill>
                            <a:srgbClr val="000000"/>
                          </a:solidFill>
                          <a:latin typeface="Calibri"/>
                        </a:rPr>
                        <a:t>110,000</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0" lang="es-MX" sz="1400" spc="-1" strike="noStrike">
                          <a:solidFill>
                            <a:srgbClr val="000000"/>
                          </a:solidFill>
                          <a:latin typeface="Calibri"/>
                        </a:rPr>
                        <a:t>120,000</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1" lang="es-MX" sz="1400" spc="-1" strike="noStrike">
                          <a:solidFill>
                            <a:srgbClr val="ff0000"/>
                          </a:solidFill>
                          <a:latin typeface="Calibri"/>
                        </a:rPr>
                        <a:t>345,000</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r>
              <a:tr h="223920">
                <a:tc>
                  <a:txBody>
                    <a:bodyPr lIns="9360" rIns="9360" tIns="9360" bIns="0" anchor="b">
                      <a:noAutofit/>
                    </a:bodyPr>
                    <a:p>
                      <a:pPr>
                        <a:lnSpc>
                          <a:spcPct val="100000"/>
                        </a:lnSpc>
                      </a:pPr>
                      <a:r>
                        <a:rPr b="1" i="1" lang="es-MX" sz="1100" spc="-1" strike="noStrike">
                          <a:solidFill>
                            <a:srgbClr val="000000"/>
                          </a:solidFill>
                          <a:latin typeface="Calibri"/>
                        </a:rPr>
                        <a:t>ISR A CARGO ANTES DE  REDUCCION</a:t>
                      </a:r>
                      <a:endParaRPr b="0" lang="es-MX" sz="1100" spc="-1" strike="noStrike">
                        <a:latin typeface="Arial"/>
                      </a:endParaRPr>
                    </a:p>
                  </a:txBody>
                  <a:tcPr anchor="b" marL="9360" marR="9360">
                    <a:lnR w="6480">
                      <a:solidFill>
                        <a:srgbClr val="000000"/>
                      </a:solidFill>
                    </a:lnR>
                    <a:noFill/>
                  </a:tcPr>
                </a:tc>
                <a:tc>
                  <a:txBody>
                    <a:bodyPr lIns="9360" rIns="9360" tIns="9360" bIns="0" anchor="b">
                      <a:noAutofit/>
                    </a:bodyPr>
                    <a:p>
                      <a:pPr algn="r">
                        <a:lnSpc>
                          <a:spcPct val="100000"/>
                        </a:lnSpc>
                      </a:pPr>
                      <a:r>
                        <a:rPr b="1" lang="es-MX" sz="1400" spc="-1" strike="noStrike">
                          <a:solidFill>
                            <a:srgbClr val="000000"/>
                          </a:solidFill>
                          <a:latin typeface="Calibri"/>
                        </a:rPr>
                        <a:t>657</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1" lang="es-MX" sz="1400" spc="-1" strike="noStrike">
                          <a:solidFill>
                            <a:srgbClr val="000000"/>
                          </a:solidFill>
                          <a:latin typeface="Calibri"/>
                        </a:rPr>
                        <a:t>2,074</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1" lang="es-MX" sz="1400" spc="-1" strike="noStrike">
                          <a:solidFill>
                            <a:srgbClr val="000000"/>
                          </a:solidFill>
                          <a:latin typeface="Calibri"/>
                        </a:rPr>
                        <a:t>3,122</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1" lang="es-MX" sz="1400" spc="-1" strike="noStrike">
                          <a:solidFill>
                            <a:srgbClr val="000000"/>
                          </a:solidFill>
                          <a:latin typeface="Calibri"/>
                        </a:rPr>
                        <a:t>10,996</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1" lang="es-MX" sz="1400" spc="-1" strike="noStrike">
                          <a:solidFill>
                            <a:srgbClr val="000000"/>
                          </a:solidFill>
                          <a:latin typeface="Calibri"/>
                        </a:rPr>
                        <a:t>25,642</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1" lang="es-MX" sz="1400" spc="-1" strike="noStrike">
                          <a:solidFill>
                            <a:srgbClr val="000000"/>
                          </a:solidFill>
                          <a:latin typeface="Calibri"/>
                        </a:rPr>
                        <a:t>28,642</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1" lang="es-MX" sz="1400" spc="-1" strike="noStrike">
                          <a:solidFill>
                            <a:srgbClr val="ff0000"/>
                          </a:solidFill>
                          <a:latin typeface="Calibri"/>
                        </a:rPr>
                        <a:t>71,133</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r>
            </a:tbl>
          </a:graphicData>
        </a:graphic>
      </p:graphicFrame>
      <p:sp>
        <p:nvSpPr>
          <p:cNvPr id="432" name="2 CuadroTexto"/>
          <p:cNvSpPr/>
          <p:nvPr/>
        </p:nvSpPr>
        <p:spPr>
          <a:xfrm>
            <a:off x="600480" y="5663520"/>
            <a:ext cx="8064000" cy="89712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0" lang="es-MX" sz="1100" spc="-1" strike="noStrike">
                <a:solidFill>
                  <a:srgbClr val="000000"/>
                </a:solidFill>
                <a:latin typeface="Calibri"/>
              </a:rPr>
              <a:t>Posteriormente se calcula el coeficiente de utilidad conforme el articulo  14 de LISR</a:t>
            </a:r>
            <a:endParaRPr b="0" lang="es-MX" sz="1100" spc="-1" strike="noStrike">
              <a:latin typeface="Arial"/>
            </a:endParaRPr>
          </a:p>
          <a:p>
            <a:pPr>
              <a:lnSpc>
                <a:spcPct val="100000"/>
              </a:lnSpc>
              <a:tabLst>
                <a:tab algn="l" pos="0"/>
              </a:tabLst>
            </a:pPr>
            <a:endParaRPr b="0" lang="es-MX" sz="1100" spc="-1" strike="noStrike">
              <a:latin typeface="Arial"/>
            </a:endParaRPr>
          </a:p>
          <a:p>
            <a:pPr>
              <a:lnSpc>
                <a:spcPct val="100000"/>
              </a:lnSpc>
              <a:tabLst>
                <a:tab algn="l" pos="0"/>
              </a:tabLst>
            </a:pPr>
            <a:r>
              <a:rPr b="0" lang="es-MX" sz="1100" spc="-1" strike="noStrike">
                <a:solidFill>
                  <a:srgbClr val="000000"/>
                </a:solidFill>
                <a:latin typeface="Calibri"/>
              </a:rPr>
              <a:t>Recordemos que un RIF no tiene calculo  de ajuste anual por inflación, no tiene el beneficio de aplicar deducción inmediata ni realiza retiros por anticipo a rendimiento, se espera q por reglas miscelánea se aclare como calculará el coeficiente de quienes iniciaron operaciones en 2020. </a:t>
            </a:r>
            <a:endParaRPr b="0" lang="es-MX" sz="1100" spc="-1" strike="noStrike">
              <a:latin typeface="Arial"/>
            </a:endParaRPr>
          </a:p>
        </p:txBody>
      </p:sp>
      <p:graphicFrame>
        <p:nvGraphicFramePr>
          <p:cNvPr id="433" name="3 Tabla"/>
          <p:cNvGraphicFramePr/>
          <p:nvPr/>
        </p:nvGraphicFramePr>
        <p:xfrm>
          <a:off x="550800" y="4302720"/>
          <a:ext cx="7671960" cy="729720"/>
        </p:xfrm>
        <a:graphic>
          <a:graphicData uri="http://schemas.openxmlformats.org/drawingml/2006/table">
            <a:tbl>
              <a:tblPr/>
              <a:tblGrid>
                <a:gridCol w="3383640"/>
                <a:gridCol w="2087640"/>
                <a:gridCol w="2200680"/>
              </a:tblGrid>
              <a:tr h="284040">
                <a:tc>
                  <a:tcPr anchor="b" marL="9360" marR="9360">
                    <a:noFill/>
                  </a:tcPr>
                </a:tc>
                <a:tc gridSpan="2">
                  <a:txBody>
                    <a:bodyPr lIns="9360" rIns="9360" tIns="9360" bIns="0" anchor="b">
                      <a:noAutofit/>
                    </a:bodyPr>
                    <a:p>
                      <a:pPr algn="ctr">
                        <a:lnSpc>
                          <a:spcPct val="100000"/>
                        </a:lnSpc>
                      </a:pPr>
                      <a:r>
                        <a:rPr b="1" lang="es-MX" sz="1800" spc="-1" strike="noStrike">
                          <a:solidFill>
                            <a:srgbClr val="000000"/>
                          </a:solidFill>
                          <a:latin typeface="Calibri"/>
                        </a:rPr>
                        <a:t>CALCULO DE COEFICIENTE DE UTILIDAD</a:t>
                      </a:r>
                      <a:endParaRPr b="0" lang="es-MX" sz="1800" spc="-1" strike="noStrike">
                        <a:latin typeface="Arial"/>
                      </a:endParaRPr>
                    </a:p>
                  </a:txBody>
                  <a:tcPr anchor="b" marL="9360" marR="9360">
                    <a:lnB w="6480">
                      <a:solidFill>
                        <a:srgbClr val="000000"/>
                      </a:solidFill>
                    </a:lnB>
                    <a:noFill/>
                  </a:tcPr>
                </a:tc>
                <a:tc hMerge="1">
                  <a:tcPr anchor="t" marL="90000" marR="90000">
                    <a:solidFill>
                      <a:srgbClr val="729fcf"/>
                    </a:solidFill>
                  </a:tcPr>
                </a:tc>
              </a:tr>
              <a:tr h="222840">
                <a:tc>
                  <a:txBody>
                    <a:bodyPr lIns="9360" rIns="9360" tIns="9360" bIns="0" anchor="b">
                      <a:noAutofit/>
                    </a:bodyPr>
                    <a:p>
                      <a:pPr>
                        <a:lnSpc>
                          <a:spcPct val="100000"/>
                        </a:lnSpc>
                      </a:pPr>
                      <a:r>
                        <a:rPr b="1" i="1" lang="es-MX" sz="1400" spc="-1" strike="noStrike" u="sng">
                          <a:solidFill>
                            <a:srgbClr val="000000"/>
                          </a:solidFill>
                          <a:uFillTx/>
                          <a:latin typeface="Calibri"/>
                        </a:rPr>
                        <a:t>SUMA DE UTILIDADES BIMESTRALES 2019</a:t>
                      </a:r>
                      <a:endParaRPr b="0" lang="es-MX" sz="1400" spc="-1" strike="noStrike">
                        <a:latin typeface="Arial"/>
                      </a:endParaRPr>
                    </a:p>
                  </a:txBody>
                  <a:tcPr anchor="b" marL="9360" marR="9360">
                    <a:lnR w="6480">
                      <a:solidFill>
                        <a:srgbClr val="000000"/>
                      </a:solidFill>
                    </a:lnR>
                    <a:noFill/>
                  </a:tcPr>
                </a:tc>
                <a:tc>
                  <a:txBody>
                    <a:bodyPr lIns="9360" rIns="9360" tIns="9360" bIns="0" anchor="b">
                      <a:noAutofit/>
                    </a:bodyPr>
                    <a:p>
                      <a:pPr algn="ctr">
                        <a:lnSpc>
                          <a:spcPct val="100000"/>
                        </a:lnSpc>
                      </a:pPr>
                      <a:r>
                        <a:rPr b="1" lang="es-MX" sz="1400" spc="-1" strike="noStrike">
                          <a:solidFill>
                            <a:srgbClr val="000000"/>
                          </a:solidFill>
                          <a:latin typeface="Calibri"/>
                        </a:rPr>
                        <a:t>345,000</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rowSpan="2">
                  <a:txBody>
                    <a:bodyPr lIns="9360" rIns="9360" tIns="9360" bIns="0" anchor="b">
                      <a:noAutofit/>
                    </a:bodyPr>
                    <a:p>
                      <a:pPr algn="ctr">
                        <a:lnSpc>
                          <a:spcPct val="100000"/>
                        </a:lnSpc>
                      </a:pPr>
                      <a:r>
                        <a:rPr b="1" lang="es-MX" sz="2400" spc="-1" strike="noStrike">
                          <a:solidFill>
                            <a:srgbClr val="000000"/>
                          </a:solidFill>
                          <a:latin typeface="Calibri"/>
                        </a:rPr>
                        <a:t>0.3136</a:t>
                      </a:r>
                      <a:endParaRPr b="0" lang="es-MX" sz="2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r>
              <a:tr h="222840">
                <a:tc>
                  <a:txBody>
                    <a:bodyPr lIns="9360" rIns="9360" tIns="9360" bIns="0" anchor="b">
                      <a:noAutofit/>
                    </a:bodyPr>
                    <a:p>
                      <a:pPr>
                        <a:lnSpc>
                          <a:spcPct val="100000"/>
                        </a:lnSpc>
                      </a:pPr>
                      <a:r>
                        <a:rPr b="1" i="1" lang="es-MX" sz="1400" spc="-1" strike="noStrike">
                          <a:solidFill>
                            <a:srgbClr val="000000"/>
                          </a:solidFill>
                          <a:latin typeface="Calibri"/>
                        </a:rPr>
                        <a:t>SUMA DE INGRESOS ACUMULABLES 2019</a:t>
                      </a:r>
                      <a:endParaRPr b="0" lang="es-MX" sz="1400" spc="-1" strike="noStrike">
                        <a:latin typeface="Arial"/>
                      </a:endParaRPr>
                    </a:p>
                  </a:txBody>
                  <a:tcPr anchor="b" marL="9360" marR="9360">
                    <a:lnR w="6480">
                      <a:solidFill>
                        <a:srgbClr val="000000"/>
                      </a:solidFill>
                    </a:lnR>
                    <a:noFill/>
                  </a:tcPr>
                </a:tc>
                <a:tc>
                  <a:txBody>
                    <a:bodyPr lIns="9360" rIns="9360" tIns="9360" bIns="0" anchor="b">
                      <a:noAutofit/>
                    </a:bodyPr>
                    <a:p>
                      <a:pPr algn="ctr">
                        <a:lnSpc>
                          <a:spcPct val="100000"/>
                        </a:lnSpc>
                      </a:pPr>
                      <a:r>
                        <a:rPr b="1" lang="es-MX" sz="1400" spc="-1" strike="noStrike">
                          <a:solidFill>
                            <a:srgbClr val="000000"/>
                          </a:solidFill>
                          <a:latin typeface="Calibri"/>
                        </a:rPr>
                        <a:t>1,100,000</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vMerge="1">
                  <a:tcPr anchor="t" marL="90000" marR="90000">
                    <a:solidFill>
                      <a:srgbClr val="729fcf"/>
                    </a:solidFill>
                  </a:tcPr>
                </a:tc>
              </a:tr>
            </a:tbl>
          </a:graphicData>
        </a:graphic>
      </p:graphicFrame>
      <p:sp>
        <p:nvSpPr>
          <p:cNvPr id="434" name="2 Rectángulo"/>
          <p:cNvSpPr/>
          <p:nvPr/>
        </p:nvSpPr>
        <p:spPr>
          <a:xfrm>
            <a:off x="3995640" y="114480"/>
            <a:ext cx="4571640" cy="70020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tabLst>
                <a:tab algn="l" pos="0"/>
              </a:tabLst>
            </a:pPr>
            <a:r>
              <a:rPr b="1" lang="es-MX" sz="2000" spc="-1" strike="noStrike">
                <a:solidFill>
                  <a:srgbClr val="ffffff"/>
                </a:solidFill>
                <a:latin typeface="Calibri"/>
              </a:rPr>
              <a:t>Opción para presentar provisionales a cuenta de la Declaración anual  2020</a:t>
            </a:r>
            <a:endParaRPr b="0" lang="es-MX" sz="2000" spc="-1" strike="noStrike">
              <a:latin typeface="Arial"/>
            </a:endParaRPr>
          </a:p>
        </p:txBody>
      </p:sp>
      <p:sp>
        <p:nvSpPr>
          <p:cNvPr id="435" name="Rectángulo 4"/>
          <p:cNvSpPr/>
          <p:nvPr/>
        </p:nvSpPr>
        <p:spPr>
          <a:xfrm>
            <a:off x="672120" y="3789000"/>
            <a:ext cx="7557120" cy="3034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s-MX" sz="1400" spc="-1" strike="noStrike">
                <a:solidFill>
                  <a:srgbClr val="000000"/>
                </a:solidFill>
                <a:latin typeface="Calibri"/>
              </a:rPr>
              <a:t>Posteriormente se calcula el coeficiente de utilidad conforme el articulo  14 de LISR</a:t>
            </a:r>
            <a:endParaRPr b="0" lang="es-MX" sz="1400" spc="-1" strike="noStrike">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436" name="1 Tabla"/>
          <p:cNvGraphicFramePr/>
          <p:nvPr/>
        </p:nvGraphicFramePr>
        <p:xfrm>
          <a:off x="250920" y="1996920"/>
          <a:ext cx="8534160" cy="2487240"/>
        </p:xfrm>
        <a:graphic>
          <a:graphicData uri="http://schemas.openxmlformats.org/drawingml/2006/table">
            <a:tbl>
              <a:tblPr/>
              <a:tblGrid>
                <a:gridCol w="2156400"/>
                <a:gridCol w="910800"/>
                <a:gridCol w="910800"/>
                <a:gridCol w="910800"/>
                <a:gridCol w="910800"/>
                <a:gridCol w="910800"/>
                <a:gridCol w="910800"/>
                <a:gridCol w="912960"/>
              </a:tblGrid>
              <a:tr h="253080">
                <a:tc>
                  <a:tcPr anchor="b" marL="9360" marR="9360">
                    <a:noFill/>
                  </a:tcPr>
                </a:tc>
                <a:tc gridSpan="7">
                  <a:txBody>
                    <a:bodyPr lIns="9360" rIns="9360" tIns="9360" bIns="0" anchor="b">
                      <a:noAutofit/>
                    </a:bodyPr>
                    <a:p>
                      <a:pPr algn="ctr">
                        <a:lnSpc>
                          <a:spcPct val="100000"/>
                        </a:lnSpc>
                      </a:pPr>
                      <a:r>
                        <a:rPr b="1" lang="es-MX" sz="1600" spc="-1" strike="noStrike">
                          <a:solidFill>
                            <a:srgbClr val="000000"/>
                          </a:solidFill>
                          <a:latin typeface="Calibri"/>
                        </a:rPr>
                        <a:t>CALCULO DE PAGOS PROVISIONALES DEL EJERCICIO 2020</a:t>
                      </a:r>
                      <a:endParaRPr b="0" lang="es-MX" sz="1600" spc="-1" strike="noStrike">
                        <a:latin typeface="Arial"/>
                      </a:endParaRPr>
                    </a:p>
                  </a:txBody>
                  <a:tcPr anchor="b" marL="9360" marR="9360">
                    <a:lnB w="6480">
                      <a:solidFill>
                        <a:srgbClr val="000000"/>
                      </a:solidFill>
                    </a:lnB>
                    <a:no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r>
              <a:tr h="435960">
                <a:tc>
                  <a:tcPr anchor="b" marL="9360" marR="9360">
                    <a:lnR w="6480">
                      <a:solidFill>
                        <a:srgbClr val="000000"/>
                      </a:solidFill>
                    </a:lnR>
                    <a:noFill/>
                  </a:tcPr>
                </a:tc>
                <a:tc>
                  <a:txBody>
                    <a:bodyPr lIns="9360" rIns="9360" tIns="9360" bIns="0" anchor="b">
                      <a:noAutofit/>
                    </a:bodyPr>
                    <a:p>
                      <a:pPr algn="ctr">
                        <a:lnSpc>
                          <a:spcPct val="100000"/>
                        </a:lnSpc>
                      </a:pPr>
                      <a:r>
                        <a:rPr b="1" lang="es-MX" sz="1400" spc="-1" strike="noStrike">
                          <a:solidFill>
                            <a:srgbClr val="000000"/>
                          </a:solidFill>
                          <a:latin typeface="Calibri"/>
                        </a:rPr>
                        <a:t>1er BIMESTRE</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ctr">
                        <a:lnSpc>
                          <a:spcPct val="100000"/>
                        </a:lnSpc>
                      </a:pPr>
                      <a:r>
                        <a:rPr b="1" lang="es-MX" sz="1400" spc="-1" strike="noStrike">
                          <a:solidFill>
                            <a:srgbClr val="000000"/>
                          </a:solidFill>
                          <a:latin typeface="Calibri"/>
                        </a:rPr>
                        <a:t>2do BIMESTRE</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ctr">
                        <a:lnSpc>
                          <a:spcPct val="100000"/>
                        </a:lnSpc>
                      </a:pPr>
                      <a:r>
                        <a:rPr b="1" lang="es-MX" sz="1400" spc="-1" strike="noStrike">
                          <a:solidFill>
                            <a:srgbClr val="000000"/>
                          </a:solidFill>
                          <a:latin typeface="Calibri"/>
                        </a:rPr>
                        <a:t>3er BIMESTRE</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ctr">
                        <a:lnSpc>
                          <a:spcPct val="100000"/>
                        </a:lnSpc>
                      </a:pPr>
                      <a:r>
                        <a:rPr b="1" lang="es-MX" sz="1400" spc="-1" strike="noStrike">
                          <a:solidFill>
                            <a:srgbClr val="000000"/>
                          </a:solidFill>
                          <a:latin typeface="Calibri"/>
                        </a:rPr>
                        <a:t>4to BIMESTRE</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ctr">
                        <a:lnSpc>
                          <a:spcPct val="100000"/>
                        </a:lnSpc>
                      </a:pPr>
                      <a:r>
                        <a:rPr b="1" lang="es-MX" sz="1400" spc="-1" strike="noStrike">
                          <a:solidFill>
                            <a:srgbClr val="000000"/>
                          </a:solidFill>
                          <a:latin typeface="Calibri"/>
                        </a:rPr>
                        <a:t>5to BIMESTRE</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ctr">
                        <a:lnSpc>
                          <a:spcPct val="100000"/>
                        </a:lnSpc>
                      </a:pPr>
                      <a:r>
                        <a:rPr b="1" lang="es-MX" sz="1400" spc="-1" strike="noStrike">
                          <a:solidFill>
                            <a:srgbClr val="000000"/>
                          </a:solidFill>
                          <a:latin typeface="Calibri"/>
                        </a:rPr>
                        <a:t>6to BIMESTRE</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ctr">
                        <a:lnSpc>
                          <a:spcPct val="100000"/>
                        </a:lnSpc>
                      </a:pPr>
                      <a:r>
                        <a:rPr b="1" lang="es-MX" sz="1400" spc="-1" strike="noStrike">
                          <a:solidFill>
                            <a:srgbClr val="000000"/>
                          </a:solidFill>
                          <a:latin typeface="Calibri"/>
                        </a:rPr>
                        <a:t> </a:t>
                      </a:r>
                      <a:r>
                        <a:rPr b="1" lang="es-MX" sz="1400" spc="-1" strike="noStrike">
                          <a:solidFill>
                            <a:srgbClr val="000000"/>
                          </a:solidFill>
                          <a:latin typeface="Calibri"/>
                        </a:rPr>
                        <a:t>Total</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r>
              <a:tr h="222840">
                <a:tc>
                  <a:txBody>
                    <a:bodyPr lIns="9360" rIns="9360" tIns="9360" bIns="0" anchor="b">
                      <a:noAutofit/>
                    </a:bodyPr>
                    <a:p>
                      <a:pPr>
                        <a:lnSpc>
                          <a:spcPct val="100000"/>
                        </a:lnSpc>
                      </a:pPr>
                      <a:r>
                        <a:rPr b="1" i="1" lang="es-MX" sz="1200" spc="-1" strike="noStrike">
                          <a:solidFill>
                            <a:srgbClr val="000000"/>
                          </a:solidFill>
                          <a:latin typeface="Calibri"/>
                        </a:rPr>
                        <a:t>INGRESOS ACUMULABLES</a:t>
                      </a:r>
                      <a:endParaRPr b="0" lang="es-MX" sz="1200" spc="-1" strike="noStrike">
                        <a:latin typeface="Arial"/>
                      </a:endParaRPr>
                    </a:p>
                  </a:txBody>
                  <a:tcPr anchor="b" marL="9360" marR="9360">
                    <a:lnR w="6480">
                      <a:solidFill>
                        <a:srgbClr val="000000"/>
                      </a:solidFill>
                    </a:lnR>
                    <a:noFill/>
                  </a:tcPr>
                </a:tc>
                <a:tc>
                  <a:txBody>
                    <a:bodyPr lIns="72000" rIns="72000" tIns="9360" bIns="0" anchor="b">
                      <a:noAutofit/>
                    </a:bodyPr>
                    <a:p>
                      <a:pPr algn="r">
                        <a:lnSpc>
                          <a:spcPct val="100000"/>
                        </a:lnSpc>
                      </a:pPr>
                      <a:r>
                        <a:rPr b="0" lang="es-MX" sz="1400" spc="-1" strike="noStrike">
                          <a:solidFill>
                            <a:srgbClr val="000000"/>
                          </a:solidFill>
                          <a:latin typeface="Calibri"/>
                        </a:rPr>
                        <a:t>100,000</a:t>
                      </a:r>
                      <a:endParaRPr b="0" lang="es-MX" sz="1400" spc="-1" strike="noStrike">
                        <a:latin typeface="Arial"/>
                      </a:endParaRPr>
                    </a:p>
                  </a:txBody>
                  <a:tcPr anchor="b" marL="72000" marR="72000">
                    <a:lnL w="6480">
                      <a:solidFill>
                        <a:srgbClr val="000000"/>
                      </a:solidFill>
                    </a:lnL>
                    <a:lnR w="6480">
                      <a:solidFill>
                        <a:srgbClr val="000000"/>
                      </a:solidFill>
                    </a:lnR>
                    <a:lnT w="6480">
                      <a:solidFill>
                        <a:srgbClr val="000000"/>
                      </a:solidFill>
                    </a:lnT>
                    <a:lnB w="6480">
                      <a:solidFill>
                        <a:srgbClr val="000000"/>
                      </a:solidFill>
                    </a:lnB>
                    <a:noFill/>
                  </a:tcPr>
                </a:tc>
                <a:tc>
                  <a:txBody>
                    <a:bodyPr lIns="72000" rIns="72000" tIns="9360" bIns="0" anchor="b">
                      <a:noAutofit/>
                    </a:bodyPr>
                    <a:p>
                      <a:pPr algn="r">
                        <a:lnSpc>
                          <a:spcPct val="100000"/>
                        </a:lnSpc>
                      </a:pPr>
                      <a:r>
                        <a:rPr b="0" lang="es-MX" sz="1400" spc="-1" strike="noStrike">
                          <a:solidFill>
                            <a:srgbClr val="000000"/>
                          </a:solidFill>
                          <a:latin typeface="Calibri"/>
                        </a:rPr>
                        <a:t>140,000</a:t>
                      </a:r>
                      <a:endParaRPr b="0" lang="es-MX" sz="1400" spc="-1" strike="noStrike">
                        <a:latin typeface="Arial"/>
                      </a:endParaRPr>
                    </a:p>
                  </a:txBody>
                  <a:tcPr anchor="b" marL="72000" marR="72000">
                    <a:lnL w="6480">
                      <a:solidFill>
                        <a:srgbClr val="000000"/>
                      </a:solidFill>
                    </a:lnL>
                    <a:lnR w="6480">
                      <a:solidFill>
                        <a:srgbClr val="000000"/>
                      </a:solidFill>
                    </a:lnR>
                    <a:lnT w="6480">
                      <a:solidFill>
                        <a:srgbClr val="000000"/>
                      </a:solidFill>
                    </a:lnT>
                    <a:lnB w="6480">
                      <a:solidFill>
                        <a:srgbClr val="000000"/>
                      </a:solidFill>
                    </a:lnB>
                    <a:noFill/>
                  </a:tcPr>
                </a:tc>
                <a:tc>
                  <a:txBody>
                    <a:bodyPr lIns="72000" rIns="72000" tIns="9360" bIns="0" anchor="b">
                      <a:noAutofit/>
                    </a:bodyPr>
                    <a:p>
                      <a:pPr algn="r">
                        <a:lnSpc>
                          <a:spcPct val="100000"/>
                        </a:lnSpc>
                      </a:pPr>
                      <a:r>
                        <a:rPr b="0" lang="es-MX" sz="1400" spc="-1" strike="noStrike">
                          <a:solidFill>
                            <a:srgbClr val="000000"/>
                          </a:solidFill>
                          <a:latin typeface="Calibri"/>
                        </a:rPr>
                        <a:t>280,000</a:t>
                      </a:r>
                      <a:endParaRPr b="0" lang="es-MX" sz="1400" spc="-1" strike="noStrike">
                        <a:latin typeface="Arial"/>
                      </a:endParaRPr>
                    </a:p>
                  </a:txBody>
                  <a:tcPr anchor="b" marL="72000" marR="72000">
                    <a:lnL w="6480">
                      <a:solidFill>
                        <a:srgbClr val="000000"/>
                      </a:solidFill>
                    </a:lnL>
                    <a:lnR w="6480">
                      <a:solidFill>
                        <a:srgbClr val="000000"/>
                      </a:solidFill>
                    </a:lnR>
                    <a:lnT w="6480">
                      <a:solidFill>
                        <a:srgbClr val="000000"/>
                      </a:solidFill>
                    </a:lnT>
                    <a:lnB w="6480">
                      <a:solidFill>
                        <a:srgbClr val="000000"/>
                      </a:solidFill>
                    </a:lnB>
                    <a:noFill/>
                  </a:tcPr>
                </a:tc>
                <a:tc>
                  <a:txBody>
                    <a:bodyPr lIns="72000" rIns="72000" tIns="9360" bIns="0" anchor="b">
                      <a:noAutofit/>
                    </a:bodyPr>
                    <a:p>
                      <a:pPr algn="r">
                        <a:lnSpc>
                          <a:spcPct val="100000"/>
                        </a:lnSpc>
                      </a:pPr>
                      <a:r>
                        <a:rPr b="0" lang="es-MX" sz="1400" spc="-1" strike="noStrike">
                          <a:solidFill>
                            <a:srgbClr val="000000"/>
                          </a:solidFill>
                          <a:latin typeface="Calibri"/>
                        </a:rPr>
                        <a:t>490,000</a:t>
                      </a:r>
                      <a:endParaRPr b="0" lang="es-MX" sz="1400" spc="-1" strike="noStrike">
                        <a:latin typeface="Arial"/>
                      </a:endParaRPr>
                    </a:p>
                  </a:txBody>
                  <a:tcPr anchor="b" marL="72000" marR="72000">
                    <a:lnL w="6480">
                      <a:solidFill>
                        <a:srgbClr val="000000"/>
                      </a:solidFill>
                    </a:lnL>
                    <a:lnR w="6480">
                      <a:solidFill>
                        <a:srgbClr val="000000"/>
                      </a:solidFill>
                    </a:lnR>
                    <a:lnT w="6480">
                      <a:solidFill>
                        <a:srgbClr val="000000"/>
                      </a:solidFill>
                    </a:lnT>
                    <a:lnB w="6480">
                      <a:solidFill>
                        <a:srgbClr val="000000"/>
                      </a:solidFill>
                    </a:lnB>
                    <a:noFill/>
                  </a:tcPr>
                </a:tc>
                <a:tc>
                  <a:txBody>
                    <a:bodyPr lIns="72000" rIns="72000" tIns="9360" bIns="0" anchor="b">
                      <a:noAutofit/>
                    </a:bodyPr>
                    <a:p>
                      <a:pPr algn="r">
                        <a:lnSpc>
                          <a:spcPct val="100000"/>
                        </a:lnSpc>
                      </a:pPr>
                      <a:r>
                        <a:rPr b="0" lang="es-MX" sz="1400" spc="-1" strike="noStrike">
                          <a:solidFill>
                            <a:srgbClr val="000000"/>
                          </a:solidFill>
                          <a:latin typeface="Calibri"/>
                        </a:rPr>
                        <a:t>780,000</a:t>
                      </a:r>
                      <a:endParaRPr b="0" lang="es-MX" sz="1400" spc="-1" strike="noStrike">
                        <a:latin typeface="Arial"/>
                      </a:endParaRPr>
                    </a:p>
                  </a:txBody>
                  <a:tcPr anchor="b" marL="72000" marR="72000">
                    <a:lnL w="6480">
                      <a:solidFill>
                        <a:srgbClr val="000000"/>
                      </a:solidFill>
                    </a:lnL>
                    <a:lnR w="6480">
                      <a:solidFill>
                        <a:srgbClr val="000000"/>
                      </a:solidFill>
                    </a:lnR>
                    <a:lnT w="6480">
                      <a:solidFill>
                        <a:srgbClr val="000000"/>
                      </a:solidFill>
                    </a:lnT>
                    <a:lnB w="6480">
                      <a:solidFill>
                        <a:srgbClr val="000000"/>
                      </a:solidFill>
                    </a:lnB>
                    <a:noFill/>
                  </a:tcPr>
                </a:tc>
                <a:tc>
                  <a:txBody>
                    <a:bodyPr lIns="72000" rIns="72000" tIns="9360" bIns="0" anchor="b">
                      <a:noAutofit/>
                    </a:bodyPr>
                    <a:p>
                      <a:pPr algn="r">
                        <a:lnSpc>
                          <a:spcPct val="100000"/>
                        </a:lnSpc>
                      </a:pPr>
                      <a:r>
                        <a:rPr b="0" lang="es-MX" sz="1400" spc="-1" strike="noStrike">
                          <a:solidFill>
                            <a:srgbClr val="000000"/>
                          </a:solidFill>
                          <a:latin typeface="Calibri"/>
                        </a:rPr>
                        <a:t>1,100,000</a:t>
                      </a:r>
                      <a:endParaRPr b="0" lang="es-MX" sz="1400" spc="-1" strike="noStrike">
                        <a:latin typeface="Arial"/>
                      </a:endParaRPr>
                    </a:p>
                  </a:txBody>
                  <a:tcPr anchor="b" marL="72000" marR="72000">
                    <a:lnL w="6480">
                      <a:solidFill>
                        <a:srgbClr val="000000"/>
                      </a:solidFill>
                    </a:lnL>
                    <a:lnR w="6480">
                      <a:solidFill>
                        <a:srgbClr val="000000"/>
                      </a:solidFill>
                    </a:lnR>
                    <a:lnT w="6480">
                      <a:solidFill>
                        <a:srgbClr val="000000"/>
                      </a:solidFill>
                    </a:lnT>
                    <a:lnB w="6480">
                      <a:solidFill>
                        <a:srgbClr val="000000"/>
                      </a:solidFill>
                    </a:lnB>
                    <a:noFill/>
                  </a:tcPr>
                </a:tc>
                <a:tc>
                  <a:txBody>
                    <a:bodyPr lIns="72000" rIns="72000" tIns="9360" bIns="0" anchor="b">
                      <a:noAutofit/>
                    </a:bodyPr>
                    <a:p>
                      <a:pPr algn="r">
                        <a:lnSpc>
                          <a:spcPct val="100000"/>
                        </a:lnSpc>
                      </a:pPr>
                      <a:r>
                        <a:rPr b="1" lang="es-MX" sz="1400" spc="-1" strike="noStrike">
                          <a:solidFill>
                            <a:srgbClr val="000000"/>
                          </a:solidFill>
                          <a:latin typeface="Calibri"/>
                        </a:rPr>
                        <a:t>1,100,000</a:t>
                      </a:r>
                      <a:endParaRPr b="0" lang="es-MX" sz="1400" spc="-1" strike="noStrike">
                        <a:latin typeface="Arial"/>
                      </a:endParaRPr>
                    </a:p>
                  </a:txBody>
                  <a:tcPr anchor="b" marL="72000" marR="72000">
                    <a:lnL w="6480">
                      <a:solidFill>
                        <a:srgbClr val="000000"/>
                      </a:solidFill>
                    </a:lnL>
                    <a:lnR w="6480">
                      <a:solidFill>
                        <a:srgbClr val="000000"/>
                      </a:solidFill>
                    </a:lnR>
                    <a:lnT w="6480">
                      <a:solidFill>
                        <a:srgbClr val="000000"/>
                      </a:solidFill>
                    </a:lnT>
                    <a:lnB w="6480">
                      <a:solidFill>
                        <a:srgbClr val="000000"/>
                      </a:solidFill>
                    </a:lnB>
                    <a:noFill/>
                  </a:tcPr>
                </a:tc>
              </a:tr>
              <a:tr h="222840">
                <a:tc>
                  <a:txBody>
                    <a:bodyPr lIns="9360" rIns="9360" tIns="9360" bIns="0" anchor="b">
                      <a:noAutofit/>
                    </a:bodyPr>
                    <a:p>
                      <a:pPr>
                        <a:lnSpc>
                          <a:spcPct val="100000"/>
                        </a:lnSpc>
                      </a:pPr>
                      <a:r>
                        <a:rPr b="1" i="1" lang="es-MX" sz="1200" spc="-1" strike="noStrike">
                          <a:solidFill>
                            <a:srgbClr val="000000"/>
                          </a:solidFill>
                          <a:latin typeface="Calibri"/>
                        </a:rPr>
                        <a:t>X coeficiente de utilidad</a:t>
                      </a:r>
                      <a:endParaRPr b="0" lang="es-MX" sz="1200" spc="-1" strike="noStrike">
                        <a:latin typeface="Arial"/>
                      </a:endParaRPr>
                    </a:p>
                  </a:txBody>
                  <a:tcPr anchor="b" marL="9360" marR="9360">
                    <a:lnR w="6480">
                      <a:solidFill>
                        <a:srgbClr val="000000"/>
                      </a:solidFill>
                    </a:lnR>
                    <a:noFill/>
                  </a:tcPr>
                </a:tc>
                <a:tc>
                  <a:txBody>
                    <a:bodyPr lIns="72000" rIns="72000" tIns="9360" bIns="0" anchor="b">
                      <a:noAutofit/>
                    </a:bodyPr>
                    <a:p>
                      <a:pPr algn="r">
                        <a:lnSpc>
                          <a:spcPct val="100000"/>
                        </a:lnSpc>
                      </a:pPr>
                      <a:r>
                        <a:rPr b="1" lang="es-MX" sz="1400" spc="-1" strike="noStrike">
                          <a:solidFill>
                            <a:srgbClr val="000000"/>
                          </a:solidFill>
                          <a:latin typeface="Calibri"/>
                        </a:rPr>
                        <a:t>0.3136</a:t>
                      </a:r>
                      <a:endParaRPr b="0" lang="es-MX" sz="1400" spc="-1" strike="noStrike">
                        <a:latin typeface="Arial"/>
                      </a:endParaRPr>
                    </a:p>
                  </a:txBody>
                  <a:tcPr anchor="b" marL="72000" marR="72000">
                    <a:lnL w="6480">
                      <a:solidFill>
                        <a:srgbClr val="000000"/>
                      </a:solidFill>
                    </a:lnL>
                    <a:lnR w="6480">
                      <a:solidFill>
                        <a:srgbClr val="000000"/>
                      </a:solidFill>
                    </a:lnR>
                    <a:lnT w="6480">
                      <a:solidFill>
                        <a:srgbClr val="000000"/>
                      </a:solidFill>
                    </a:lnT>
                    <a:lnB w="6480">
                      <a:solidFill>
                        <a:srgbClr val="000000"/>
                      </a:solidFill>
                    </a:lnB>
                    <a:noFill/>
                  </a:tcPr>
                </a:tc>
                <a:tc>
                  <a:txBody>
                    <a:bodyPr lIns="72000" rIns="72000" tIns="9360" bIns="0" anchor="b">
                      <a:noAutofit/>
                    </a:bodyPr>
                    <a:p>
                      <a:pPr algn="r">
                        <a:lnSpc>
                          <a:spcPct val="100000"/>
                        </a:lnSpc>
                      </a:pPr>
                      <a:r>
                        <a:rPr b="1" lang="es-MX" sz="1400" spc="-1" strike="noStrike">
                          <a:solidFill>
                            <a:srgbClr val="000000"/>
                          </a:solidFill>
                          <a:latin typeface="Calibri"/>
                        </a:rPr>
                        <a:t>0.3136</a:t>
                      </a:r>
                      <a:endParaRPr b="0" lang="es-MX" sz="1400" spc="-1" strike="noStrike">
                        <a:latin typeface="Arial"/>
                      </a:endParaRPr>
                    </a:p>
                  </a:txBody>
                  <a:tcPr anchor="b" marL="72000" marR="72000">
                    <a:lnL w="6480">
                      <a:solidFill>
                        <a:srgbClr val="000000"/>
                      </a:solidFill>
                    </a:lnL>
                    <a:lnR w="6480">
                      <a:solidFill>
                        <a:srgbClr val="000000"/>
                      </a:solidFill>
                    </a:lnR>
                    <a:lnT w="6480">
                      <a:solidFill>
                        <a:srgbClr val="000000"/>
                      </a:solidFill>
                    </a:lnT>
                    <a:lnB w="6480">
                      <a:solidFill>
                        <a:srgbClr val="000000"/>
                      </a:solidFill>
                    </a:lnB>
                    <a:noFill/>
                  </a:tcPr>
                </a:tc>
                <a:tc>
                  <a:txBody>
                    <a:bodyPr lIns="72000" rIns="72000" tIns="9360" bIns="0" anchor="b">
                      <a:noAutofit/>
                    </a:bodyPr>
                    <a:p>
                      <a:pPr algn="r">
                        <a:lnSpc>
                          <a:spcPct val="100000"/>
                        </a:lnSpc>
                      </a:pPr>
                      <a:r>
                        <a:rPr b="1" lang="es-MX" sz="1400" spc="-1" strike="noStrike">
                          <a:solidFill>
                            <a:srgbClr val="000000"/>
                          </a:solidFill>
                          <a:latin typeface="Calibri"/>
                        </a:rPr>
                        <a:t>0.3136</a:t>
                      </a:r>
                      <a:endParaRPr b="0" lang="es-MX" sz="1400" spc="-1" strike="noStrike">
                        <a:latin typeface="Arial"/>
                      </a:endParaRPr>
                    </a:p>
                  </a:txBody>
                  <a:tcPr anchor="b" marL="72000" marR="72000">
                    <a:lnL w="6480">
                      <a:solidFill>
                        <a:srgbClr val="000000"/>
                      </a:solidFill>
                    </a:lnL>
                    <a:lnR w="6480">
                      <a:solidFill>
                        <a:srgbClr val="000000"/>
                      </a:solidFill>
                    </a:lnR>
                    <a:lnT w="6480">
                      <a:solidFill>
                        <a:srgbClr val="000000"/>
                      </a:solidFill>
                    </a:lnT>
                    <a:lnB w="6480">
                      <a:solidFill>
                        <a:srgbClr val="000000"/>
                      </a:solidFill>
                    </a:lnB>
                    <a:noFill/>
                  </a:tcPr>
                </a:tc>
                <a:tc>
                  <a:txBody>
                    <a:bodyPr lIns="72000" rIns="72000" tIns="9360" bIns="0" anchor="b">
                      <a:noAutofit/>
                    </a:bodyPr>
                    <a:p>
                      <a:pPr algn="r">
                        <a:lnSpc>
                          <a:spcPct val="100000"/>
                        </a:lnSpc>
                      </a:pPr>
                      <a:r>
                        <a:rPr b="1" lang="es-MX" sz="1400" spc="-1" strike="noStrike">
                          <a:solidFill>
                            <a:srgbClr val="000000"/>
                          </a:solidFill>
                          <a:latin typeface="Calibri"/>
                        </a:rPr>
                        <a:t>0.3136</a:t>
                      </a:r>
                      <a:endParaRPr b="0" lang="es-MX" sz="1400" spc="-1" strike="noStrike">
                        <a:latin typeface="Arial"/>
                      </a:endParaRPr>
                    </a:p>
                  </a:txBody>
                  <a:tcPr anchor="b" marL="72000" marR="72000">
                    <a:lnL w="6480">
                      <a:solidFill>
                        <a:srgbClr val="000000"/>
                      </a:solidFill>
                    </a:lnL>
                    <a:lnR w="6480">
                      <a:solidFill>
                        <a:srgbClr val="000000"/>
                      </a:solidFill>
                    </a:lnR>
                    <a:lnT w="6480">
                      <a:solidFill>
                        <a:srgbClr val="000000"/>
                      </a:solidFill>
                    </a:lnT>
                    <a:lnB w="6480">
                      <a:solidFill>
                        <a:srgbClr val="000000"/>
                      </a:solidFill>
                    </a:lnB>
                    <a:noFill/>
                  </a:tcPr>
                </a:tc>
                <a:tc>
                  <a:txBody>
                    <a:bodyPr lIns="72000" rIns="72000" tIns="9360" bIns="0" anchor="b">
                      <a:noAutofit/>
                    </a:bodyPr>
                    <a:p>
                      <a:pPr algn="r">
                        <a:lnSpc>
                          <a:spcPct val="100000"/>
                        </a:lnSpc>
                      </a:pPr>
                      <a:r>
                        <a:rPr b="1" lang="es-MX" sz="1400" spc="-1" strike="noStrike">
                          <a:solidFill>
                            <a:srgbClr val="000000"/>
                          </a:solidFill>
                          <a:latin typeface="Calibri"/>
                        </a:rPr>
                        <a:t>0.3136</a:t>
                      </a:r>
                      <a:endParaRPr b="0" lang="es-MX" sz="1400" spc="-1" strike="noStrike">
                        <a:latin typeface="Arial"/>
                      </a:endParaRPr>
                    </a:p>
                  </a:txBody>
                  <a:tcPr anchor="b" marL="72000" marR="72000">
                    <a:lnL w="6480">
                      <a:solidFill>
                        <a:srgbClr val="000000"/>
                      </a:solidFill>
                    </a:lnL>
                    <a:lnR w="6480">
                      <a:solidFill>
                        <a:srgbClr val="000000"/>
                      </a:solidFill>
                    </a:lnR>
                    <a:lnT w="6480">
                      <a:solidFill>
                        <a:srgbClr val="000000"/>
                      </a:solidFill>
                    </a:lnT>
                    <a:lnB w="6480">
                      <a:solidFill>
                        <a:srgbClr val="000000"/>
                      </a:solidFill>
                    </a:lnB>
                    <a:noFill/>
                  </a:tcPr>
                </a:tc>
                <a:tc>
                  <a:txBody>
                    <a:bodyPr lIns="72000" rIns="72000" tIns="9360" bIns="0" anchor="b">
                      <a:noAutofit/>
                    </a:bodyPr>
                    <a:p>
                      <a:pPr algn="r">
                        <a:lnSpc>
                          <a:spcPct val="100000"/>
                        </a:lnSpc>
                      </a:pPr>
                      <a:r>
                        <a:rPr b="1" lang="es-MX" sz="1400" spc="-1" strike="noStrike">
                          <a:solidFill>
                            <a:srgbClr val="000000"/>
                          </a:solidFill>
                          <a:latin typeface="Calibri"/>
                        </a:rPr>
                        <a:t>0.3136</a:t>
                      </a:r>
                      <a:endParaRPr b="0" lang="es-MX" sz="1400" spc="-1" strike="noStrike">
                        <a:latin typeface="Arial"/>
                      </a:endParaRPr>
                    </a:p>
                  </a:txBody>
                  <a:tcPr anchor="b" marL="72000" marR="72000">
                    <a:lnL w="6480">
                      <a:solidFill>
                        <a:srgbClr val="000000"/>
                      </a:solidFill>
                    </a:lnL>
                    <a:lnR w="6480">
                      <a:solidFill>
                        <a:srgbClr val="000000"/>
                      </a:solidFill>
                    </a:lnR>
                    <a:lnT w="6480">
                      <a:solidFill>
                        <a:srgbClr val="000000"/>
                      </a:solidFill>
                    </a:lnT>
                    <a:lnB w="6480">
                      <a:solidFill>
                        <a:srgbClr val="000000"/>
                      </a:solidFill>
                    </a:lnB>
                    <a:noFill/>
                  </a:tcPr>
                </a:tc>
                <a:tc>
                  <a:txBody>
                    <a:bodyPr lIns="72000" rIns="72000" tIns="9360" bIns="0" anchor="b">
                      <a:noAutofit/>
                    </a:bodyPr>
                    <a:p>
                      <a:pPr algn="r">
                        <a:lnSpc>
                          <a:spcPct val="100000"/>
                        </a:lnSpc>
                      </a:pPr>
                      <a:r>
                        <a:rPr b="1" lang="es-MX" sz="1400" spc="-1" strike="noStrike">
                          <a:solidFill>
                            <a:srgbClr val="000000"/>
                          </a:solidFill>
                          <a:latin typeface="Calibri"/>
                        </a:rPr>
                        <a:t>0.3136</a:t>
                      </a:r>
                      <a:endParaRPr b="0" lang="es-MX" sz="1400" spc="-1" strike="noStrike">
                        <a:latin typeface="Arial"/>
                      </a:endParaRPr>
                    </a:p>
                  </a:txBody>
                  <a:tcPr anchor="b" marL="72000" marR="72000">
                    <a:lnL w="6480">
                      <a:solidFill>
                        <a:srgbClr val="000000"/>
                      </a:solidFill>
                    </a:lnL>
                    <a:lnR w="6480">
                      <a:solidFill>
                        <a:srgbClr val="000000"/>
                      </a:solidFill>
                    </a:lnR>
                    <a:lnT w="6480">
                      <a:solidFill>
                        <a:srgbClr val="000000"/>
                      </a:solidFill>
                    </a:lnT>
                    <a:lnB w="6480">
                      <a:solidFill>
                        <a:srgbClr val="000000"/>
                      </a:solidFill>
                    </a:lnB>
                    <a:noFill/>
                  </a:tcPr>
                </a:tc>
              </a:tr>
              <a:tr h="222840">
                <a:tc>
                  <a:txBody>
                    <a:bodyPr lIns="9360" rIns="9360" tIns="9360" bIns="0" anchor="b">
                      <a:noAutofit/>
                    </a:bodyPr>
                    <a:p>
                      <a:pPr>
                        <a:lnSpc>
                          <a:spcPct val="100000"/>
                        </a:lnSpc>
                      </a:pPr>
                      <a:r>
                        <a:rPr b="1" i="1" lang="es-MX" sz="1200" spc="-1" strike="noStrike">
                          <a:solidFill>
                            <a:srgbClr val="000000"/>
                          </a:solidFill>
                          <a:latin typeface="Calibri"/>
                        </a:rPr>
                        <a:t>=  Utilidad estimada</a:t>
                      </a:r>
                      <a:endParaRPr b="0" lang="es-MX" sz="1200" spc="-1" strike="noStrike">
                        <a:latin typeface="Arial"/>
                      </a:endParaRPr>
                    </a:p>
                  </a:txBody>
                  <a:tcPr anchor="b" marL="9360" marR="9360">
                    <a:lnR w="6480">
                      <a:solidFill>
                        <a:srgbClr val="000000"/>
                      </a:solidFill>
                    </a:lnR>
                    <a:noFill/>
                  </a:tcPr>
                </a:tc>
                <a:tc>
                  <a:txBody>
                    <a:bodyPr lIns="72000" rIns="72000" tIns="9360" bIns="0" anchor="b">
                      <a:noAutofit/>
                    </a:bodyPr>
                    <a:p>
                      <a:pPr algn="r">
                        <a:lnSpc>
                          <a:spcPct val="100000"/>
                        </a:lnSpc>
                      </a:pPr>
                      <a:r>
                        <a:rPr b="0" lang="es-MX" sz="1400" spc="-1" strike="noStrike">
                          <a:solidFill>
                            <a:srgbClr val="000000"/>
                          </a:solidFill>
                          <a:latin typeface="Calibri"/>
                        </a:rPr>
                        <a:t>31,360</a:t>
                      </a:r>
                      <a:endParaRPr b="0" lang="es-MX" sz="1400" spc="-1" strike="noStrike">
                        <a:latin typeface="Arial"/>
                      </a:endParaRPr>
                    </a:p>
                  </a:txBody>
                  <a:tcPr anchor="b" marL="72000" marR="72000">
                    <a:lnL w="6480">
                      <a:solidFill>
                        <a:srgbClr val="000000"/>
                      </a:solidFill>
                    </a:lnL>
                    <a:lnR w="6480">
                      <a:solidFill>
                        <a:srgbClr val="000000"/>
                      </a:solidFill>
                    </a:lnR>
                    <a:lnT w="6480">
                      <a:solidFill>
                        <a:srgbClr val="000000"/>
                      </a:solidFill>
                    </a:lnT>
                    <a:lnB w="6480">
                      <a:solidFill>
                        <a:srgbClr val="000000"/>
                      </a:solidFill>
                    </a:lnB>
                    <a:noFill/>
                  </a:tcPr>
                </a:tc>
                <a:tc>
                  <a:txBody>
                    <a:bodyPr lIns="72000" rIns="72000" tIns="9360" bIns="0" anchor="b">
                      <a:noAutofit/>
                    </a:bodyPr>
                    <a:p>
                      <a:pPr algn="r">
                        <a:lnSpc>
                          <a:spcPct val="100000"/>
                        </a:lnSpc>
                      </a:pPr>
                      <a:r>
                        <a:rPr b="0" lang="es-MX" sz="1400" spc="-1" strike="noStrike">
                          <a:solidFill>
                            <a:srgbClr val="000000"/>
                          </a:solidFill>
                          <a:latin typeface="Calibri"/>
                        </a:rPr>
                        <a:t>43,904</a:t>
                      </a:r>
                      <a:endParaRPr b="0" lang="es-MX" sz="1400" spc="-1" strike="noStrike">
                        <a:latin typeface="Arial"/>
                      </a:endParaRPr>
                    </a:p>
                  </a:txBody>
                  <a:tcPr anchor="b" marL="72000" marR="72000">
                    <a:lnL w="6480">
                      <a:solidFill>
                        <a:srgbClr val="000000"/>
                      </a:solidFill>
                    </a:lnL>
                    <a:lnR w="6480">
                      <a:solidFill>
                        <a:srgbClr val="000000"/>
                      </a:solidFill>
                    </a:lnR>
                    <a:lnT w="6480">
                      <a:solidFill>
                        <a:srgbClr val="000000"/>
                      </a:solidFill>
                    </a:lnT>
                    <a:lnB w="6480">
                      <a:solidFill>
                        <a:srgbClr val="000000"/>
                      </a:solidFill>
                    </a:lnB>
                    <a:noFill/>
                  </a:tcPr>
                </a:tc>
                <a:tc>
                  <a:txBody>
                    <a:bodyPr lIns="72000" rIns="72000" tIns="9360" bIns="0" anchor="b">
                      <a:noAutofit/>
                    </a:bodyPr>
                    <a:p>
                      <a:pPr algn="r">
                        <a:lnSpc>
                          <a:spcPct val="100000"/>
                        </a:lnSpc>
                      </a:pPr>
                      <a:r>
                        <a:rPr b="0" lang="es-MX" sz="1400" spc="-1" strike="noStrike">
                          <a:solidFill>
                            <a:srgbClr val="000000"/>
                          </a:solidFill>
                          <a:latin typeface="Calibri"/>
                        </a:rPr>
                        <a:t>87,808</a:t>
                      </a:r>
                      <a:endParaRPr b="0" lang="es-MX" sz="1400" spc="-1" strike="noStrike">
                        <a:latin typeface="Arial"/>
                      </a:endParaRPr>
                    </a:p>
                  </a:txBody>
                  <a:tcPr anchor="b" marL="72000" marR="72000">
                    <a:lnL w="6480">
                      <a:solidFill>
                        <a:srgbClr val="000000"/>
                      </a:solidFill>
                    </a:lnL>
                    <a:lnR w="6480">
                      <a:solidFill>
                        <a:srgbClr val="000000"/>
                      </a:solidFill>
                    </a:lnR>
                    <a:lnT w="6480">
                      <a:solidFill>
                        <a:srgbClr val="000000"/>
                      </a:solidFill>
                    </a:lnT>
                    <a:lnB w="6480">
                      <a:solidFill>
                        <a:srgbClr val="000000"/>
                      </a:solidFill>
                    </a:lnB>
                    <a:noFill/>
                  </a:tcPr>
                </a:tc>
                <a:tc>
                  <a:txBody>
                    <a:bodyPr lIns="72000" rIns="72000" tIns="9360" bIns="0" anchor="b">
                      <a:noAutofit/>
                    </a:bodyPr>
                    <a:p>
                      <a:pPr algn="r">
                        <a:lnSpc>
                          <a:spcPct val="100000"/>
                        </a:lnSpc>
                      </a:pPr>
                      <a:r>
                        <a:rPr b="0" lang="es-MX" sz="1400" spc="-1" strike="noStrike">
                          <a:solidFill>
                            <a:srgbClr val="000000"/>
                          </a:solidFill>
                          <a:latin typeface="Calibri"/>
                        </a:rPr>
                        <a:t>153,664</a:t>
                      </a:r>
                      <a:endParaRPr b="0" lang="es-MX" sz="1400" spc="-1" strike="noStrike">
                        <a:latin typeface="Arial"/>
                      </a:endParaRPr>
                    </a:p>
                  </a:txBody>
                  <a:tcPr anchor="b" marL="72000" marR="72000">
                    <a:lnL w="6480">
                      <a:solidFill>
                        <a:srgbClr val="000000"/>
                      </a:solidFill>
                    </a:lnL>
                    <a:lnR w="6480">
                      <a:solidFill>
                        <a:srgbClr val="000000"/>
                      </a:solidFill>
                    </a:lnR>
                    <a:lnT w="6480">
                      <a:solidFill>
                        <a:srgbClr val="000000"/>
                      </a:solidFill>
                    </a:lnT>
                    <a:lnB w="6480">
                      <a:solidFill>
                        <a:srgbClr val="000000"/>
                      </a:solidFill>
                    </a:lnB>
                    <a:noFill/>
                  </a:tcPr>
                </a:tc>
                <a:tc>
                  <a:txBody>
                    <a:bodyPr lIns="72000" rIns="72000" tIns="9360" bIns="0" anchor="b">
                      <a:noAutofit/>
                    </a:bodyPr>
                    <a:p>
                      <a:pPr algn="r">
                        <a:lnSpc>
                          <a:spcPct val="100000"/>
                        </a:lnSpc>
                      </a:pPr>
                      <a:r>
                        <a:rPr b="0" lang="es-MX" sz="1400" spc="-1" strike="noStrike">
                          <a:solidFill>
                            <a:srgbClr val="000000"/>
                          </a:solidFill>
                          <a:latin typeface="Calibri"/>
                        </a:rPr>
                        <a:t>244,608</a:t>
                      </a:r>
                      <a:endParaRPr b="0" lang="es-MX" sz="1400" spc="-1" strike="noStrike">
                        <a:latin typeface="Arial"/>
                      </a:endParaRPr>
                    </a:p>
                  </a:txBody>
                  <a:tcPr anchor="b" marL="72000" marR="72000">
                    <a:lnL w="6480">
                      <a:solidFill>
                        <a:srgbClr val="000000"/>
                      </a:solidFill>
                    </a:lnL>
                    <a:lnR w="6480">
                      <a:solidFill>
                        <a:srgbClr val="000000"/>
                      </a:solidFill>
                    </a:lnR>
                    <a:lnT w="6480">
                      <a:solidFill>
                        <a:srgbClr val="000000"/>
                      </a:solidFill>
                    </a:lnT>
                    <a:lnB w="6480">
                      <a:solidFill>
                        <a:srgbClr val="000000"/>
                      </a:solidFill>
                    </a:lnB>
                    <a:noFill/>
                  </a:tcPr>
                </a:tc>
                <a:tc>
                  <a:txBody>
                    <a:bodyPr lIns="72000" rIns="72000" tIns="9360" bIns="0" anchor="b">
                      <a:noAutofit/>
                    </a:bodyPr>
                    <a:p>
                      <a:pPr algn="r">
                        <a:lnSpc>
                          <a:spcPct val="100000"/>
                        </a:lnSpc>
                      </a:pPr>
                      <a:r>
                        <a:rPr b="0" lang="es-MX" sz="1400" spc="-1" strike="noStrike">
                          <a:solidFill>
                            <a:srgbClr val="000000"/>
                          </a:solidFill>
                          <a:latin typeface="Calibri"/>
                        </a:rPr>
                        <a:t>344,960</a:t>
                      </a:r>
                      <a:endParaRPr b="0" lang="es-MX" sz="1400" spc="-1" strike="noStrike">
                        <a:latin typeface="Arial"/>
                      </a:endParaRPr>
                    </a:p>
                  </a:txBody>
                  <a:tcPr anchor="b" marL="72000" marR="72000">
                    <a:lnL w="6480">
                      <a:solidFill>
                        <a:srgbClr val="000000"/>
                      </a:solidFill>
                    </a:lnL>
                    <a:lnR w="6480">
                      <a:solidFill>
                        <a:srgbClr val="000000"/>
                      </a:solidFill>
                    </a:lnR>
                    <a:lnT w="6480">
                      <a:solidFill>
                        <a:srgbClr val="000000"/>
                      </a:solidFill>
                    </a:lnT>
                    <a:lnB w="6480">
                      <a:solidFill>
                        <a:srgbClr val="000000"/>
                      </a:solidFill>
                    </a:lnB>
                    <a:noFill/>
                  </a:tcPr>
                </a:tc>
                <a:tc>
                  <a:txBody>
                    <a:bodyPr lIns="72000" rIns="72000" tIns="9360" bIns="0" anchor="b">
                      <a:noAutofit/>
                    </a:bodyPr>
                    <a:p>
                      <a:pPr algn="r">
                        <a:lnSpc>
                          <a:spcPct val="100000"/>
                        </a:lnSpc>
                      </a:pPr>
                      <a:r>
                        <a:rPr b="1" lang="es-MX" sz="1400" spc="-1" strike="noStrike">
                          <a:solidFill>
                            <a:srgbClr val="000000"/>
                          </a:solidFill>
                          <a:latin typeface="Calibri"/>
                        </a:rPr>
                        <a:t>344,960</a:t>
                      </a:r>
                      <a:endParaRPr b="0" lang="es-MX" sz="1400" spc="-1" strike="noStrike">
                        <a:latin typeface="Arial"/>
                      </a:endParaRPr>
                    </a:p>
                  </a:txBody>
                  <a:tcPr anchor="b" marL="72000" marR="72000">
                    <a:lnL w="6480">
                      <a:solidFill>
                        <a:srgbClr val="000000"/>
                      </a:solidFill>
                    </a:lnL>
                    <a:lnR w="6480">
                      <a:solidFill>
                        <a:srgbClr val="000000"/>
                      </a:solidFill>
                    </a:lnR>
                    <a:lnT w="6480">
                      <a:solidFill>
                        <a:srgbClr val="000000"/>
                      </a:solidFill>
                    </a:lnT>
                    <a:lnB w="6480">
                      <a:solidFill>
                        <a:srgbClr val="000000"/>
                      </a:solidFill>
                    </a:lnB>
                    <a:noFill/>
                  </a:tcPr>
                </a:tc>
              </a:tr>
              <a:tr h="237600">
                <a:tc>
                  <a:txBody>
                    <a:bodyPr lIns="9360" rIns="9360" tIns="9360" bIns="0" anchor="b">
                      <a:noAutofit/>
                    </a:bodyPr>
                    <a:p>
                      <a:pPr>
                        <a:lnSpc>
                          <a:spcPct val="100000"/>
                        </a:lnSpc>
                      </a:pPr>
                      <a:r>
                        <a:rPr b="1" i="1" lang="es-MX" sz="1200" spc="-1" strike="noStrike">
                          <a:solidFill>
                            <a:srgbClr val="000000"/>
                          </a:solidFill>
                          <a:latin typeface="Calibri"/>
                        </a:rPr>
                        <a:t>ISR a  Cargo antes de Reducción</a:t>
                      </a:r>
                      <a:endParaRPr b="0" lang="es-MX" sz="1200" spc="-1" strike="noStrike">
                        <a:latin typeface="Arial"/>
                      </a:endParaRPr>
                    </a:p>
                  </a:txBody>
                  <a:tcPr anchor="b" marL="9360" marR="9360">
                    <a:lnR w="6480">
                      <a:solidFill>
                        <a:srgbClr val="000000"/>
                      </a:solidFill>
                    </a:lnR>
                    <a:noFill/>
                  </a:tcPr>
                </a:tc>
                <a:tc>
                  <a:txBody>
                    <a:bodyPr lIns="9360" rIns="9360" tIns="9360" bIns="0" anchor="b">
                      <a:noAutofit/>
                    </a:bodyPr>
                    <a:p>
                      <a:pPr algn="r">
                        <a:lnSpc>
                          <a:spcPct val="100000"/>
                        </a:lnSpc>
                      </a:pPr>
                      <a:r>
                        <a:rPr b="1" lang="es-MX" sz="1400" spc="-1" strike="noStrike">
                          <a:solidFill>
                            <a:srgbClr val="000000"/>
                          </a:solidFill>
                          <a:latin typeface="Calibri"/>
                        </a:rPr>
                        <a:t>3,584</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1" lang="es-MX" sz="1400" spc="-1" strike="noStrike">
                          <a:solidFill>
                            <a:srgbClr val="000000"/>
                          </a:solidFill>
                          <a:latin typeface="Calibri"/>
                        </a:rPr>
                        <a:t>5,728</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1" lang="es-MX" sz="1400" spc="-1" strike="noStrike">
                          <a:solidFill>
                            <a:srgbClr val="000000"/>
                          </a:solidFill>
                          <a:latin typeface="Calibri"/>
                        </a:rPr>
                        <a:t>7,023</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1" lang="es-MX" sz="1400" spc="-1" strike="noStrike">
                          <a:solidFill>
                            <a:srgbClr val="000000"/>
                          </a:solidFill>
                          <a:latin typeface="Calibri"/>
                        </a:rPr>
                        <a:t>19,513</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1" lang="es-MX" sz="1400" spc="-1" strike="noStrike">
                          <a:solidFill>
                            <a:srgbClr val="000000"/>
                          </a:solidFill>
                          <a:latin typeface="Calibri"/>
                        </a:rPr>
                        <a:t>38,939</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1" lang="es-MX" sz="1400" spc="-1" strike="noStrike">
                          <a:solidFill>
                            <a:srgbClr val="000000"/>
                          </a:solidFill>
                          <a:latin typeface="Calibri"/>
                        </a:rPr>
                        <a:t>62,442</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cPr anchor="b" marL="72000" marR="72000">
                    <a:lnL w="6480">
                      <a:solidFill>
                        <a:srgbClr val="000000"/>
                      </a:solidFill>
                    </a:lnL>
                    <a:lnR w="6480">
                      <a:solidFill>
                        <a:srgbClr val="000000"/>
                      </a:solidFill>
                    </a:lnR>
                    <a:lnT w="6480">
                      <a:solidFill>
                        <a:srgbClr val="000000"/>
                      </a:solidFill>
                    </a:lnT>
                    <a:lnB w="6480">
                      <a:solidFill>
                        <a:srgbClr val="000000"/>
                      </a:solidFill>
                    </a:lnB>
                    <a:noFill/>
                  </a:tcPr>
                </a:tc>
              </a:tr>
              <a:tr h="222840">
                <a:tc>
                  <a:txBody>
                    <a:bodyPr lIns="9360" rIns="9360" tIns="9360" bIns="0" anchor="b">
                      <a:noAutofit/>
                    </a:bodyPr>
                    <a:p>
                      <a:pPr algn="r">
                        <a:lnSpc>
                          <a:spcPct val="100000"/>
                        </a:lnSpc>
                      </a:pPr>
                      <a:r>
                        <a:rPr b="1" i="1" lang="es-MX" sz="1200" spc="-1" strike="noStrike">
                          <a:solidFill>
                            <a:srgbClr val="000000"/>
                          </a:solidFill>
                          <a:latin typeface="Calibri"/>
                        </a:rPr>
                        <a:t>- REDUCCION 80%=</a:t>
                      </a:r>
                      <a:endParaRPr b="0" lang="es-MX" sz="1200" spc="-1" strike="noStrike">
                        <a:latin typeface="Arial"/>
                      </a:endParaRPr>
                    </a:p>
                  </a:txBody>
                  <a:tcPr anchor="b" marL="9360" marR="9360">
                    <a:lnR w="6480">
                      <a:solidFill>
                        <a:srgbClr val="000000"/>
                      </a:solidFill>
                    </a:lnR>
                    <a:noFill/>
                  </a:tcPr>
                </a:tc>
                <a:tc>
                  <a:txBody>
                    <a:bodyPr lIns="9360" rIns="9360" tIns="9360" bIns="0" anchor="b">
                      <a:noAutofit/>
                    </a:bodyPr>
                    <a:p>
                      <a:pPr algn="r">
                        <a:lnSpc>
                          <a:spcPct val="100000"/>
                        </a:lnSpc>
                      </a:pPr>
                      <a:r>
                        <a:rPr b="1" lang="es-MX" sz="1400" spc="-1" strike="noStrike">
                          <a:solidFill>
                            <a:srgbClr val="000000"/>
                          </a:solidFill>
                          <a:latin typeface="Calibri"/>
                        </a:rPr>
                        <a:t>2,867</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1" lang="es-MX" sz="1400" spc="-1" strike="noStrike">
                          <a:solidFill>
                            <a:srgbClr val="000000"/>
                          </a:solidFill>
                          <a:latin typeface="Calibri"/>
                        </a:rPr>
                        <a:t>4,582</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1" lang="es-MX" sz="1400" spc="-1" strike="noStrike">
                          <a:solidFill>
                            <a:srgbClr val="000000"/>
                          </a:solidFill>
                          <a:latin typeface="Calibri"/>
                        </a:rPr>
                        <a:t>5,619</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1" lang="es-MX" sz="1400" spc="-1" strike="noStrike">
                          <a:solidFill>
                            <a:srgbClr val="000000"/>
                          </a:solidFill>
                          <a:latin typeface="Calibri"/>
                        </a:rPr>
                        <a:t>15,611</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1" lang="es-MX" sz="1400" spc="-1" strike="noStrike">
                          <a:solidFill>
                            <a:srgbClr val="000000"/>
                          </a:solidFill>
                          <a:latin typeface="Calibri"/>
                        </a:rPr>
                        <a:t>31,151</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1" lang="es-MX" sz="1400" spc="-1" strike="noStrike">
                          <a:solidFill>
                            <a:srgbClr val="000000"/>
                          </a:solidFill>
                          <a:latin typeface="Calibri"/>
                        </a:rPr>
                        <a:t>49,953</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cPr anchor="b" marL="72000" marR="72000">
                    <a:lnL w="6480">
                      <a:solidFill>
                        <a:srgbClr val="000000"/>
                      </a:solidFill>
                    </a:lnL>
                    <a:lnR w="6480">
                      <a:solidFill>
                        <a:srgbClr val="000000"/>
                      </a:solidFill>
                    </a:lnR>
                    <a:lnT w="6480">
                      <a:solidFill>
                        <a:srgbClr val="000000"/>
                      </a:solidFill>
                    </a:lnT>
                    <a:lnB w="6480">
                      <a:solidFill>
                        <a:srgbClr val="000000"/>
                      </a:solidFill>
                    </a:lnB>
                    <a:noFill/>
                  </a:tcPr>
                </a:tc>
              </a:tr>
              <a:tr h="222840">
                <a:tc>
                  <a:txBody>
                    <a:bodyPr lIns="9360" rIns="9360" tIns="9360" bIns="0" anchor="b">
                      <a:noAutofit/>
                    </a:bodyPr>
                    <a:p>
                      <a:pPr algn="ctr">
                        <a:lnSpc>
                          <a:spcPct val="100000"/>
                        </a:lnSpc>
                      </a:pPr>
                      <a:r>
                        <a:rPr b="1" i="1" lang="es-MX" sz="1400" spc="-1" strike="noStrike">
                          <a:solidFill>
                            <a:srgbClr val="000000"/>
                          </a:solidFill>
                          <a:latin typeface="Calibri"/>
                        </a:rPr>
                        <a:t>Pagos Prov. Mensual 2020  </a:t>
                      </a:r>
                      <a:endParaRPr b="0" lang="es-MX" sz="1400" spc="-1" strike="noStrike">
                        <a:latin typeface="Arial"/>
                      </a:endParaRPr>
                    </a:p>
                  </a:txBody>
                  <a:tcPr anchor="b" marL="9360" marR="9360">
                    <a:lnR w="6480">
                      <a:solidFill>
                        <a:srgbClr val="000000"/>
                      </a:solidFill>
                    </a:lnR>
                    <a:noFill/>
                  </a:tcPr>
                </a:tc>
                <a:tc>
                  <a:txBody>
                    <a:bodyPr lIns="9360" rIns="9360" tIns="9360" bIns="0" anchor="b">
                      <a:noAutofit/>
                    </a:bodyPr>
                    <a:p>
                      <a:pPr algn="r">
                        <a:lnSpc>
                          <a:spcPct val="100000"/>
                        </a:lnSpc>
                      </a:pPr>
                      <a:r>
                        <a:rPr b="1" lang="es-MX" sz="1400" spc="-1" strike="noStrike">
                          <a:solidFill>
                            <a:srgbClr val="000000"/>
                          </a:solidFill>
                          <a:latin typeface="Calibri"/>
                        </a:rPr>
                        <a:t>718</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1" lang="es-MX" sz="1400" spc="-1" strike="noStrike">
                          <a:solidFill>
                            <a:srgbClr val="000000"/>
                          </a:solidFill>
                          <a:latin typeface="Calibri"/>
                        </a:rPr>
                        <a:t>1,146</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1" lang="es-MX" sz="1400" spc="-1" strike="noStrike">
                          <a:solidFill>
                            <a:srgbClr val="000000"/>
                          </a:solidFill>
                          <a:latin typeface="Calibri"/>
                        </a:rPr>
                        <a:t>1,404</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1" lang="es-MX" sz="1400" spc="-1" strike="noStrike">
                          <a:solidFill>
                            <a:srgbClr val="000000"/>
                          </a:solidFill>
                          <a:latin typeface="Calibri"/>
                        </a:rPr>
                        <a:t>3,902</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1" lang="es-MX" sz="1400" spc="-1" strike="noStrike">
                          <a:solidFill>
                            <a:srgbClr val="000000"/>
                          </a:solidFill>
                          <a:latin typeface="Calibri"/>
                        </a:rPr>
                        <a:t>7,788</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1" lang="es-MX" sz="1400" spc="-1" strike="noStrike">
                          <a:solidFill>
                            <a:srgbClr val="000000"/>
                          </a:solidFill>
                          <a:latin typeface="Calibri"/>
                        </a:rPr>
                        <a:t>12,489</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cPr anchor="b" marL="72000" marR="72000">
                    <a:lnL w="6480">
                      <a:solidFill>
                        <a:srgbClr val="000000"/>
                      </a:solidFill>
                    </a:lnL>
                    <a:lnR w="6480">
                      <a:solidFill>
                        <a:srgbClr val="000000"/>
                      </a:solidFill>
                    </a:lnR>
                    <a:lnT w="6480">
                      <a:solidFill>
                        <a:srgbClr val="000000"/>
                      </a:solidFill>
                    </a:lnT>
                    <a:lnB w="6480">
                      <a:solidFill>
                        <a:srgbClr val="000000"/>
                      </a:solidFill>
                    </a:lnB>
                    <a:noFill/>
                  </a:tcPr>
                </a:tc>
              </a:tr>
              <a:tr h="222840">
                <a:tc>
                  <a:txBody>
                    <a:bodyPr lIns="9360" rIns="9360" tIns="9360" bIns="0" anchor="b">
                      <a:noAutofit/>
                    </a:bodyPr>
                    <a:p>
                      <a:pPr algn="ctr">
                        <a:lnSpc>
                          <a:spcPct val="100000"/>
                        </a:lnSpc>
                      </a:pPr>
                      <a:r>
                        <a:rPr b="1" i="1" lang="es-MX" sz="1400" spc="-1" strike="noStrike">
                          <a:solidFill>
                            <a:srgbClr val="000000"/>
                          </a:solidFill>
                          <a:latin typeface="Calibri"/>
                        </a:rPr>
                        <a:t>-- PP presentados c. anter.</a:t>
                      </a:r>
                      <a:endParaRPr b="0" lang="es-MX" sz="1400" spc="-1" strike="noStrike">
                        <a:latin typeface="Arial"/>
                      </a:endParaRPr>
                    </a:p>
                  </a:txBody>
                  <a:tcPr anchor="b" marL="9360" marR="9360">
                    <a:lnR w="6480">
                      <a:solidFill>
                        <a:srgbClr val="000000"/>
                      </a:solidFill>
                    </a:lnR>
                    <a:noFill/>
                  </a:tcPr>
                </a:tc>
                <a:tc>
                  <a:txBody>
                    <a:bodyPr lIns="9360" rIns="9360" tIns="9360" bIns="0" anchor="b">
                      <a:noAutofit/>
                    </a:bodyPr>
                    <a:p>
                      <a:pPr algn="r">
                        <a:lnSpc>
                          <a:spcPct val="100000"/>
                        </a:lnSpc>
                      </a:pPr>
                      <a:r>
                        <a:rPr b="1" lang="es-MX" sz="1400" spc="-1" strike="noStrike">
                          <a:solidFill>
                            <a:srgbClr val="000000"/>
                          </a:solidFill>
                          <a:latin typeface="Calibri"/>
                        </a:rPr>
                        <a:t>0</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1" lang="es-MX" sz="1400" spc="-1" strike="noStrike">
                          <a:solidFill>
                            <a:srgbClr val="000000"/>
                          </a:solidFill>
                          <a:latin typeface="Calibri"/>
                        </a:rPr>
                        <a:t>-718</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1" lang="es-MX" sz="1400" spc="-1" strike="noStrike">
                          <a:solidFill>
                            <a:srgbClr val="000000"/>
                          </a:solidFill>
                          <a:latin typeface="Calibri"/>
                        </a:rPr>
                        <a:t>-1,146</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1" lang="es-MX" sz="1400" spc="-1" strike="noStrike">
                          <a:solidFill>
                            <a:srgbClr val="000000"/>
                          </a:solidFill>
                          <a:latin typeface="Calibri"/>
                        </a:rPr>
                        <a:t>-1,590</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1" lang="es-MX" sz="1400" spc="-1" strike="noStrike">
                          <a:solidFill>
                            <a:srgbClr val="000000"/>
                          </a:solidFill>
                          <a:latin typeface="Calibri"/>
                        </a:rPr>
                        <a:t>-3,716</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1" lang="es-MX" sz="1400" spc="-1" strike="noStrike">
                          <a:solidFill>
                            <a:srgbClr val="000000"/>
                          </a:solidFill>
                          <a:latin typeface="Calibri"/>
                        </a:rPr>
                        <a:t>-6,352</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cPr anchor="b" marL="72000" marR="72000">
                    <a:lnL w="6480">
                      <a:solidFill>
                        <a:srgbClr val="000000"/>
                      </a:solidFill>
                    </a:lnL>
                    <a:lnR w="6480">
                      <a:solidFill>
                        <a:srgbClr val="000000"/>
                      </a:solidFill>
                    </a:lnR>
                    <a:lnT w="6480">
                      <a:solidFill>
                        <a:srgbClr val="000000"/>
                      </a:solidFill>
                    </a:lnT>
                    <a:lnB w="6480">
                      <a:solidFill>
                        <a:srgbClr val="000000"/>
                      </a:solidFill>
                    </a:lnB>
                    <a:noFill/>
                  </a:tcPr>
                </a:tc>
              </a:tr>
              <a:tr h="223560">
                <a:tc>
                  <a:txBody>
                    <a:bodyPr lIns="9360" rIns="9360" tIns="9360" bIns="0" anchor="b">
                      <a:noAutofit/>
                    </a:bodyPr>
                    <a:p>
                      <a:pPr algn="ctr">
                        <a:lnSpc>
                          <a:spcPct val="100000"/>
                        </a:lnSpc>
                      </a:pPr>
                      <a:r>
                        <a:rPr b="1" i="1" lang="es-MX" sz="1400" spc="-1" strike="noStrike">
                          <a:solidFill>
                            <a:srgbClr val="000000"/>
                          </a:solidFill>
                          <a:latin typeface="Calibri"/>
                        </a:rPr>
                        <a:t>Pago Provisional ISR</a:t>
                      </a:r>
                      <a:endParaRPr b="0" lang="es-MX" sz="1400" spc="-1" strike="noStrike">
                        <a:latin typeface="Arial"/>
                      </a:endParaRPr>
                    </a:p>
                  </a:txBody>
                  <a:tcPr anchor="b" marL="9360" marR="9360">
                    <a:lnR w="6480">
                      <a:solidFill>
                        <a:srgbClr val="000000"/>
                      </a:solidFill>
                    </a:lnR>
                    <a:noFill/>
                  </a:tcPr>
                </a:tc>
                <a:tc>
                  <a:txBody>
                    <a:bodyPr lIns="9360" rIns="9360" tIns="9360" bIns="0" anchor="b">
                      <a:noAutofit/>
                    </a:bodyPr>
                    <a:p>
                      <a:pPr algn="r">
                        <a:lnSpc>
                          <a:spcPct val="100000"/>
                        </a:lnSpc>
                      </a:pPr>
                      <a:r>
                        <a:rPr b="1" lang="es-MX" sz="1400" spc="-1" strike="noStrike">
                          <a:solidFill>
                            <a:srgbClr val="000000"/>
                          </a:solidFill>
                          <a:latin typeface="Calibri"/>
                        </a:rPr>
                        <a:t>718</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1" lang="es-MX" sz="1400" spc="-1" strike="noStrike">
                          <a:solidFill>
                            <a:srgbClr val="000000"/>
                          </a:solidFill>
                          <a:latin typeface="Calibri"/>
                        </a:rPr>
                        <a:t>428</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1" lang="es-MX" sz="1400" spc="-1" strike="noStrike">
                          <a:solidFill>
                            <a:srgbClr val="000000"/>
                          </a:solidFill>
                          <a:latin typeface="Calibri"/>
                        </a:rPr>
                        <a:t>258</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1" lang="es-MX" sz="1400" spc="-1" strike="noStrike">
                          <a:solidFill>
                            <a:srgbClr val="000000"/>
                          </a:solidFill>
                          <a:latin typeface="Calibri"/>
                        </a:rPr>
                        <a:t>2,312</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1" lang="es-MX" sz="1400" spc="-1" strike="noStrike">
                          <a:solidFill>
                            <a:srgbClr val="000000"/>
                          </a:solidFill>
                          <a:latin typeface="Calibri"/>
                        </a:rPr>
                        <a:t>4,072</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b">
                      <a:noAutofit/>
                    </a:bodyPr>
                    <a:p>
                      <a:pPr algn="r">
                        <a:lnSpc>
                          <a:spcPct val="100000"/>
                        </a:lnSpc>
                      </a:pPr>
                      <a:r>
                        <a:rPr b="1" lang="es-MX" sz="1400" spc="-1" strike="noStrike">
                          <a:solidFill>
                            <a:srgbClr val="000000"/>
                          </a:solidFill>
                          <a:latin typeface="Calibri"/>
                        </a:rPr>
                        <a:t>6,137</a:t>
                      </a:r>
                      <a:endParaRPr b="0" lang="es-MX" sz="1400" spc="-1" strike="noStrike">
                        <a:latin typeface="Arial"/>
                      </a:endParaRPr>
                    </a:p>
                  </a:txBody>
                  <a:tcPr anchor="b" marL="9360" marR="9360">
                    <a:lnL w="6480">
                      <a:solidFill>
                        <a:srgbClr val="000000"/>
                      </a:solidFill>
                    </a:lnL>
                    <a:lnR w="6480">
                      <a:solidFill>
                        <a:srgbClr val="000000"/>
                      </a:solidFill>
                    </a:lnR>
                    <a:lnT w="6480">
                      <a:solidFill>
                        <a:srgbClr val="000000"/>
                      </a:solidFill>
                    </a:lnT>
                    <a:lnB w="6480">
                      <a:solidFill>
                        <a:srgbClr val="000000"/>
                      </a:solidFill>
                    </a:lnB>
                    <a:noFill/>
                  </a:tcPr>
                </a:tc>
                <a:tc>
                  <a:tcPr anchor="b" marL="72000" marR="72000">
                    <a:lnL w="6480">
                      <a:solidFill>
                        <a:srgbClr val="000000"/>
                      </a:solidFill>
                    </a:lnL>
                    <a:lnR w="6480">
                      <a:solidFill>
                        <a:srgbClr val="000000"/>
                      </a:solidFill>
                    </a:lnR>
                    <a:lnT w="6480">
                      <a:solidFill>
                        <a:srgbClr val="000000"/>
                      </a:solidFill>
                    </a:lnT>
                    <a:lnB w="6480">
                      <a:solidFill>
                        <a:srgbClr val="000000"/>
                      </a:solidFill>
                    </a:lnB>
                    <a:noFill/>
                  </a:tcPr>
                </a:tc>
              </a:tr>
            </a:tbl>
          </a:graphicData>
        </a:graphic>
      </p:graphicFrame>
      <p:sp>
        <p:nvSpPr>
          <p:cNvPr id="437" name="4 Rectángulo"/>
          <p:cNvSpPr/>
          <p:nvPr/>
        </p:nvSpPr>
        <p:spPr>
          <a:xfrm>
            <a:off x="3995640" y="114480"/>
            <a:ext cx="4571640" cy="70020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tabLst>
                <a:tab algn="l" pos="0"/>
              </a:tabLst>
            </a:pPr>
            <a:r>
              <a:rPr b="1" lang="es-MX" sz="2000" spc="-1" strike="noStrike">
                <a:solidFill>
                  <a:srgbClr val="ffffff"/>
                </a:solidFill>
                <a:latin typeface="Calibri"/>
              </a:rPr>
              <a:t>Opción para presentar provisionales a cuenta de la Declaración anual  2020</a:t>
            </a:r>
            <a:endParaRPr b="0" lang="es-MX" sz="2000" spc="-1" strike="noStrike">
              <a:latin typeface="Arial"/>
            </a:endParaRPr>
          </a:p>
        </p:txBody>
      </p:sp>
      <p:sp>
        <p:nvSpPr>
          <p:cNvPr id="438" name="2 CuadroTexto"/>
          <p:cNvSpPr/>
          <p:nvPr/>
        </p:nvSpPr>
        <p:spPr>
          <a:xfrm>
            <a:off x="1167120" y="1560960"/>
            <a:ext cx="7416360" cy="3337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tabLst>
                <a:tab algn="l" pos="0"/>
              </a:tabLst>
            </a:pPr>
            <a:r>
              <a:rPr b="1" lang="es-MX" sz="1600" spc="-1" strike="noStrike">
                <a:solidFill>
                  <a:srgbClr val="000000"/>
                </a:solidFill>
                <a:latin typeface="Calibri"/>
              </a:rPr>
              <a:t>CONTRIBUYENTE REGISTRADO EN ENERO DE 2018</a:t>
            </a:r>
            <a:endParaRPr b="0" lang="es-MX" sz="1600" spc="-1" strike="noStrike">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439" name="1 Tabla"/>
          <p:cNvGraphicFramePr/>
          <p:nvPr/>
        </p:nvGraphicFramePr>
        <p:xfrm>
          <a:off x="1835280" y="1125360"/>
          <a:ext cx="5256000" cy="4145400"/>
        </p:xfrm>
        <a:graphic>
          <a:graphicData uri="http://schemas.openxmlformats.org/drawingml/2006/table">
            <a:tbl>
              <a:tblPr/>
              <a:tblGrid>
                <a:gridCol w="3475800"/>
                <a:gridCol w="1780200"/>
              </a:tblGrid>
              <a:tr h="313200">
                <a:tc gridSpan="2">
                  <a:txBody>
                    <a:bodyPr lIns="71640" rIns="71640" tIns="9360" bIns="0" anchor="b">
                      <a:noAutofit/>
                    </a:bodyPr>
                    <a:p>
                      <a:pPr algn="ctr">
                        <a:lnSpc>
                          <a:spcPct val="100000"/>
                        </a:lnSpc>
                      </a:pPr>
                      <a:r>
                        <a:rPr b="1" i="1" lang="es-MX" sz="1800" spc="-1" strike="noStrike">
                          <a:solidFill>
                            <a:srgbClr val="ffffff"/>
                          </a:solidFill>
                          <a:latin typeface="Calibri"/>
                        </a:rPr>
                        <a:t>EJEMPLO DECLARACION ANUAL 2020</a:t>
                      </a:r>
                      <a:endParaRPr b="0" lang="es-MX" sz="1800" spc="-1" strike="noStrike">
                        <a:latin typeface="Arial"/>
                      </a:endParaRPr>
                    </a:p>
                  </a:txBody>
                  <a:tcPr anchor="b" marL="71640" marR="71640">
                    <a:lnL w="12240">
                      <a:solidFill>
                        <a:srgbClr val="000000"/>
                      </a:solidFill>
                    </a:lnL>
                    <a:lnR w="12240">
                      <a:solidFill>
                        <a:srgbClr val="000000"/>
                      </a:solidFill>
                    </a:lnR>
                    <a:lnT w="12240">
                      <a:solidFill>
                        <a:srgbClr val="000000"/>
                      </a:solidFill>
                    </a:lnT>
                    <a:lnB w="12240">
                      <a:solidFill>
                        <a:srgbClr val="000000"/>
                      </a:solidFill>
                    </a:lnB>
                    <a:solidFill>
                      <a:srgbClr val="8497b0"/>
                    </a:solidFill>
                  </a:tcPr>
                </a:tc>
                <a:tc hMerge="1">
                  <a:tcPr anchor="t" marL="90000" marR="90000">
                    <a:solidFill>
                      <a:srgbClr val="729fcf"/>
                    </a:solidFill>
                  </a:tcPr>
                </a:tc>
              </a:tr>
              <a:tr h="313200">
                <a:tc>
                  <a:txBody>
                    <a:bodyPr lIns="9360" rIns="9360" tIns="9360" bIns="0" anchor="b">
                      <a:noAutofit/>
                    </a:bodyPr>
                    <a:p>
                      <a:pPr>
                        <a:lnSpc>
                          <a:spcPct val="100000"/>
                        </a:lnSpc>
                      </a:pPr>
                      <a:r>
                        <a:rPr b="1" i="1" lang="es-MX" sz="1600" spc="-1" strike="noStrike">
                          <a:solidFill>
                            <a:srgbClr val="000000"/>
                          </a:solidFill>
                          <a:latin typeface="Calibri"/>
                        </a:rPr>
                        <a:t>INGRESOS ACUMULABLES</a:t>
                      </a:r>
                      <a:endParaRPr b="0" lang="es-MX" sz="1600" spc="-1" strike="noStrike">
                        <a:latin typeface="Arial"/>
                      </a:endParaRPr>
                    </a:p>
                  </a:txBody>
                  <a:tcPr anchor="b" marL="9360" marR="9360">
                    <a:lnL w="12240">
                      <a:solidFill>
                        <a:srgbClr val="000000"/>
                      </a:solidFill>
                    </a:lnL>
                    <a:lnR w="12240">
                      <a:solidFill>
                        <a:srgbClr val="000000"/>
                      </a:solidFill>
                    </a:lnR>
                    <a:lnT w="12240">
                      <a:solidFill>
                        <a:srgbClr val="000000"/>
                      </a:solidFill>
                    </a:lnT>
                    <a:lnB w="12240">
                      <a:solidFill>
                        <a:srgbClr val="000000"/>
                      </a:solidFill>
                    </a:lnB>
                    <a:noFill/>
                  </a:tcPr>
                </a:tc>
                <a:tc>
                  <a:txBody>
                    <a:bodyPr lIns="9360" rIns="9360" tIns="9360" bIns="0" anchor="b">
                      <a:noAutofit/>
                    </a:bodyPr>
                    <a:p>
                      <a:pPr algn="r">
                        <a:lnSpc>
                          <a:spcPct val="100000"/>
                        </a:lnSpc>
                      </a:pPr>
                      <a:r>
                        <a:rPr b="1" lang="es-MX" sz="1800" spc="-1" strike="noStrike">
                          <a:solidFill>
                            <a:srgbClr val="000000"/>
                          </a:solidFill>
                          <a:latin typeface="Calibri"/>
                        </a:rPr>
                        <a:t>1,100,000.00</a:t>
                      </a:r>
                      <a:endParaRPr b="0" lang="es-MX" sz="1800" spc="-1" strike="noStrike">
                        <a:latin typeface="Arial"/>
                      </a:endParaRPr>
                    </a:p>
                  </a:txBody>
                  <a:tcPr anchor="b" marL="9360" marR="9360">
                    <a:lnL w="12240">
                      <a:solidFill>
                        <a:srgbClr val="000000"/>
                      </a:solidFill>
                    </a:lnL>
                    <a:lnR w="12240">
                      <a:solidFill>
                        <a:srgbClr val="000000"/>
                      </a:solidFill>
                    </a:lnR>
                    <a:lnT w="12240">
                      <a:solidFill>
                        <a:srgbClr val="000000"/>
                      </a:solidFill>
                    </a:lnT>
                    <a:lnB w="12240">
                      <a:solidFill>
                        <a:srgbClr val="000000"/>
                      </a:solidFill>
                    </a:lnB>
                    <a:noFill/>
                  </a:tcPr>
                </a:tc>
              </a:tr>
              <a:tr h="283680">
                <a:tc>
                  <a:txBody>
                    <a:bodyPr lIns="9360" rIns="9360" tIns="9360" bIns="0" anchor="b">
                      <a:noAutofit/>
                    </a:bodyPr>
                    <a:p>
                      <a:pPr>
                        <a:lnSpc>
                          <a:spcPct val="100000"/>
                        </a:lnSpc>
                      </a:pPr>
                      <a:r>
                        <a:rPr b="1" i="1" lang="es-MX" sz="1600" spc="-1" strike="noStrike">
                          <a:solidFill>
                            <a:srgbClr val="000000"/>
                          </a:solidFill>
                          <a:latin typeface="Calibri"/>
                        </a:rPr>
                        <a:t>DEDUCCIONES AUTORIZADAS</a:t>
                      </a:r>
                      <a:endParaRPr b="0" lang="es-MX" sz="1600" spc="-1" strike="noStrike">
                        <a:latin typeface="Arial"/>
                      </a:endParaRPr>
                    </a:p>
                  </a:txBody>
                  <a:tcPr anchor="b" marL="9360" marR="9360">
                    <a:lnL w="12240">
                      <a:solidFill>
                        <a:srgbClr val="000000"/>
                      </a:solidFill>
                    </a:lnL>
                    <a:lnR w="12240">
                      <a:solidFill>
                        <a:srgbClr val="000000"/>
                      </a:solidFill>
                    </a:lnR>
                    <a:lnT w="12240">
                      <a:solidFill>
                        <a:srgbClr val="000000"/>
                      </a:solidFill>
                    </a:lnT>
                    <a:lnB w="12240">
                      <a:solidFill>
                        <a:srgbClr val="000000"/>
                      </a:solidFill>
                    </a:lnB>
                    <a:noFill/>
                  </a:tcPr>
                </a:tc>
                <a:tc>
                  <a:txBody>
                    <a:bodyPr lIns="9360" rIns="9360" tIns="9360" bIns="0" anchor="b">
                      <a:noAutofit/>
                    </a:bodyPr>
                    <a:p>
                      <a:pPr algn="r">
                        <a:lnSpc>
                          <a:spcPct val="100000"/>
                        </a:lnSpc>
                      </a:pPr>
                      <a:r>
                        <a:rPr b="1" lang="es-MX" sz="1800" spc="-1" strike="noStrike">
                          <a:solidFill>
                            <a:srgbClr val="000000"/>
                          </a:solidFill>
                          <a:latin typeface="Calibri"/>
                        </a:rPr>
                        <a:t>755,000.00</a:t>
                      </a:r>
                      <a:endParaRPr b="0" lang="es-MX" sz="1800" spc="-1" strike="noStrike">
                        <a:latin typeface="Arial"/>
                      </a:endParaRPr>
                    </a:p>
                  </a:txBody>
                  <a:tcPr anchor="b" marL="9360" marR="9360">
                    <a:lnL w="12240">
                      <a:solidFill>
                        <a:srgbClr val="000000"/>
                      </a:solidFill>
                    </a:lnL>
                    <a:lnR w="12240">
                      <a:solidFill>
                        <a:srgbClr val="000000"/>
                      </a:solidFill>
                    </a:lnR>
                    <a:lnT w="12240">
                      <a:solidFill>
                        <a:srgbClr val="000000"/>
                      </a:solidFill>
                    </a:lnT>
                    <a:lnB w="12240">
                      <a:solidFill>
                        <a:srgbClr val="000000"/>
                      </a:solidFill>
                    </a:lnB>
                    <a:noFill/>
                  </a:tcPr>
                </a:tc>
              </a:tr>
              <a:tr h="283680">
                <a:tc>
                  <a:txBody>
                    <a:bodyPr lIns="9360" rIns="9360" tIns="9360" bIns="0" anchor="b">
                      <a:noAutofit/>
                    </a:bodyPr>
                    <a:p>
                      <a:pPr algn="ctr">
                        <a:lnSpc>
                          <a:spcPct val="100000"/>
                        </a:lnSpc>
                      </a:pPr>
                      <a:r>
                        <a:rPr b="1" i="1" lang="es-MX" sz="1600" spc="-1" strike="noStrike">
                          <a:solidFill>
                            <a:srgbClr val="000000"/>
                          </a:solidFill>
                          <a:latin typeface="Calibri"/>
                        </a:rPr>
                        <a:t>UTILIDAD </a:t>
                      </a:r>
                      <a:endParaRPr b="0" lang="es-MX" sz="1600" spc="-1" strike="noStrike">
                        <a:latin typeface="Arial"/>
                      </a:endParaRPr>
                    </a:p>
                  </a:txBody>
                  <a:tcPr anchor="b" marL="9360" marR="9360">
                    <a:lnL w="12240">
                      <a:solidFill>
                        <a:srgbClr val="000000"/>
                      </a:solidFill>
                    </a:lnL>
                    <a:lnR w="12240">
                      <a:solidFill>
                        <a:srgbClr val="000000"/>
                      </a:solidFill>
                    </a:lnR>
                    <a:lnT w="12240">
                      <a:solidFill>
                        <a:srgbClr val="000000"/>
                      </a:solidFill>
                    </a:lnT>
                    <a:lnB w="12240">
                      <a:solidFill>
                        <a:srgbClr val="000000"/>
                      </a:solidFill>
                    </a:lnB>
                    <a:noFill/>
                  </a:tcPr>
                </a:tc>
                <a:tc>
                  <a:txBody>
                    <a:bodyPr lIns="9360" rIns="9360" tIns="9360" bIns="0" anchor="b">
                      <a:noAutofit/>
                    </a:bodyPr>
                    <a:p>
                      <a:pPr algn="r">
                        <a:lnSpc>
                          <a:spcPct val="100000"/>
                        </a:lnSpc>
                      </a:pPr>
                      <a:r>
                        <a:rPr b="1" lang="es-MX" sz="1800" spc="-1" strike="noStrike">
                          <a:solidFill>
                            <a:srgbClr val="000000"/>
                          </a:solidFill>
                          <a:latin typeface="Calibri"/>
                        </a:rPr>
                        <a:t>345,000.00</a:t>
                      </a:r>
                      <a:endParaRPr b="0" lang="es-MX" sz="1800" spc="-1" strike="noStrike">
                        <a:latin typeface="Arial"/>
                      </a:endParaRPr>
                    </a:p>
                  </a:txBody>
                  <a:tcPr anchor="b" marL="9360" marR="9360">
                    <a:lnL w="12240">
                      <a:solidFill>
                        <a:srgbClr val="000000"/>
                      </a:solidFill>
                    </a:lnL>
                    <a:lnR w="12240">
                      <a:solidFill>
                        <a:srgbClr val="000000"/>
                      </a:solidFill>
                    </a:lnR>
                    <a:lnT w="12240">
                      <a:solidFill>
                        <a:srgbClr val="000000"/>
                      </a:solidFill>
                    </a:lnT>
                    <a:lnB w="12240">
                      <a:solidFill>
                        <a:srgbClr val="000000"/>
                      </a:solidFill>
                    </a:lnB>
                    <a:noFill/>
                  </a:tcPr>
                </a:tc>
              </a:tr>
              <a:tr h="283680">
                <a:tc>
                  <a:txBody>
                    <a:bodyPr lIns="9360" rIns="9360" tIns="9360" bIns="0" anchor="b">
                      <a:noAutofit/>
                    </a:bodyPr>
                    <a:p>
                      <a:pPr algn="ctr">
                        <a:lnSpc>
                          <a:spcPct val="100000"/>
                        </a:lnSpc>
                      </a:pPr>
                      <a:r>
                        <a:rPr b="1" i="1" lang="es-MX" sz="1600" spc="-1" strike="noStrike">
                          <a:solidFill>
                            <a:srgbClr val="000000"/>
                          </a:solidFill>
                          <a:latin typeface="Calibri"/>
                        </a:rPr>
                        <a:t>-LIMITE INFERIOR</a:t>
                      </a:r>
                      <a:endParaRPr b="0" lang="es-MX" sz="1600" spc="-1" strike="noStrike">
                        <a:latin typeface="Arial"/>
                      </a:endParaRPr>
                    </a:p>
                  </a:txBody>
                  <a:tcPr anchor="b" marL="9360" marR="9360">
                    <a:lnL w="12240">
                      <a:solidFill>
                        <a:srgbClr val="000000"/>
                      </a:solidFill>
                    </a:lnL>
                    <a:lnR w="12240">
                      <a:solidFill>
                        <a:srgbClr val="000000"/>
                      </a:solidFill>
                    </a:lnR>
                    <a:lnT w="12240">
                      <a:solidFill>
                        <a:srgbClr val="000000"/>
                      </a:solidFill>
                    </a:lnT>
                    <a:lnB w="12240">
                      <a:solidFill>
                        <a:srgbClr val="000000"/>
                      </a:solidFill>
                    </a:lnB>
                    <a:noFill/>
                  </a:tcPr>
                </a:tc>
                <a:tc>
                  <a:txBody>
                    <a:bodyPr lIns="9360" rIns="9360" tIns="9360" bIns="0" anchor="b">
                      <a:noAutofit/>
                    </a:bodyPr>
                    <a:p>
                      <a:pPr algn="r">
                        <a:lnSpc>
                          <a:spcPct val="100000"/>
                        </a:lnSpc>
                      </a:pPr>
                      <a:r>
                        <a:rPr b="1" lang="es-MX" sz="1800" spc="-1" strike="noStrike">
                          <a:solidFill>
                            <a:srgbClr val="000000"/>
                          </a:solidFill>
                          <a:latin typeface="Calibri"/>
                        </a:rPr>
                        <a:t>323,862.06</a:t>
                      </a:r>
                      <a:endParaRPr b="0" lang="es-MX" sz="1800" spc="-1" strike="noStrike">
                        <a:latin typeface="Arial"/>
                      </a:endParaRPr>
                    </a:p>
                  </a:txBody>
                  <a:tcPr anchor="b" marL="9360" marR="9360">
                    <a:lnL w="12240">
                      <a:solidFill>
                        <a:srgbClr val="000000"/>
                      </a:solidFill>
                    </a:lnL>
                    <a:lnR w="12240">
                      <a:solidFill>
                        <a:srgbClr val="000000"/>
                      </a:solidFill>
                    </a:lnR>
                    <a:lnT w="12240">
                      <a:solidFill>
                        <a:srgbClr val="000000"/>
                      </a:solidFill>
                    </a:lnT>
                    <a:lnB w="12240">
                      <a:solidFill>
                        <a:srgbClr val="000000"/>
                      </a:solidFill>
                    </a:lnB>
                    <a:noFill/>
                  </a:tcPr>
                </a:tc>
              </a:tr>
              <a:tr h="283680">
                <a:tc>
                  <a:txBody>
                    <a:bodyPr lIns="9360" rIns="9360" tIns="9360" bIns="0" anchor="b">
                      <a:noAutofit/>
                    </a:bodyPr>
                    <a:p>
                      <a:pPr algn="ctr">
                        <a:lnSpc>
                          <a:spcPct val="100000"/>
                        </a:lnSpc>
                      </a:pPr>
                      <a:r>
                        <a:rPr b="1" i="1" lang="es-MX" sz="1600" spc="-1" strike="noStrike">
                          <a:solidFill>
                            <a:srgbClr val="000000"/>
                          </a:solidFill>
                          <a:latin typeface="Calibri"/>
                        </a:rPr>
                        <a:t>EXCEDENTE</a:t>
                      </a:r>
                      <a:endParaRPr b="0" lang="es-MX" sz="1600" spc="-1" strike="noStrike">
                        <a:latin typeface="Arial"/>
                      </a:endParaRPr>
                    </a:p>
                  </a:txBody>
                  <a:tcPr anchor="b" marL="9360" marR="9360">
                    <a:lnL w="12240">
                      <a:solidFill>
                        <a:srgbClr val="000000"/>
                      </a:solidFill>
                    </a:lnL>
                    <a:lnR w="12240">
                      <a:solidFill>
                        <a:srgbClr val="000000"/>
                      </a:solidFill>
                    </a:lnR>
                    <a:lnT w="12240">
                      <a:solidFill>
                        <a:srgbClr val="000000"/>
                      </a:solidFill>
                    </a:lnT>
                    <a:lnB w="12240">
                      <a:solidFill>
                        <a:srgbClr val="000000"/>
                      </a:solidFill>
                    </a:lnB>
                    <a:noFill/>
                  </a:tcPr>
                </a:tc>
                <a:tc>
                  <a:txBody>
                    <a:bodyPr lIns="9360" rIns="9360" tIns="9360" bIns="0" anchor="b">
                      <a:noAutofit/>
                    </a:bodyPr>
                    <a:p>
                      <a:pPr algn="r">
                        <a:lnSpc>
                          <a:spcPct val="100000"/>
                        </a:lnSpc>
                      </a:pPr>
                      <a:r>
                        <a:rPr b="1" lang="es-MX" sz="1800" spc="-1" strike="noStrike">
                          <a:solidFill>
                            <a:srgbClr val="000000"/>
                          </a:solidFill>
                          <a:latin typeface="Calibri"/>
                        </a:rPr>
                        <a:t>21,137.94</a:t>
                      </a:r>
                      <a:endParaRPr b="0" lang="es-MX" sz="1800" spc="-1" strike="noStrike">
                        <a:latin typeface="Arial"/>
                      </a:endParaRPr>
                    </a:p>
                  </a:txBody>
                  <a:tcPr anchor="b" marL="9360" marR="9360">
                    <a:lnL w="12240">
                      <a:solidFill>
                        <a:srgbClr val="000000"/>
                      </a:solidFill>
                    </a:lnL>
                    <a:lnR w="12240">
                      <a:solidFill>
                        <a:srgbClr val="000000"/>
                      </a:solidFill>
                    </a:lnR>
                    <a:lnT w="12240">
                      <a:solidFill>
                        <a:srgbClr val="000000"/>
                      </a:solidFill>
                    </a:lnT>
                    <a:lnB w="12240">
                      <a:solidFill>
                        <a:srgbClr val="000000"/>
                      </a:solidFill>
                    </a:lnB>
                    <a:noFill/>
                  </a:tcPr>
                </a:tc>
              </a:tr>
              <a:tr h="283680">
                <a:tc>
                  <a:txBody>
                    <a:bodyPr lIns="9360" rIns="9360" tIns="9360" bIns="0" anchor="b">
                      <a:noAutofit/>
                    </a:bodyPr>
                    <a:p>
                      <a:pPr algn="ctr">
                        <a:lnSpc>
                          <a:spcPct val="100000"/>
                        </a:lnSpc>
                      </a:pPr>
                      <a:r>
                        <a:rPr b="1" i="1" lang="es-MX" sz="1600" spc="-1" strike="noStrike">
                          <a:solidFill>
                            <a:srgbClr val="000000"/>
                          </a:solidFill>
                          <a:latin typeface="Calibri"/>
                        </a:rPr>
                        <a:t>X %     23.52</a:t>
                      </a:r>
                      <a:endParaRPr b="0" lang="es-MX" sz="1600" spc="-1" strike="noStrike">
                        <a:latin typeface="Arial"/>
                      </a:endParaRPr>
                    </a:p>
                  </a:txBody>
                  <a:tcPr anchor="b" marL="9360" marR="9360">
                    <a:lnL w="12240">
                      <a:solidFill>
                        <a:srgbClr val="000000"/>
                      </a:solidFill>
                    </a:lnL>
                    <a:lnR w="12240">
                      <a:solidFill>
                        <a:srgbClr val="000000"/>
                      </a:solidFill>
                    </a:lnR>
                    <a:lnT w="12240">
                      <a:solidFill>
                        <a:srgbClr val="000000"/>
                      </a:solidFill>
                    </a:lnT>
                    <a:lnB w="12240">
                      <a:solidFill>
                        <a:srgbClr val="000000"/>
                      </a:solidFill>
                    </a:lnB>
                    <a:noFill/>
                  </a:tcPr>
                </a:tc>
                <a:tc>
                  <a:txBody>
                    <a:bodyPr lIns="9360" rIns="9360" tIns="9360" bIns="0" anchor="b">
                      <a:noAutofit/>
                    </a:bodyPr>
                    <a:p>
                      <a:pPr algn="r">
                        <a:lnSpc>
                          <a:spcPct val="100000"/>
                        </a:lnSpc>
                      </a:pPr>
                      <a:r>
                        <a:rPr b="1" lang="es-MX" sz="1800" spc="-1" strike="noStrike">
                          <a:solidFill>
                            <a:srgbClr val="000000"/>
                          </a:solidFill>
                          <a:latin typeface="Calibri"/>
                        </a:rPr>
                        <a:t>0.2352</a:t>
                      </a:r>
                      <a:endParaRPr b="0" lang="es-MX" sz="1800" spc="-1" strike="noStrike">
                        <a:latin typeface="Arial"/>
                      </a:endParaRPr>
                    </a:p>
                  </a:txBody>
                  <a:tcPr anchor="b" marL="9360" marR="9360">
                    <a:lnL w="12240">
                      <a:solidFill>
                        <a:srgbClr val="000000"/>
                      </a:solidFill>
                    </a:lnL>
                    <a:lnR w="12240">
                      <a:solidFill>
                        <a:srgbClr val="000000"/>
                      </a:solidFill>
                    </a:lnR>
                    <a:lnT w="12240">
                      <a:solidFill>
                        <a:srgbClr val="000000"/>
                      </a:solidFill>
                    </a:lnT>
                    <a:lnB w="12240">
                      <a:solidFill>
                        <a:srgbClr val="000000"/>
                      </a:solidFill>
                    </a:lnB>
                    <a:noFill/>
                  </a:tcPr>
                </a:tc>
              </a:tr>
              <a:tr h="283680">
                <a:tc>
                  <a:txBody>
                    <a:bodyPr lIns="9360" rIns="9360" tIns="9360" bIns="0" anchor="b">
                      <a:noAutofit/>
                    </a:bodyPr>
                    <a:p>
                      <a:pPr algn="ctr">
                        <a:lnSpc>
                          <a:spcPct val="100000"/>
                        </a:lnSpc>
                      </a:pPr>
                      <a:r>
                        <a:rPr b="1" i="1" lang="es-MX" sz="1600" spc="-1" strike="noStrike">
                          <a:solidFill>
                            <a:srgbClr val="000000"/>
                          </a:solidFill>
                          <a:latin typeface="Calibri"/>
                        </a:rPr>
                        <a:t>IMPUESTO MARGINAL</a:t>
                      </a:r>
                      <a:endParaRPr b="0" lang="es-MX" sz="1600" spc="-1" strike="noStrike">
                        <a:latin typeface="Arial"/>
                      </a:endParaRPr>
                    </a:p>
                  </a:txBody>
                  <a:tcPr anchor="b" marL="9360" marR="9360">
                    <a:lnL w="12240">
                      <a:solidFill>
                        <a:srgbClr val="000000"/>
                      </a:solidFill>
                    </a:lnL>
                    <a:lnR w="12240">
                      <a:solidFill>
                        <a:srgbClr val="000000"/>
                      </a:solidFill>
                    </a:lnR>
                    <a:lnT w="12240">
                      <a:solidFill>
                        <a:srgbClr val="000000"/>
                      </a:solidFill>
                    </a:lnT>
                    <a:lnB w="12240">
                      <a:solidFill>
                        <a:srgbClr val="000000"/>
                      </a:solidFill>
                    </a:lnB>
                    <a:noFill/>
                  </a:tcPr>
                </a:tc>
                <a:tc>
                  <a:txBody>
                    <a:bodyPr lIns="9360" rIns="9360" tIns="9360" bIns="0" anchor="b">
                      <a:noAutofit/>
                    </a:bodyPr>
                    <a:p>
                      <a:pPr algn="r">
                        <a:lnSpc>
                          <a:spcPct val="100000"/>
                        </a:lnSpc>
                      </a:pPr>
                      <a:r>
                        <a:rPr b="1" lang="es-MX" sz="1800" spc="-1" strike="noStrike">
                          <a:solidFill>
                            <a:srgbClr val="000000"/>
                          </a:solidFill>
                          <a:latin typeface="Calibri"/>
                        </a:rPr>
                        <a:t>4,971.64</a:t>
                      </a:r>
                      <a:endParaRPr b="0" lang="es-MX" sz="1800" spc="-1" strike="noStrike">
                        <a:latin typeface="Arial"/>
                      </a:endParaRPr>
                    </a:p>
                  </a:txBody>
                  <a:tcPr anchor="b" marL="9360" marR="9360">
                    <a:lnL w="12240">
                      <a:solidFill>
                        <a:srgbClr val="000000"/>
                      </a:solidFill>
                    </a:lnL>
                    <a:lnR w="12240">
                      <a:solidFill>
                        <a:srgbClr val="000000"/>
                      </a:solidFill>
                    </a:lnR>
                    <a:lnT w="12240">
                      <a:solidFill>
                        <a:srgbClr val="000000"/>
                      </a:solidFill>
                    </a:lnT>
                    <a:lnB w="12240">
                      <a:solidFill>
                        <a:srgbClr val="000000"/>
                      </a:solidFill>
                    </a:lnB>
                    <a:noFill/>
                  </a:tcPr>
                </a:tc>
              </a:tr>
              <a:tr h="283680">
                <a:tc>
                  <a:txBody>
                    <a:bodyPr lIns="9360" rIns="9360" tIns="9360" bIns="0" anchor="b">
                      <a:noAutofit/>
                    </a:bodyPr>
                    <a:p>
                      <a:pPr algn="ctr">
                        <a:lnSpc>
                          <a:spcPct val="100000"/>
                        </a:lnSpc>
                      </a:pPr>
                      <a:r>
                        <a:rPr b="1" i="1" lang="es-MX" sz="1600" spc="-1" strike="noStrike">
                          <a:solidFill>
                            <a:srgbClr val="000000"/>
                          </a:solidFill>
                          <a:latin typeface="Calibri"/>
                        </a:rPr>
                        <a:t>CUOTA FIJA</a:t>
                      </a:r>
                      <a:endParaRPr b="0" lang="es-MX" sz="1600" spc="-1" strike="noStrike">
                        <a:latin typeface="Arial"/>
                      </a:endParaRPr>
                    </a:p>
                  </a:txBody>
                  <a:tcPr anchor="b" marL="9360" marR="9360">
                    <a:lnL w="12240">
                      <a:solidFill>
                        <a:srgbClr val="000000"/>
                      </a:solidFill>
                    </a:lnL>
                    <a:lnR w="12240">
                      <a:solidFill>
                        <a:srgbClr val="000000"/>
                      </a:solidFill>
                    </a:lnR>
                    <a:lnT w="12240">
                      <a:solidFill>
                        <a:srgbClr val="000000"/>
                      </a:solidFill>
                    </a:lnT>
                    <a:lnB w="12240">
                      <a:solidFill>
                        <a:srgbClr val="000000"/>
                      </a:solidFill>
                    </a:lnB>
                    <a:noFill/>
                  </a:tcPr>
                </a:tc>
                <a:tc>
                  <a:txBody>
                    <a:bodyPr lIns="9360" rIns="9360" tIns="9360" bIns="0" anchor="b">
                      <a:noAutofit/>
                    </a:bodyPr>
                    <a:p>
                      <a:pPr algn="r">
                        <a:lnSpc>
                          <a:spcPct val="100000"/>
                        </a:lnSpc>
                      </a:pPr>
                      <a:r>
                        <a:rPr b="1" lang="es-MX" sz="1800" spc="-1" strike="noStrike">
                          <a:solidFill>
                            <a:srgbClr val="000000"/>
                          </a:solidFill>
                          <a:latin typeface="Calibri"/>
                        </a:rPr>
                        <a:t>51,882.00</a:t>
                      </a:r>
                      <a:endParaRPr b="0" lang="es-MX" sz="1800" spc="-1" strike="noStrike">
                        <a:latin typeface="Arial"/>
                      </a:endParaRPr>
                    </a:p>
                  </a:txBody>
                  <a:tcPr anchor="b" marL="9360" marR="9360">
                    <a:lnL w="12240">
                      <a:solidFill>
                        <a:srgbClr val="000000"/>
                      </a:solidFill>
                    </a:lnL>
                    <a:lnR w="12240">
                      <a:solidFill>
                        <a:srgbClr val="000000"/>
                      </a:solidFill>
                    </a:lnR>
                    <a:lnT w="12240">
                      <a:solidFill>
                        <a:srgbClr val="000000"/>
                      </a:solidFill>
                    </a:lnT>
                    <a:lnB w="12240">
                      <a:solidFill>
                        <a:srgbClr val="000000"/>
                      </a:solidFill>
                    </a:lnB>
                    <a:noFill/>
                  </a:tcPr>
                </a:tc>
              </a:tr>
              <a:tr h="283680">
                <a:tc>
                  <a:txBody>
                    <a:bodyPr lIns="9360" rIns="9360" tIns="9360" bIns="0" anchor="b">
                      <a:noAutofit/>
                    </a:bodyPr>
                    <a:p>
                      <a:pPr algn="ctr">
                        <a:lnSpc>
                          <a:spcPct val="100000"/>
                        </a:lnSpc>
                      </a:pPr>
                      <a:r>
                        <a:rPr b="1" i="1" lang="es-MX" sz="1600" spc="-1" strike="noStrike">
                          <a:solidFill>
                            <a:srgbClr val="000000"/>
                          </a:solidFill>
                          <a:latin typeface="Calibri"/>
                        </a:rPr>
                        <a:t>TOTAL IMPUESTO DEL EJERCICIO</a:t>
                      </a:r>
                      <a:endParaRPr b="0" lang="es-MX" sz="1600" spc="-1" strike="noStrike">
                        <a:latin typeface="Arial"/>
                      </a:endParaRPr>
                    </a:p>
                  </a:txBody>
                  <a:tcPr anchor="b" marL="9360" marR="9360">
                    <a:lnL w="12240">
                      <a:solidFill>
                        <a:srgbClr val="000000"/>
                      </a:solidFill>
                    </a:lnL>
                    <a:lnR w="12240">
                      <a:solidFill>
                        <a:srgbClr val="000000"/>
                      </a:solidFill>
                    </a:lnR>
                    <a:lnT w="12240">
                      <a:solidFill>
                        <a:srgbClr val="000000"/>
                      </a:solidFill>
                    </a:lnT>
                    <a:lnB w="12240">
                      <a:solidFill>
                        <a:srgbClr val="000000"/>
                      </a:solidFill>
                    </a:lnB>
                    <a:noFill/>
                  </a:tcPr>
                </a:tc>
                <a:tc>
                  <a:txBody>
                    <a:bodyPr lIns="9360" rIns="9360" tIns="9360" bIns="0" anchor="b">
                      <a:noAutofit/>
                    </a:bodyPr>
                    <a:p>
                      <a:pPr algn="r">
                        <a:lnSpc>
                          <a:spcPct val="100000"/>
                        </a:lnSpc>
                      </a:pPr>
                      <a:r>
                        <a:rPr b="1" lang="es-MX" sz="1800" spc="-1" strike="noStrike">
                          <a:solidFill>
                            <a:srgbClr val="000000"/>
                          </a:solidFill>
                          <a:latin typeface="Calibri"/>
                        </a:rPr>
                        <a:t>56,853.64</a:t>
                      </a:r>
                      <a:endParaRPr b="0" lang="es-MX" sz="1800" spc="-1" strike="noStrike">
                        <a:latin typeface="Arial"/>
                      </a:endParaRPr>
                    </a:p>
                  </a:txBody>
                  <a:tcPr anchor="b" marL="9360" marR="936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r>
              <a:tr h="283680">
                <a:tc>
                  <a:txBody>
                    <a:bodyPr lIns="9360" rIns="9360" tIns="9360" bIns="0" anchor="b">
                      <a:noAutofit/>
                    </a:bodyPr>
                    <a:p>
                      <a:pPr algn="ctr">
                        <a:lnSpc>
                          <a:spcPct val="100000"/>
                        </a:lnSpc>
                      </a:pPr>
                      <a:r>
                        <a:rPr b="1" i="1" lang="es-MX" sz="1600" spc="-1" strike="noStrike">
                          <a:solidFill>
                            <a:srgbClr val="000000"/>
                          </a:solidFill>
                          <a:latin typeface="Calibri"/>
                        </a:rPr>
                        <a:t>REDUCCION DE 80%</a:t>
                      </a:r>
                      <a:endParaRPr b="0" lang="es-MX" sz="1600" spc="-1" strike="noStrike">
                        <a:latin typeface="Arial"/>
                      </a:endParaRPr>
                    </a:p>
                  </a:txBody>
                  <a:tcPr anchor="b" marL="9360" marR="9360">
                    <a:lnL w="12240">
                      <a:solidFill>
                        <a:srgbClr val="000000"/>
                      </a:solidFill>
                    </a:lnL>
                    <a:lnR w="12240">
                      <a:solidFill>
                        <a:srgbClr val="000000"/>
                      </a:solidFill>
                    </a:lnR>
                    <a:lnT w="12240">
                      <a:solidFill>
                        <a:srgbClr val="000000"/>
                      </a:solidFill>
                    </a:lnT>
                    <a:lnB w="12240">
                      <a:solidFill>
                        <a:srgbClr val="000000"/>
                      </a:solidFill>
                    </a:lnB>
                    <a:noFill/>
                  </a:tcPr>
                </a:tc>
                <a:tc>
                  <a:txBody>
                    <a:bodyPr lIns="9360" rIns="9360" tIns="9360" bIns="0" anchor="b">
                      <a:noAutofit/>
                    </a:bodyPr>
                    <a:p>
                      <a:pPr algn="r">
                        <a:lnSpc>
                          <a:spcPct val="100000"/>
                        </a:lnSpc>
                      </a:pPr>
                      <a:r>
                        <a:rPr b="1" lang="es-MX" sz="1800" spc="-1" strike="noStrike">
                          <a:solidFill>
                            <a:srgbClr val="000000"/>
                          </a:solidFill>
                          <a:latin typeface="Calibri"/>
                        </a:rPr>
                        <a:t>45,482.91</a:t>
                      </a:r>
                      <a:endParaRPr b="0" lang="es-MX" sz="1800" spc="-1" strike="noStrike">
                        <a:latin typeface="Arial"/>
                      </a:endParaRPr>
                    </a:p>
                  </a:txBody>
                  <a:tcPr anchor="b" marL="9360" marR="9360">
                    <a:lnL w="12240">
                      <a:solidFill>
                        <a:srgbClr val="000000"/>
                      </a:solidFill>
                    </a:lnL>
                    <a:lnR w="12240">
                      <a:solidFill>
                        <a:srgbClr val="000000"/>
                      </a:solidFill>
                    </a:lnR>
                    <a:lnT w="12240">
                      <a:solidFill>
                        <a:srgbClr val="000000"/>
                      </a:solidFill>
                    </a:lnT>
                    <a:lnB w="12240">
                      <a:solidFill>
                        <a:srgbClr val="000000"/>
                      </a:solidFill>
                    </a:lnB>
                    <a:noFill/>
                  </a:tcPr>
                </a:tc>
              </a:tr>
              <a:tr h="354960">
                <a:tc>
                  <a:txBody>
                    <a:bodyPr lIns="9360" rIns="9360" tIns="9360" bIns="0" anchor="b">
                      <a:noAutofit/>
                    </a:bodyPr>
                    <a:p>
                      <a:pPr algn="ctr">
                        <a:lnSpc>
                          <a:spcPct val="100000"/>
                        </a:lnSpc>
                      </a:pPr>
                      <a:r>
                        <a:rPr b="1" i="1" lang="es-ES" sz="1600" spc="-1" strike="noStrike">
                          <a:solidFill>
                            <a:srgbClr val="000000"/>
                          </a:solidFill>
                          <a:latin typeface="Calibri"/>
                        </a:rPr>
                        <a:t>IMPUESTO A CARGO DEL EJERCICIO</a:t>
                      </a:r>
                      <a:endParaRPr b="0" lang="es-MX" sz="1600" spc="-1" strike="noStrike">
                        <a:latin typeface="Arial"/>
                      </a:endParaRPr>
                    </a:p>
                  </a:txBody>
                  <a:tcPr anchor="b" marL="9360" marR="9360">
                    <a:lnL w="12240">
                      <a:solidFill>
                        <a:srgbClr val="000000"/>
                      </a:solidFill>
                    </a:lnL>
                    <a:lnR w="12240">
                      <a:solidFill>
                        <a:srgbClr val="000000"/>
                      </a:solidFill>
                    </a:lnR>
                    <a:lnT w="12240">
                      <a:solidFill>
                        <a:srgbClr val="000000"/>
                      </a:solidFill>
                    </a:lnT>
                    <a:lnB w="12240">
                      <a:solidFill>
                        <a:srgbClr val="000000"/>
                      </a:solidFill>
                    </a:lnB>
                    <a:noFill/>
                  </a:tcPr>
                </a:tc>
                <a:tc>
                  <a:txBody>
                    <a:bodyPr lIns="9360" rIns="9360" tIns="9360" bIns="0" anchor="b">
                      <a:noAutofit/>
                    </a:bodyPr>
                    <a:p>
                      <a:pPr algn="r">
                        <a:lnSpc>
                          <a:spcPct val="100000"/>
                        </a:lnSpc>
                      </a:pPr>
                      <a:r>
                        <a:rPr b="1" lang="es-MX" sz="1800" spc="-1" strike="noStrike">
                          <a:solidFill>
                            <a:srgbClr val="000000"/>
                          </a:solidFill>
                          <a:latin typeface="Calibri"/>
                        </a:rPr>
                        <a:t>11,370.73</a:t>
                      </a:r>
                      <a:endParaRPr b="0" lang="es-MX" sz="1800" spc="-1" strike="noStrike">
                        <a:latin typeface="Arial"/>
                      </a:endParaRPr>
                    </a:p>
                  </a:txBody>
                  <a:tcPr anchor="b" marL="9360" marR="9360">
                    <a:lnL w="12240">
                      <a:solidFill>
                        <a:srgbClr val="000000"/>
                      </a:solidFill>
                    </a:lnL>
                    <a:lnR w="12240">
                      <a:solidFill>
                        <a:srgbClr val="000000"/>
                      </a:solidFill>
                    </a:lnR>
                    <a:lnT w="12240">
                      <a:solidFill>
                        <a:srgbClr val="000000"/>
                      </a:solidFill>
                    </a:lnT>
                    <a:lnB w="12240">
                      <a:solidFill>
                        <a:srgbClr val="000000"/>
                      </a:solidFill>
                    </a:lnB>
                    <a:noFill/>
                  </a:tcPr>
                </a:tc>
              </a:tr>
              <a:tr h="287280">
                <a:tc>
                  <a:txBody>
                    <a:bodyPr lIns="9360" rIns="9360" tIns="9360" bIns="0" anchor="b">
                      <a:noAutofit/>
                    </a:bodyPr>
                    <a:p>
                      <a:pPr algn="ctr">
                        <a:lnSpc>
                          <a:spcPct val="100000"/>
                        </a:lnSpc>
                      </a:pPr>
                      <a:r>
                        <a:rPr b="1" i="1" lang="es-MX" sz="1600" spc="-1" strike="noStrike">
                          <a:solidFill>
                            <a:srgbClr val="000000"/>
                          </a:solidFill>
                          <a:latin typeface="Calibri"/>
                        </a:rPr>
                        <a:t>PAGOS PROVISIONALES PAGADOS</a:t>
                      </a:r>
                      <a:endParaRPr b="0" lang="es-MX" sz="1600" spc="-1" strike="noStrike">
                        <a:latin typeface="Arial"/>
                      </a:endParaRPr>
                    </a:p>
                  </a:txBody>
                  <a:tcPr anchor="b" marL="9360" marR="9360">
                    <a:lnL w="12240">
                      <a:solidFill>
                        <a:srgbClr val="000000"/>
                      </a:solidFill>
                    </a:lnL>
                    <a:lnR w="12240">
                      <a:solidFill>
                        <a:srgbClr val="000000"/>
                      </a:solidFill>
                    </a:lnR>
                    <a:lnT w="12240">
                      <a:solidFill>
                        <a:srgbClr val="000000"/>
                      </a:solidFill>
                    </a:lnT>
                    <a:lnB w="12240">
                      <a:solidFill>
                        <a:srgbClr val="000000"/>
                      </a:solidFill>
                    </a:lnB>
                    <a:noFill/>
                  </a:tcPr>
                </a:tc>
                <a:tc>
                  <a:txBody>
                    <a:bodyPr lIns="9360" rIns="9360" tIns="9360" bIns="0" anchor="b">
                      <a:noAutofit/>
                    </a:bodyPr>
                    <a:p>
                      <a:pPr algn="r">
                        <a:lnSpc>
                          <a:spcPct val="100000"/>
                        </a:lnSpc>
                      </a:pPr>
                      <a:r>
                        <a:rPr b="1" lang="es-MX" sz="1800" spc="-1" strike="noStrike">
                          <a:solidFill>
                            <a:srgbClr val="000000"/>
                          </a:solidFill>
                          <a:latin typeface="Calibri"/>
                        </a:rPr>
                        <a:t>-13,925.00</a:t>
                      </a:r>
                      <a:endParaRPr b="0" lang="es-MX" sz="1800" spc="-1" strike="noStrike">
                        <a:latin typeface="Arial"/>
                      </a:endParaRPr>
                    </a:p>
                  </a:txBody>
                  <a:tcPr anchor="b" marL="9360" marR="936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r>
              <a:tr h="323640">
                <a:tc>
                  <a:txBody>
                    <a:bodyPr lIns="9360" rIns="9360" tIns="9360" bIns="0" anchor="b">
                      <a:noAutofit/>
                    </a:bodyPr>
                    <a:p>
                      <a:pPr algn="ctr">
                        <a:lnSpc>
                          <a:spcPct val="100000"/>
                        </a:lnSpc>
                      </a:pPr>
                      <a:r>
                        <a:rPr b="1" i="1" lang="es-MX" sz="1600" spc="-1" strike="noStrike">
                          <a:solidFill>
                            <a:srgbClr val="000000"/>
                          </a:solidFill>
                          <a:latin typeface="Calibri"/>
                        </a:rPr>
                        <a:t>SALDO A FAVOR</a:t>
                      </a:r>
                      <a:endParaRPr b="0" lang="es-MX" sz="1600" spc="-1" strike="noStrike">
                        <a:latin typeface="Arial"/>
                      </a:endParaRPr>
                    </a:p>
                  </a:txBody>
                  <a:tcPr anchor="b" marL="9360" marR="9360">
                    <a:lnL w="12240">
                      <a:solidFill>
                        <a:srgbClr val="000000"/>
                      </a:solidFill>
                    </a:lnL>
                    <a:lnR w="12240">
                      <a:solidFill>
                        <a:srgbClr val="000000"/>
                      </a:solidFill>
                    </a:lnR>
                    <a:lnT w="12240">
                      <a:solidFill>
                        <a:srgbClr val="000000"/>
                      </a:solidFill>
                    </a:lnT>
                    <a:lnB w="12240">
                      <a:solidFill>
                        <a:srgbClr val="000000"/>
                      </a:solidFill>
                    </a:lnB>
                    <a:noFill/>
                  </a:tcPr>
                </a:tc>
                <a:tc>
                  <a:txBody>
                    <a:bodyPr lIns="9360" rIns="9360" tIns="9360" bIns="0" anchor="b">
                      <a:noAutofit/>
                    </a:bodyPr>
                    <a:p>
                      <a:pPr algn="r">
                        <a:lnSpc>
                          <a:spcPct val="100000"/>
                        </a:lnSpc>
                      </a:pPr>
                      <a:r>
                        <a:rPr b="1" lang="es-MX" sz="1800" spc="-1" strike="noStrike">
                          <a:solidFill>
                            <a:srgbClr val="000000"/>
                          </a:solidFill>
                          <a:latin typeface="Calibri"/>
                        </a:rPr>
                        <a:t>-2,554.27</a:t>
                      </a:r>
                      <a:endParaRPr b="0" lang="es-MX" sz="1800" spc="-1" strike="noStrike">
                        <a:latin typeface="Arial"/>
                      </a:endParaRPr>
                    </a:p>
                  </a:txBody>
                  <a:tcPr anchor="b" marL="9360" marR="936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r>
            </a:tbl>
          </a:graphicData>
        </a:graphic>
      </p:graphicFrame>
      <p:sp>
        <p:nvSpPr>
          <p:cNvPr id="440" name="2 Rectángulo"/>
          <p:cNvSpPr/>
          <p:nvPr/>
        </p:nvSpPr>
        <p:spPr>
          <a:xfrm>
            <a:off x="4566600" y="260280"/>
            <a:ext cx="3238200" cy="36468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tabLst>
                <a:tab algn="l" pos="0"/>
              </a:tabLst>
            </a:pPr>
            <a:r>
              <a:rPr b="1" i="1" lang="es-MX" sz="1800" spc="-1" strike="noStrike">
                <a:solidFill>
                  <a:srgbClr val="ffffff"/>
                </a:solidFill>
                <a:latin typeface="Calibri"/>
              </a:rPr>
              <a:t>Declaración    Anual     RIF   2020</a:t>
            </a:r>
            <a:endParaRPr b="0" lang="es-MX" sz="1800" spc="-1" strike="noStrike">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441" name="Tabla 1"/>
          <p:cNvGraphicFramePr/>
          <p:nvPr/>
        </p:nvGraphicFramePr>
        <p:xfrm>
          <a:off x="351000" y="1436760"/>
          <a:ext cx="8280360" cy="2393640"/>
        </p:xfrm>
        <a:graphic>
          <a:graphicData uri="http://schemas.openxmlformats.org/drawingml/2006/table">
            <a:tbl>
              <a:tblPr/>
              <a:tblGrid>
                <a:gridCol w="814680"/>
                <a:gridCol w="7465680"/>
              </a:tblGrid>
              <a:tr h="1409760">
                <a:tc>
                  <a:txBody>
                    <a:bodyPr lIns="62280" rIns="62280" tIns="0" bIns="0" anchor="t">
                      <a:noAutofit/>
                    </a:bodyPr>
                    <a:p>
                      <a:pPr>
                        <a:lnSpc>
                          <a:spcPct val="100000"/>
                        </a:lnSpc>
                      </a:pPr>
                      <a:r>
                        <a:rPr b="1" lang="es-MX" sz="1300" spc="-1" strike="noStrike">
                          <a:solidFill>
                            <a:srgbClr val="000000"/>
                          </a:solidFill>
                          <a:latin typeface="Calibri"/>
                          <a:ea typeface="Times New Roman"/>
                        </a:rPr>
                        <a:t>3.13.19.</a:t>
                      </a:r>
                      <a:endParaRPr b="0" lang="es-MX" sz="13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c>
                  <a:txBody>
                    <a:bodyPr lIns="62280" rIns="62280" tIns="0" bIns="0" anchor="t">
                      <a:noAutofit/>
                    </a:bodyPr>
                    <a:p>
                      <a:pPr marL="63360" indent="22320" algn="just">
                        <a:lnSpc>
                          <a:spcPts val="1054"/>
                        </a:lnSpc>
                        <a:spcAft>
                          <a:spcPts val="400"/>
                        </a:spcAft>
                        <a:tabLst>
                          <a:tab algn="l" pos="0"/>
                        </a:tabLst>
                      </a:pPr>
                      <a:r>
                        <a:rPr b="1" lang="es-MX" sz="1300" spc="-1" strike="noStrike">
                          <a:solidFill>
                            <a:srgbClr val="000000"/>
                          </a:solidFill>
                          <a:latin typeface="Calibri"/>
                          <a:ea typeface="Times New Roman"/>
                        </a:rPr>
                        <a:t>Renta gravable para efectos de la determinación de la PTU para contribuyentes que opten por utilizar el coeficiente de utilidad en el RIF</a:t>
                      </a:r>
                      <a:endParaRPr b="0" lang="es-MX" sz="1300" spc="-1" strike="noStrike">
                        <a:latin typeface="Arial"/>
                      </a:endParaRPr>
                    </a:p>
                    <a:p>
                      <a:pPr marL="63360" indent="22320" algn="just">
                        <a:lnSpc>
                          <a:spcPts val="1054"/>
                        </a:lnSpc>
                        <a:spcAft>
                          <a:spcPts val="400"/>
                        </a:spcAft>
                        <a:tabLst>
                          <a:tab algn="l" pos="0"/>
                        </a:tabLst>
                      </a:pPr>
                      <a:endParaRPr b="0" lang="es-MX" sz="1300" spc="-1" strike="noStrike">
                        <a:latin typeface="Arial"/>
                      </a:endParaRPr>
                    </a:p>
                    <a:p>
                      <a:pPr marL="63360" indent="22320">
                        <a:lnSpc>
                          <a:spcPct val="100000"/>
                        </a:lnSpc>
                        <a:tabLst>
                          <a:tab algn="l" pos="0"/>
                        </a:tabLst>
                      </a:pPr>
                      <a:r>
                        <a:rPr b="0" lang="es-MX" sz="1300" spc="-1" strike="noStrike">
                          <a:solidFill>
                            <a:srgbClr val="000000"/>
                          </a:solidFill>
                          <a:latin typeface="Calibri"/>
                          <a:ea typeface="Times New Roman"/>
                        </a:rPr>
                        <a:t>Para efectos del artículo 111, último párrafo de la Ley del ISR, los contribuyentes del RIF que opten por aplicar el coeficiente de utilidad en sus pagos provisionales bimestrales, </a:t>
                      </a:r>
                      <a:r>
                        <a:rPr b="1" lang="es-MX" sz="1300" spc="-1" strike="noStrike" u="sng">
                          <a:solidFill>
                            <a:srgbClr val="000000"/>
                          </a:solidFill>
                          <a:uFillTx/>
                          <a:latin typeface="Calibri"/>
                          <a:ea typeface="Times New Roman"/>
                        </a:rPr>
                        <a:t>determinarán la renta gravable para la participación de los trabajadores en las utilidades de las empresas, </a:t>
                      </a:r>
                      <a:r>
                        <a:rPr b="1" lang="es-MX" sz="1300" spc="-1" strike="noStrike" u="sng">
                          <a:solidFill>
                            <a:srgbClr val="ff0000"/>
                          </a:solidFill>
                          <a:uFillTx/>
                          <a:latin typeface="Calibri"/>
                          <a:ea typeface="Times New Roman"/>
                        </a:rPr>
                        <a:t>disminuyendo de los ingresos acumulables en el ejercicio las cantidades que no hubiesen sido deducibles en los términos del artículo 28, fracción XXX de la citada Ley, así como las deducciones autorizadas del ejercicio</a:t>
                      </a:r>
                      <a:r>
                        <a:rPr b="0" lang="es-MX" sz="1300" spc="-1" strike="noStrike">
                          <a:solidFill>
                            <a:srgbClr val="000000"/>
                          </a:solidFill>
                          <a:latin typeface="Calibri"/>
                          <a:ea typeface="Times New Roman"/>
                        </a:rPr>
                        <a:t>, al resultado se le aplicará el porcentaje fijado por la Comisión Nacional para la Participación de los Trabajadores en las Utilidades de las Empresas y podrán efectuar el pago en el plazo establecido en la regla 3.13.21.</a:t>
                      </a:r>
                      <a:endParaRPr b="0" lang="es-MX" sz="1300" spc="-1" strike="noStrike">
                        <a:latin typeface="Arial"/>
                      </a:endParaRPr>
                    </a:p>
                    <a:p>
                      <a:pPr marL="63360" indent="22320">
                        <a:lnSpc>
                          <a:spcPct val="100000"/>
                        </a:lnSpc>
                        <a:tabLst>
                          <a:tab algn="l" pos="0"/>
                        </a:tabLst>
                      </a:pPr>
                      <a:r>
                        <a:rPr b="1" lang="es-MX" sz="1300" spc="-1" strike="noStrike">
                          <a:solidFill>
                            <a:srgbClr val="000000"/>
                          </a:solidFill>
                          <a:latin typeface="Calibri"/>
                          <a:ea typeface="Times New Roman"/>
                        </a:rPr>
                        <a:t> </a:t>
                      </a:r>
                      <a:endParaRPr b="0" lang="es-MX" sz="13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r>
              <a:tr h="984240">
                <a:tc>
                  <a:txBody>
                    <a:bodyPr lIns="62280" rIns="62280" tIns="0" bIns="0" anchor="t">
                      <a:noAutofit/>
                    </a:bodyPr>
                    <a:p>
                      <a:pPr>
                        <a:lnSpc>
                          <a:spcPct val="100000"/>
                        </a:lnSpc>
                      </a:pPr>
                      <a:br/>
                      <a:r>
                        <a:rPr b="1" lang="es-MX" sz="1300" spc="-1" strike="noStrike">
                          <a:solidFill>
                            <a:srgbClr val="000000"/>
                          </a:solidFill>
                          <a:latin typeface="Calibri"/>
                          <a:ea typeface="Times New Roman"/>
                        </a:rPr>
                        <a:t>3.13.20.</a:t>
                      </a:r>
                      <a:r>
                        <a:rPr b="0" lang="es-MX" sz="1300" spc="-1" strike="noStrike">
                          <a:solidFill>
                            <a:srgbClr val="000000"/>
                          </a:solidFill>
                          <a:latin typeface="Calibri"/>
                          <a:ea typeface="Times New Roman"/>
                        </a:rPr>
                        <a:t>	</a:t>
                      </a:r>
                      <a:endParaRPr b="0" lang="es-MX" sz="13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c>
                  <a:txBody>
                    <a:bodyPr lIns="62280" rIns="62280" tIns="0" bIns="0" anchor="t">
                      <a:noAutofit/>
                    </a:bodyPr>
                    <a:p>
                      <a:pPr marL="63360">
                        <a:lnSpc>
                          <a:spcPts val="1054"/>
                        </a:lnSpc>
                        <a:tabLst>
                          <a:tab algn="l" pos="0"/>
                        </a:tabLst>
                      </a:pPr>
                      <a:r>
                        <a:rPr b="1" lang="es-MX" sz="1300" spc="-1" strike="noStrike">
                          <a:solidFill>
                            <a:srgbClr val="000000"/>
                          </a:solidFill>
                          <a:latin typeface="Calibri"/>
                          <a:ea typeface="Times New Roman"/>
                        </a:rPr>
                        <a:t>Aplicación de la deducción mayor a los ingresos por contribuyentes del RIF</a:t>
                      </a:r>
                      <a:endParaRPr b="0" lang="es-MX" sz="1300" spc="-1" strike="noStrike">
                        <a:latin typeface="Arial"/>
                      </a:endParaRPr>
                    </a:p>
                    <a:p>
                      <a:pPr marL="63360">
                        <a:lnSpc>
                          <a:spcPts val="1054"/>
                        </a:lnSpc>
                        <a:tabLst>
                          <a:tab algn="l" pos="0"/>
                        </a:tabLst>
                      </a:pPr>
                      <a:endParaRPr b="0" lang="es-MX" sz="1300" spc="-1" strike="noStrike">
                        <a:latin typeface="Arial"/>
                      </a:endParaRPr>
                    </a:p>
                    <a:p>
                      <a:pPr marL="63360">
                        <a:lnSpc>
                          <a:spcPct val="100000"/>
                        </a:lnSpc>
                        <a:tabLst>
                          <a:tab algn="l" pos="0"/>
                        </a:tabLst>
                      </a:pPr>
                      <a:r>
                        <a:rPr b="0" lang="es-MX" sz="1300" spc="-1" strike="noStrike">
                          <a:solidFill>
                            <a:srgbClr val="000000"/>
                          </a:solidFill>
                          <a:latin typeface="Calibri"/>
                          <a:ea typeface="Times New Roman"/>
                        </a:rPr>
                        <a:t>Para los efectos del artículo 111, séptimo y último párrafos, 112, segundo y tercer párrafos de la Ley del ISR, </a:t>
                      </a:r>
                      <a:r>
                        <a:rPr b="1" lang="es-MX" sz="1300" spc="-1" strike="noStrike">
                          <a:solidFill>
                            <a:srgbClr val="000000"/>
                          </a:solidFill>
                          <a:latin typeface="Calibri"/>
                          <a:ea typeface="Times New Roman"/>
                        </a:rPr>
                        <a:t>cuando las deducciones sean mayores a los ingresos percibidos del periodo, la diferencia que resulte se considerará como deducción</a:t>
                      </a:r>
                      <a:r>
                        <a:rPr b="0" lang="es-MX" sz="1300" spc="-1" strike="noStrike">
                          <a:solidFill>
                            <a:srgbClr val="000000"/>
                          </a:solidFill>
                          <a:latin typeface="Calibri"/>
                          <a:ea typeface="Times New Roman"/>
                        </a:rPr>
                        <a:t>, la cual podrá aplicarse en los periodos siguientes hasta agotarla, sin que de su aplicación pueda generarse una pérdida o saldo a favor alguno, aun y cuando cambien al régimen señalado en el Título IV, Capítulo II, Sección I, de la Ley del ISR por los ingresos obtenidos por la actividad empresarial.</a:t>
                      </a:r>
                      <a:endParaRPr b="0" lang="es-MX" sz="1300" spc="-1" strike="noStrike">
                        <a:latin typeface="Arial"/>
                      </a:endParaRPr>
                    </a:p>
                    <a:p>
                      <a:pPr marL="63360">
                        <a:lnSpc>
                          <a:spcPct val="100000"/>
                        </a:lnSpc>
                        <a:tabLst>
                          <a:tab algn="l" pos="0"/>
                        </a:tabLst>
                      </a:pPr>
                      <a:r>
                        <a:rPr b="0" lang="es-MX" sz="1300" spc="-1" strike="noStrike">
                          <a:solidFill>
                            <a:srgbClr val="000000"/>
                          </a:solidFill>
                          <a:latin typeface="Calibri"/>
                          <a:ea typeface="Times New Roman"/>
                        </a:rPr>
                        <a:t>Para los efectos del párrafo anterior, los contribuyentes del RIF que hayan optado por aplicar el coeficiente de utilidad a que se refiere el último párrafo del artículo 111 de la Ley del ISR podrán aplicar la diferencia </a:t>
                      </a:r>
                      <a:r>
                        <a:rPr b="1" lang="es-MX" sz="1300" spc="-1" strike="noStrike">
                          <a:solidFill>
                            <a:srgbClr val="000000"/>
                          </a:solidFill>
                          <a:latin typeface="Calibri"/>
                          <a:ea typeface="Times New Roman"/>
                        </a:rPr>
                        <a:t>como deducción en la declaración del ejercicio</a:t>
                      </a:r>
                      <a:r>
                        <a:rPr b="0" lang="es-MX" sz="1300" spc="-1" strike="noStrike">
                          <a:solidFill>
                            <a:srgbClr val="000000"/>
                          </a:solidFill>
                          <a:latin typeface="Calibri"/>
                          <a:ea typeface="Times New Roman"/>
                        </a:rPr>
                        <a:t>.</a:t>
                      </a:r>
                      <a:endParaRPr b="0" lang="es-MX" sz="13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442" name="3 Rectángulo"/>
          <p:cNvSpPr/>
          <p:nvPr/>
        </p:nvSpPr>
        <p:spPr>
          <a:xfrm>
            <a:off x="4448880" y="383400"/>
            <a:ext cx="3934800" cy="36468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1" lang="es-MX" sz="1800" spc="-1" strike="noStrike">
                <a:solidFill>
                  <a:srgbClr val="ffffff"/>
                </a:solidFill>
                <a:latin typeface="Calibri"/>
              </a:rPr>
              <a:t>V.- RESUMEN DE REFORMAS PARA 2021</a:t>
            </a:r>
            <a:endParaRPr b="0" lang="es-MX" sz="1800" spc="-1" strike="noStrike">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443" name="Tabla 2"/>
          <p:cNvGraphicFramePr/>
          <p:nvPr/>
        </p:nvGraphicFramePr>
        <p:xfrm>
          <a:off x="528840" y="906120"/>
          <a:ext cx="8031960" cy="5299560"/>
        </p:xfrm>
        <a:graphic>
          <a:graphicData uri="http://schemas.openxmlformats.org/drawingml/2006/table">
            <a:tbl>
              <a:tblPr/>
              <a:tblGrid>
                <a:gridCol w="803520"/>
                <a:gridCol w="7228440"/>
              </a:tblGrid>
              <a:tr h="921600">
                <a:tc>
                  <a:txBody>
                    <a:bodyPr lIns="62280" rIns="62280" tIns="0" bIns="0" anchor="t">
                      <a:noAutofit/>
                    </a:bodyPr>
                    <a:p>
                      <a:pPr>
                        <a:lnSpc>
                          <a:spcPct val="100000"/>
                        </a:lnSpc>
                      </a:pPr>
                      <a:r>
                        <a:rPr b="1" lang="es-MX" sz="1300" spc="-1" strike="noStrike">
                          <a:solidFill>
                            <a:srgbClr val="000000"/>
                          </a:solidFill>
                          <a:latin typeface="Calibri"/>
                          <a:ea typeface="Times New Roman"/>
                        </a:rPr>
                        <a:t>3.13.21.</a:t>
                      </a:r>
                      <a:endParaRPr b="0" lang="es-MX" sz="13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c>
                  <a:txBody>
                    <a:bodyPr lIns="62280" rIns="62280" tIns="0" bIns="0" anchor="t">
                      <a:noAutofit/>
                    </a:bodyPr>
                    <a:p>
                      <a:pPr marL="63360">
                        <a:lnSpc>
                          <a:spcPct val="100000"/>
                        </a:lnSpc>
                        <a:tabLst>
                          <a:tab algn="l" pos="0"/>
                        </a:tabLst>
                      </a:pPr>
                      <a:r>
                        <a:rPr b="1" lang="es-MX" sz="1300" spc="-1" strike="noStrike">
                          <a:solidFill>
                            <a:srgbClr val="000000"/>
                          </a:solidFill>
                          <a:latin typeface="Calibri"/>
                          <a:ea typeface="Times New Roman"/>
                        </a:rPr>
                        <a:t>Cómputo del plazo para que los patrones que tributen en el RIF paguen la PTU</a:t>
                      </a:r>
                      <a:endParaRPr b="0" lang="es-MX" sz="1300" spc="-1" strike="noStrike">
                        <a:latin typeface="Arial"/>
                      </a:endParaRPr>
                    </a:p>
                    <a:p>
                      <a:pPr marL="63360">
                        <a:lnSpc>
                          <a:spcPct val="100000"/>
                        </a:lnSpc>
                        <a:tabLst>
                          <a:tab algn="l" pos="0"/>
                        </a:tabLst>
                      </a:pPr>
                      <a:endParaRPr b="0" lang="es-MX" sz="1300" spc="-1" strike="noStrike">
                        <a:latin typeface="Arial"/>
                      </a:endParaRPr>
                    </a:p>
                    <a:p>
                      <a:pPr marL="63360">
                        <a:lnSpc>
                          <a:spcPct val="100000"/>
                        </a:lnSpc>
                        <a:tabLst>
                          <a:tab algn="l" pos="0"/>
                        </a:tabLst>
                      </a:pPr>
                      <a:r>
                        <a:rPr b="0" lang="es-MX" sz="1300" spc="-1" strike="noStrike">
                          <a:solidFill>
                            <a:srgbClr val="000000"/>
                          </a:solidFill>
                          <a:latin typeface="Calibri"/>
                          <a:ea typeface="Times New Roman"/>
                        </a:rPr>
                        <a:t>Para los efectos del artículo 111, octavo párrafo de la Ley del ISR, los contribuyentes que tributen en términos del RIF, podrán efectuar el pago del reparto de las utilidades a sus trabajadores, </a:t>
                      </a:r>
                      <a:r>
                        <a:rPr b="1" lang="es-MX" sz="1300" spc="-1" strike="noStrike">
                          <a:solidFill>
                            <a:srgbClr val="000000"/>
                          </a:solidFill>
                          <a:latin typeface="Calibri"/>
                          <a:ea typeface="Times New Roman"/>
                        </a:rPr>
                        <a:t>a más tardar el 29 de junio del año de que se trate.</a:t>
                      </a:r>
                      <a:endParaRPr b="0" lang="es-MX" sz="13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r>
              <a:tr h="691200">
                <a:tc>
                  <a:txBody>
                    <a:bodyPr lIns="62280" rIns="62280" tIns="0" bIns="0" anchor="t">
                      <a:noAutofit/>
                    </a:bodyPr>
                    <a:p>
                      <a:pPr>
                        <a:lnSpc>
                          <a:spcPct val="100000"/>
                        </a:lnSpc>
                      </a:pPr>
                      <a:r>
                        <a:rPr b="1" lang="es-MX" sz="1300" spc="-1" strike="noStrike">
                          <a:solidFill>
                            <a:srgbClr val="000000"/>
                          </a:solidFill>
                          <a:latin typeface="Calibri"/>
                          <a:ea typeface="Times New Roman"/>
                        </a:rPr>
                        <a:t>3.13.22.</a:t>
                      </a:r>
                      <a:endParaRPr b="0" lang="es-MX" sz="13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c>
                  <a:txBody>
                    <a:bodyPr lIns="62280" rIns="62280" tIns="0" bIns="0" anchor="t">
                      <a:noAutofit/>
                    </a:bodyPr>
                    <a:p>
                      <a:pPr marL="63360">
                        <a:lnSpc>
                          <a:spcPct val="100000"/>
                        </a:lnSpc>
                        <a:tabLst>
                          <a:tab algn="l" pos="0"/>
                        </a:tabLst>
                      </a:pPr>
                      <a:r>
                        <a:rPr b="1" lang="es-MX" sz="1300" spc="-1" strike="noStrike">
                          <a:solidFill>
                            <a:srgbClr val="000000"/>
                          </a:solidFill>
                          <a:latin typeface="Calibri"/>
                          <a:ea typeface="Times New Roman"/>
                        </a:rPr>
                        <a:t>Listado de poblaciones o zonas rurales, sin servicios financieros</a:t>
                      </a:r>
                      <a:endParaRPr b="0" lang="es-MX" sz="1300" spc="-1" strike="noStrike">
                        <a:latin typeface="Arial"/>
                      </a:endParaRPr>
                    </a:p>
                    <a:p>
                      <a:pPr marL="63360">
                        <a:lnSpc>
                          <a:spcPct val="100000"/>
                        </a:lnSpc>
                        <a:tabLst>
                          <a:tab algn="l" pos="0"/>
                        </a:tabLst>
                      </a:pPr>
                      <a:endParaRPr b="0" lang="es-MX" sz="1300" spc="-1" strike="noStrike">
                        <a:latin typeface="Arial"/>
                      </a:endParaRPr>
                    </a:p>
                    <a:p>
                      <a:pPr marL="63360">
                        <a:lnSpc>
                          <a:spcPct val="100000"/>
                        </a:lnSpc>
                        <a:tabLst>
                          <a:tab algn="l" pos="0"/>
                        </a:tabLst>
                      </a:pPr>
                      <a:r>
                        <a:rPr b="0" lang="es-MX" sz="1300" spc="-1" strike="noStrike">
                          <a:solidFill>
                            <a:srgbClr val="000000"/>
                          </a:solidFill>
                          <a:latin typeface="Calibri"/>
                          <a:ea typeface="Times New Roman"/>
                        </a:rPr>
                        <a:t>Para los efectos del artículo 112, fracción V, tercer párrafo de la Ley del ISR, </a:t>
                      </a:r>
                      <a:r>
                        <a:rPr b="0" lang="es-MX" sz="1300" spc="-1" strike="noStrike">
                          <a:solidFill>
                            <a:srgbClr val="ff0000"/>
                          </a:solidFill>
                          <a:latin typeface="Calibri"/>
                          <a:ea typeface="Times New Roman"/>
                        </a:rPr>
                        <a:t>el listado de poblaciones o zonas rurales que carecen de servicios financieros se encuentra disponible en el Portal del SAT.</a:t>
                      </a:r>
                      <a:endParaRPr b="0" lang="es-MX" sz="13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r>
              <a:tr h="1892160">
                <a:tc>
                  <a:txBody>
                    <a:bodyPr lIns="62280" rIns="62280" tIns="0" bIns="0" anchor="t">
                      <a:noAutofit/>
                    </a:bodyPr>
                    <a:p>
                      <a:pPr algn="just">
                        <a:lnSpc>
                          <a:spcPts val="1054"/>
                        </a:lnSpc>
                        <a:spcAft>
                          <a:spcPts val="400"/>
                        </a:spcAft>
                        <a:tabLst>
                          <a:tab algn="l" pos="0"/>
                        </a:tabLst>
                      </a:pPr>
                      <a:r>
                        <a:rPr b="1" lang="es-MX" sz="1300" spc="-1" strike="noStrike">
                          <a:solidFill>
                            <a:srgbClr val="000000"/>
                          </a:solidFill>
                          <a:latin typeface="Calibri"/>
                          <a:ea typeface="Times New Roman"/>
                        </a:rPr>
                        <a:t>3.13.23.</a:t>
                      </a:r>
                      <a:r>
                        <a:rPr b="0" lang="es-MX" sz="1300" spc="-1" strike="noStrike">
                          <a:solidFill>
                            <a:srgbClr val="000000"/>
                          </a:solidFill>
                          <a:latin typeface="Calibri"/>
                          <a:ea typeface="Times New Roman"/>
                        </a:rPr>
                        <a:t>	</a:t>
                      </a:r>
                      <a:endParaRPr b="0" lang="es-MX" sz="13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c>
                  <a:txBody>
                    <a:bodyPr lIns="62280" rIns="62280" tIns="0" bIns="0" anchor="t">
                      <a:noAutofit/>
                    </a:bodyPr>
                    <a:p>
                      <a:pPr marL="63360">
                        <a:lnSpc>
                          <a:spcPct val="100000"/>
                        </a:lnSpc>
                        <a:tabLst>
                          <a:tab algn="l" pos="0"/>
                        </a:tabLst>
                      </a:pPr>
                      <a:r>
                        <a:rPr b="1" lang="es-MX" sz="1300" spc="-1" strike="noStrike">
                          <a:solidFill>
                            <a:srgbClr val="000000"/>
                          </a:solidFill>
                          <a:latin typeface="Calibri"/>
                          <a:ea typeface="Times New Roman"/>
                        </a:rPr>
                        <a:t>Obtención de ingresos distintos a los de la actividad empresarial no implica la salida del RIF</a:t>
                      </a:r>
                      <a:endParaRPr b="0" lang="es-MX" sz="1300" spc="-1" strike="noStrike">
                        <a:latin typeface="Arial"/>
                      </a:endParaRPr>
                    </a:p>
                    <a:p>
                      <a:pPr marL="63360">
                        <a:lnSpc>
                          <a:spcPct val="100000"/>
                        </a:lnSpc>
                        <a:tabLst>
                          <a:tab algn="l" pos="0"/>
                        </a:tabLst>
                      </a:pPr>
                      <a:endParaRPr b="0" lang="es-MX" sz="1300" spc="-1" strike="noStrike">
                        <a:latin typeface="Arial"/>
                      </a:endParaRPr>
                    </a:p>
                    <a:p>
                      <a:pPr marL="63360">
                        <a:lnSpc>
                          <a:spcPct val="100000"/>
                        </a:lnSpc>
                        <a:tabLst>
                          <a:tab algn="l" pos="0"/>
                        </a:tabLst>
                      </a:pPr>
                      <a:r>
                        <a:rPr b="0" lang="es-MX" sz="1300" spc="-1" strike="noStrike">
                          <a:solidFill>
                            <a:srgbClr val="000000"/>
                          </a:solidFill>
                          <a:latin typeface="Calibri"/>
                          <a:ea typeface="Times New Roman"/>
                        </a:rPr>
                        <a:t> </a:t>
                      </a:r>
                      <a:r>
                        <a:rPr b="0" lang="es-MX" sz="1300" spc="-1" strike="noStrike">
                          <a:solidFill>
                            <a:srgbClr val="000000"/>
                          </a:solidFill>
                          <a:latin typeface="Calibri"/>
                          <a:ea typeface="Times New Roman"/>
                        </a:rPr>
                        <a:t>Para los efectos de los artículos 111, primer párrafo y 112, tercer párrafo de la Ley del ISR, en relación con la regla 12.3.8., cuarto párrafo, no se considerarán para el monto de los $2'000,000.00 (dos millones de pesos 00/100 M.N.) para tributar en el RIF, los ingresos que se obtengan distintos a los de la actividad empresarial a que se refieren los artículos 93, fracciones XIX, inciso a) y XXIII, 95, 119, último párrafo, 130, fracción III, 137 y 142, fracciones IX y XVIII de la citada ley</a:t>
                      </a:r>
                      <a:endParaRPr b="0" lang="es-MX" sz="1300" spc="-1" strike="noStrike">
                        <a:latin typeface="Arial"/>
                      </a:endParaRPr>
                    </a:p>
                    <a:p>
                      <a:pPr marL="63360">
                        <a:lnSpc>
                          <a:spcPct val="100000"/>
                        </a:lnSpc>
                        <a:tabLst>
                          <a:tab algn="l" pos="0"/>
                        </a:tabLst>
                      </a:pPr>
                      <a:r>
                        <a:rPr b="0" lang="es-MX" sz="900" spc="-1" strike="noStrike">
                          <a:solidFill>
                            <a:srgbClr val="000000"/>
                          </a:solidFill>
                          <a:latin typeface="Calibri"/>
                          <a:ea typeface="Times New Roman"/>
                        </a:rPr>
                        <a:t>LISR 93, 95, 111, 112, 119, 130, 137, 142</a:t>
                      </a:r>
                      <a:r>
                        <a:rPr b="0" lang="es-MX" sz="1300" spc="-1" strike="noStrike">
                          <a:solidFill>
                            <a:srgbClr val="000000"/>
                          </a:solidFill>
                          <a:latin typeface="Calibri"/>
                          <a:ea typeface="Times New Roman"/>
                        </a:rPr>
                        <a:t> </a:t>
                      </a:r>
                      <a:endParaRPr b="0" lang="es-MX" sz="1300" spc="-1" strike="noStrike">
                        <a:latin typeface="Arial"/>
                      </a:endParaRPr>
                    </a:p>
                    <a:p>
                      <a:pPr marL="285840" indent="-285840" algn="just">
                        <a:lnSpc>
                          <a:spcPct val="100000"/>
                        </a:lnSpc>
                        <a:buClr>
                          <a:srgbClr val="ff0000"/>
                        </a:buClr>
                        <a:buFont typeface="Wingdings" charset="2"/>
                        <a:buChar char=""/>
                        <a:tabLst>
                          <a:tab algn="l" pos="0"/>
                        </a:tabLst>
                      </a:pPr>
                      <a:r>
                        <a:rPr b="1" lang="es-MX" sz="900" spc="-1" strike="noStrike">
                          <a:solidFill>
                            <a:srgbClr val="ff0000"/>
                          </a:solidFill>
                          <a:latin typeface="Calibri"/>
                          <a:ea typeface="Times New Roman"/>
                        </a:rPr>
                        <a:t>93, fracciones XIX, </a:t>
                      </a:r>
                      <a:r>
                        <a:rPr b="1" i="1" lang="es-MX" sz="900" spc="-1" strike="noStrike">
                          <a:solidFill>
                            <a:srgbClr val="ff0000"/>
                          </a:solidFill>
                          <a:latin typeface="Calibri"/>
                          <a:ea typeface="Times New Roman"/>
                        </a:rPr>
                        <a:t>Previsión social, </a:t>
                      </a:r>
                      <a:r>
                        <a:rPr b="1" lang="es-MX" sz="900" spc="-1" strike="noStrike">
                          <a:solidFill>
                            <a:srgbClr val="ff0000"/>
                          </a:solidFill>
                          <a:latin typeface="Calibri"/>
                          <a:ea typeface="Times New Roman"/>
                        </a:rPr>
                        <a:t>  inciso a)  XXIII, </a:t>
                      </a:r>
                      <a:r>
                        <a:rPr b="1" i="1" lang="es-MX" sz="900" spc="-1" strike="noStrike">
                          <a:solidFill>
                            <a:srgbClr val="ff0000"/>
                          </a:solidFill>
                          <a:latin typeface="Calibri"/>
                          <a:ea typeface="Times New Roman"/>
                        </a:rPr>
                        <a:t>Donativos entre asc. y desc., </a:t>
                      </a:r>
                      <a:endParaRPr b="0" lang="es-MX" sz="900" spc="-1" strike="noStrike">
                        <a:latin typeface="Arial"/>
                      </a:endParaRPr>
                    </a:p>
                    <a:p>
                      <a:pPr marL="285840" indent="-285840" algn="just">
                        <a:lnSpc>
                          <a:spcPct val="100000"/>
                        </a:lnSpc>
                        <a:buClr>
                          <a:srgbClr val="ff0000"/>
                        </a:buClr>
                        <a:buFont typeface="Wingdings" charset="2"/>
                        <a:buChar char=""/>
                        <a:tabLst>
                          <a:tab algn="l" pos="0"/>
                        </a:tabLst>
                      </a:pPr>
                      <a:r>
                        <a:rPr b="1" lang="es-MX" sz="900" spc="-1" strike="noStrike">
                          <a:solidFill>
                            <a:srgbClr val="ff0000"/>
                          </a:solidFill>
                          <a:latin typeface="Calibri"/>
                          <a:ea typeface="Times New Roman"/>
                        </a:rPr>
                        <a:t>95,  </a:t>
                      </a:r>
                      <a:r>
                        <a:rPr b="1" i="1" lang="es-MX" sz="900" spc="-1" strike="noStrike">
                          <a:solidFill>
                            <a:srgbClr val="ff0000"/>
                          </a:solidFill>
                          <a:latin typeface="Calibri"/>
                          <a:ea typeface="Times New Roman"/>
                        </a:rPr>
                        <a:t>primas de antigüedad retiro e indemnizaciones</a:t>
                      </a:r>
                      <a:endParaRPr b="0" lang="es-MX" sz="900" spc="-1" strike="noStrike">
                        <a:latin typeface="Arial"/>
                      </a:endParaRPr>
                    </a:p>
                    <a:p>
                      <a:pPr marL="285840" indent="-285840" algn="just">
                        <a:lnSpc>
                          <a:spcPct val="100000"/>
                        </a:lnSpc>
                        <a:buClr>
                          <a:srgbClr val="ff0000"/>
                        </a:buClr>
                        <a:buFont typeface="Wingdings" charset="2"/>
                        <a:buChar char=""/>
                        <a:tabLst>
                          <a:tab algn="l" pos="0"/>
                        </a:tabLst>
                      </a:pPr>
                      <a:r>
                        <a:rPr b="1" lang="es-MX" sz="900" spc="-1" strike="noStrike">
                          <a:solidFill>
                            <a:srgbClr val="ff0000"/>
                          </a:solidFill>
                          <a:latin typeface="Calibri"/>
                          <a:ea typeface="Times New Roman"/>
                        </a:rPr>
                        <a:t>119, último párrafo, </a:t>
                      </a:r>
                      <a:r>
                        <a:rPr b="1" i="1" lang="es-MX" sz="900" spc="-1" strike="noStrike">
                          <a:solidFill>
                            <a:srgbClr val="ff0000"/>
                          </a:solidFill>
                          <a:latin typeface="Calibri"/>
                          <a:ea typeface="Times New Roman"/>
                        </a:rPr>
                        <a:t>enajenación de bienes, </a:t>
                      </a:r>
                      <a:endParaRPr b="0" lang="es-MX" sz="900" spc="-1" strike="noStrike">
                        <a:latin typeface="Arial"/>
                      </a:endParaRPr>
                    </a:p>
                    <a:p>
                      <a:pPr marL="285840" indent="-285840" algn="just">
                        <a:lnSpc>
                          <a:spcPct val="100000"/>
                        </a:lnSpc>
                        <a:buClr>
                          <a:srgbClr val="ff0000"/>
                        </a:buClr>
                        <a:buFont typeface="Wingdings" charset="2"/>
                        <a:buChar char=""/>
                        <a:tabLst>
                          <a:tab algn="l" pos="0"/>
                        </a:tabLst>
                      </a:pPr>
                      <a:r>
                        <a:rPr b="1" lang="es-MX" sz="900" spc="-1" strike="noStrike">
                          <a:solidFill>
                            <a:srgbClr val="ff0000"/>
                          </a:solidFill>
                          <a:latin typeface="Calibri"/>
                          <a:ea typeface="Times New Roman"/>
                        </a:rPr>
                        <a:t>130, fracción III, </a:t>
                      </a:r>
                      <a:r>
                        <a:rPr b="1" i="1" lang="es-MX" sz="900" spc="-1" strike="noStrike">
                          <a:solidFill>
                            <a:srgbClr val="ff0000"/>
                          </a:solidFill>
                          <a:latin typeface="Calibri"/>
                          <a:ea typeface="Times New Roman"/>
                        </a:rPr>
                        <a:t>adquisición por prescripción, </a:t>
                      </a:r>
                      <a:endParaRPr b="0" lang="es-MX" sz="900" spc="-1" strike="noStrike">
                        <a:latin typeface="Arial"/>
                      </a:endParaRPr>
                    </a:p>
                    <a:p>
                      <a:pPr marL="285840" indent="-285840" algn="just">
                        <a:lnSpc>
                          <a:spcPct val="100000"/>
                        </a:lnSpc>
                        <a:buClr>
                          <a:srgbClr val="ff0000"/>
                        </a:buClr>
                        <a:buFont typeface="Wingdings" charset="2"/>
                        <a:buChar char=""/>
                        <a:tabLst>
                          <a:tab algn="l" pos="0"/>
                        </a:tabLst>
                      </a:pPr>
                      <a:r>
                        <a:rPr b="1" lang="es-MX" sz="900" spc="-1" strike="noStrike">
                          <a:solidFill>
                            <a:srgbClr val="ff0000"/>
                          </a:solidFill>
                          <a:latin typeface="Calibri"/>
                          <a:ea typeface="Times New Roman"/>
                        </a:rPr>
                        <a:t>137 </a:t>
                      </a:r>
                      <a:r>
                        <a:rPr b="1" i="1" lang="es-MX" sz="900" spc="-1" strike="noStrike">
                          <a:solidFill>
                            <a:srgbClr val="ff0000"/>
                          </a:solidFill>
                          <a:latin typeface="Calibri"/>
                          <a:ea typeface="Times New Roman"/>
                        </a:rPr>
                        <a:t>obtención de premios, </a:t>
                      </a:r>
                      <a:endParaRPr b="0" lang="es-MX" sz="900" spc="-1" strike="noStrike">
                        <a:latin typeface="Arial"/>
                      </a:endParaRPr>
                    </a:p>
                    <a:p>
                      <a:pPr marL="285840" indent="-285840" algn="just">
                        <a:lnSpc>
                          <a:spcPct val="100000"/>
                        </a:lnSpc>
                        <a:buClr>
                          <a:srgbClr val="000000"/>
                        </a:buClr>
                        <a:buFont typeface="Wingdings" charset="2"/>
                        <a:buChar char=""/>
                        <a:tabLst>
                          <a:tab algn="l" pos="0"/>
                        </a:tabLst>
                      </a:pPr>
                      <a:r>
                        <a:rPr b="1" lang="es-MX" sz="700" spc="-1" strike="noStrike">
                          <a:solidFill>
                            <a:srgbClr val="000000"/>
                          </a:solidFill>
                          <a:latin typeface="Calibri"/>
                          <a:ea typeface="Times New Roman"/>
                        </a:rPr>
                        <a:t>142, fracciones IX </a:t>
                      </a:r>
                      <a:r>
                        <a:rPr b="1" i="1" lang="es-MX" sz="700" spc="-1" strike="noStrike">
                          <a:solidFill>
                            <a:srgbClr val="000000"/>
                          </a:solidFill>
                          <a:latin typeface="Calibri"/>
                          <a:ea typeface="Times New Roman"/>
                        </a:rPr>
                        <a:t>Intereses moratorios,, </a:t>
                      </a:r>
                      <a:r>
                        <a:rPr b="1" lang="es-MX" sz="700" spc="-1" strike="noStrike">
                          <a:solidFill>
                            <a:srgbClr val="000000"/>
                          </a:solidFill>
                          <a:latin typeface="Calibri"/>
                          <a:ea typeface="Times New Roman"/>
                        </a:rPr>
                        <a:t>         </a:t>
                      </a:r>
                      <a:r>
                        <a:rPr b="0" lang="es-MX" sz="600" spc="-1" strike="noStrike">
                          <a:solidFill>
                            <a:srgbClr val="000000"/>
                          </a:solidFill>
                          <a:latin typeface="Calibri"/>
                          <a:ea typeface="Times New Roman"/>
                        </a:rPr>
                        <a:t>XVIII de la citada ley. </a:t>
                      </a:r>
                      <a:r>
                        <a:rPr b="0" i="1" lang="es-MX" sz="600" spc="-1" strike="noStrike">
                          <a:solidFill>
                            <a:srgbClr val="000000"/>
                          </a:solidFill>
                          <a:latin typeface="Calibri"/>
                          <a:ea typeface="Times New Roman"/>
                        </a:rPr>
                        <a:t>provenientes de la subcuenta de retiro de aportaciones voluntarias     a que se refiere art 151 fracc. V. ).</a:t>
                      </a:r>
                      <a:endParaRPr b="0" lang="es-MX" sz="6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r>
              <a:tr h="1843200">
                <a:tc>
                  <a:txBody>
                    <a:bodyPr lIns="62280" rIns="62280" tIns="0" bIns="0" anchor="t">
                      <a:noAutofit/>
                    </a:bodyPr>
                    <a:p>
                      <a:pPr marL="64800">
                        <a:lnSpc>
                          <a:spcPct val="100000"/>
                        </a:lnSpc>
                        <a:tabLst>
                          <a:tab algn="l" pos="0"/>
                        </a:tabLst>
                      </a:pPr>
                      <a:r>
                        <a:rPr b="1" lang="es-MX" sz="1200" spc="-1" strike="noStrike">
                          <a:solidFill>
                            <a:srgbClr val="000000"/>
                          </a:solidFill>
                          <a:latin typeface="Calibri"/>
                          <a:ea typeface="Times New Roman"/>
                        </a:rPr>
                        <a:t>3.13.24.</a:t>
                      </a: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c>
                  <a:txBody>
                    <a:bodyPr lIns="62280" rIns="62280" tIns="0" bIns="0" anchor="t">
                      <a:noAutofit/>
                    </a:bodyPr>
                    <a:p>
                      <a:pPr marL="64800" algn="just">
                        <a:lnSpc>
                          <a:spcPct val="100000"/>
                        </a:lnSpc>
                        <a:tabLst>
                          <a:tab algn="l" pos="0"/>
                        </a:tabLst>
                      </a:pPr>
                      <a:r>
                        <a:rPr b="1" lang="es-MX" sz="1200" spc="-1" strike="noStrike">
                          <a:solidFill>
                            <a:srgbClr val="000000"/>
                          </a:solidFill>
                          <a:latin typeface="Calibri"/>
                          <a:ea typeface="Times New Roman"/>
                        </a:rPr>
                        <a:t>Saldos a favor del IVA e IEPS por contribuyentes del RIF, cuando se tienen operaciones facturadas con clientes individuales y operaciones con el público en general</a:t>
                      </a:r>
                      <a:r>
                        <a:rPr b="0" lang="es-MX" sz="1200" spc="-1" strike="noStrike">
                          <a:solidFill>
                            <a:srgbClr val="000000"/>
                          </a:solidFill>
                          <a:latin typeface="Calibri"/>
                          <a:ea typeface="Times New Roman"/>
                        </a:rPr>
                        <a:t> Para los efectos del artículo 23, fracción I, tercer párrafo de la LIF, tratándose de saldos a favor generados en el ejercicio fiscal 2021 y anteriores, cuando en la misma declaración bimestral se determine un saldo a favor en los términos establecidos en la Ley del IVA y en la Ley del IEPS, el contribuyente </a:t>
                      </a:r>
                      <a:r>
                        <a:rPr b="1" lang="es-MX" sz="1200" spc="-1" strike="noStrike" u="sng">
                          <a:solidFill>
                            <a:srgbClr val="000000"/>
                          </a:solidFill>
                          <a:uFillTx/>
                          <a:latin typeface="Calibri"/>
                          <a:ea typeface="Times New Roman"/>
                        </a:rPr>
                        <a:t>podrá acreditar dicho saldo cuando se trate del IVA y compensarlo cuando se trate del IEPS, contra el impuesto a cargo que le corresponda pagar del mismo periodo del IVA o del IEPS, según se trate, determinado conforme al artículo 23, fracción l, inciso c) de la LIF.</a:t>
                      </a:r>
                      <a:endParaRPr b="0" lang="es-MX" sz="1200" spc="-1" strike="noStrike">
                        <a:latin typeface="Arial"/>
                      </a:endParaRPr>
                    </a:p>
                    <a:p>
                      <a:pPr marL="64800" algn="just">
                        <a:lnSpc>
                          <a:spcPct val="100000"/>
                        </a:lnSpc>
                        <a:tabLst>
                          <a:tab algn="l" pos="0"/>
                        </a:tabLst>
                      </a:pPr>
                      <a:r>
                        <a:rPr b="0" lang="es-MX" sz="1200" spc="-1" strike="noStrike">
                          <a:solidFill>
                            <a:srgbClr val="000000"/>
                          </a:solidFill>
                          <a:latin typeface="Calibri"/>
                          <a:ea typeface="Times New Roman"/>
                        </a:rPr>
                        <a:t>Quienes ejerzan la opción a que se refiere el párrafo anterior, deberán hacerlo por todas las declaraciones bimestrales posteriores en el ejercicio fiscal de que trate, en sustitución de los mecanismos de acreditamiento y compensación a que se refieren los ordenamientos citados.   </a:t>
                      </a:r>
                      <a:r>
                        <a:rPr b="0" i="1" lang="es-MX" sz="1200" spc="-1" strike="noStrike">
                          <a:solidFill>
                            <a:srgbClr val="000000"/>
                          </a:solidFill>
                          <a:latin typeface="Calibri"/>
                          <a:ea typeface="Times New Roman"/>
                        </a:rPr>
                        <a:t>	</a:t>
                      </a:r>
                      <a:r>
                        <a:rPr b="0" i="1" lang="es-MX" sz="1200" spc="-1" strike="noStrike">
                          <a:solidFill>
                            <a:srgbClr val="000000"/>
                          </a:solidFill>
                          <a:latin typeface="Calibri"/>
                          <a:ea typeface="Times New Roman"/>
                        </a:rPr>
                        <a:t>LIF 23</a:t>
                      </a:r>
                      <a:r>
                        <a:rPr b="1" lang="es-MX" sz="1200" spc="-1" strike="noStrike">
                          <a:solidFill>
                            <a:srgbClr val="000000"/>
                          </a:solidFill>
                          <a:latin typeface="Calibri"/>
                          <a:ea typeface="Times New Roman"/>
                        </a:rPr>
                        <a:t> </a:t>
                      </a: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444" name="3 Rectángulo"/>
          <p:cNvSpPr/>
          <p:nvPr/>
        </p:nvSpPr>
        <p:spPr>
          <a:xfrm>
            <a:off x="4391640" y="314640"/>
            <a:ext cx="3934800" cy="36468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1" lang="es-MX" sz="1800" spc="-1" strike="noStrike">
                <a:solidFill>
                  <a:srgbClr val="ffffff"/>
                </a:solidFill>
                <a:latin typeface="Calibri"/>
              </a:rPr>
              <a:t>V.- RESUMEN DE REFORMAS PARA 2021</a:t>
            </a:r>
            <a:endParaRPr b="0" lang="es-MX" sz="1800" spc="-1" strike="noStrike">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445" name="Tabla 2"/>
          <p:cNvGraphicFramePr/>
          <p:nvPr/>
        </p:nvGraphicFramePr>
        <p:xfrm>
          <a:off x="167040" y="907560"/>
          <a:ext cx="8545680" cy="3656520"/>
        </p:xfrm>
        <a:graphic>
          <a:graphicData uri="http://schemas.openxmlformats.org/drawingml/2006/table">
            <a:tbl>
              <a:tblPr/>
              <a:tblGrid>
                <a:gridCol w="883800"/>
                <a:gridCol w="7662240"/>
              </a:tblGrid>
              <a:tr h="1068840">
                <a:tc>
                  <a:txBody>
                    <a:bodyPr lIns="62280" rIns="62280" tIns="0" bIns="0" anchor="t">
                      <a:noAutofit/>
                    </a:bodyPr>
                    <a:p>
                      <a:pPr marL="64800" algn="just">
                        <a:lnSpc>
                          <a:spcPct val="100000"/>
                        </a:lnSpc>
                        <a:tabLst>
                          <a:tab algn="l" pos="0"/>
                        </a:tabLst>
                      </a:pPr>
                      <a:r>
                        <a:rPr b="1" lang="es-MX" sz="1400" spc="-1" strike="noStrike">
                          <a:solidFill>
                            <a:srgbClr val="ffffff"/>
                          </a:solidFill>
                          <a:latin typeface="Calibri"/>
                          <a:ea typeface="Times New Roman"/>
                        </a:rPr>
                        <a:t>3.13.25.</a:t>
                      </a:r>
                      <a:r>
                        <a:rPr b="1" lang="es-MX" sz="1200" spc="-1" strike="noStrike">
                          <a:solidFill>
                            <a:srgbClr val="000000"/>
                          </a:solidFill>
                          <a:latin typeface="Calibri"/>
                          <a:ea typeface="Times New Roman"/>
                        </a:rPr>
                        <a:t>	</a:t>
                      </a: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c>
                  <a:txBody>
                    <a:bodyPr lIns="62280" rIns="62280" tIns="0" bIns="0" anchor="t">
                      <a:noAutofit/>
                    </a:bodyPr>
                    <a:p>
                      <a:pPr marL="64800" algn="just">
                        <a:lnSpc>
                          <a:spcPct val="100000"/>
                        </a:lnSpc>
                        <a:tabLst>
                          <a:tab algn="l" pos="0"/>
                        </a:tabLst>
                      </a:pPr>
                      <a:r>
                        <a:rPr b="1" lang="es-MX" sz="1200" spc="-1" strike="noStrike">
                          <a:solidFill>
                            <a:srgbClr val="000000"/>
                          </a:solidFill>
                          <a:latin typeface="Calibri"/>
                          <a:ea typeface="Times New Roman"/>
                        </a:rPr>
                        <a:t>Contribuyentes del RIF que incumplan con la obligación de presentar declaraciones bimestrales y no atiendan los requerimientos de la autoridad</a:t>
                      </a:r>
                      <a:r>
                        <a:rPr b="0" lang="es-MX" sz="1200" spc="-1" strike="noStrike">
                          <a:solidFill>
                            <a:srgbClr val="000000"/>
                          </a:solidFill>
                          <a:latin typeface="Calibri"/>
                          <a:ea typeface="Times New Roman"/>
                        </a:rPr>
                        <a:t> </a:t>
                      </a:r>
                      <a:endParaRPr b="0" lang="es-MX" sz="1200" spc="-1" strike="noStrike">
                        <a:latin typeface="Arial"/>
                      </a:endParaRPr>
                    </a:p>
                    <a:p>
                      <a:pPr marL="64800" algn="just">
                        <a:lnSpc>
                          <a:spcPct val="100000"/>
                        </a:lnSpc>
                        <a:tabLst>
                          <a:tab algn="l" pos="0"/>
                        </a:tabLst>
                      </a:pPr>
                      <a:r>
                        <a:rPr b="0" lang="es-MX" sz="1200" spc="-1" strike="noStrike">
                          <a:solidFill>
                            <a:srgbClr val="000000"/>
                          </a:solidFill>
                          <a:latin typeface="Calibri"/>
                          <a:ea typeface="Times New Roman"/>
                        </a:rPr>
                        <a:t>Para los efectos del artículo 112, fracción VIII, segundo párrafo de la Ley del ISR, </a:t>
                      </a:r>
                      <a:r>
                        <a:rPr b="1" lang="es-MX" sz="1200" spc="-1" strike="noStrike" u="sng">
                          <a:solidFill>
                            <a:srgbClr val="000000"/>
                          </a:solidFill>
                          <a:uFillTx/>
                          <a:latin typeface="Calibri"/>
                          <a:ea typeface="Times New Roman"/>
                        </a:rPr>
                        <a:t>se considera que los contribuyentes </a:t>
                      </a:r>
                      <a:r>
                        <a:rPr b="1" lang="es-MX" sz="1200" spc="-1" strike="noStrike" u="sng">
                          <a:solidFill>
                            <a:srgbClr val="ff0000"/>
                          </a:solidFill>
                          <a:uFillTx/>
                          <a:latin typeface="Calibri"/>
                          <a:ea typeface="Times New Roman"/>
                        </a:rPr>
                        <a:t>incumplen con la presentación de las declaraciones bimestrales del ejercicio de que se trate, cuando no atiendan más de dos requerimientos efectuados por la autoridad fiscal para la presentación de las declaraciones bimestrales omitidas</a:t>
                      </a:r>
                      <a:r>
                        <a:rPr b="0" lang="es-MX" sz="1200" spc="-1" strike="noStrike">
                          <a:solidFill>
                            <a:srgbClr val="000000"/>
                          </a:solidFill>
                          <a:latin typeface="Calibri"/>
                          <a:ea typeface="Times New Roman"/>
                        </a:rPr>
                        <a:t>, en términos del artículo 41, fracción I del CFF.     </a:t>
                      </a:r>
                      <a:r>
                        <a:rPr b="0" i="1" lang="es-MX" sz="1200" spc="-1" strike="noStrike">
                          <a:solidFill>
                            <a:srgbClr val="000000"/>
                          </a:solidFill>
                          <a:latin typeface="Calibri"/>
                          <a:ea typeface="Times New Roman"/>
                        </a:rPr>
                        <a:t>CFF 41, LISR 112</a:t>
                      </a:r>
                      <a:endParaRPr b="0" lang="es-MX" sz="1200" spc="-1" strike="noStrike">
                        <a:latin typeface="Arial"/>
                      </a:endParaRPr>
                    </a:p>
                    <a:p>
                      <a:pPr marL="64800">
                        <a:lnSpc>
                          <a:spcPct val="100000"/>
                        </a:lnSpc>
                        <a:tabLst>
                          <a:tab algn="l" pos="0"/>
                        </a:tabLst>
                      </a:pPr>
                      <a:r>
                        <a:rPr b="1" lang="es-MX" sz="1200" spc="-1" strike="noStrike">
                          <a:solidFill>
                            <a:srgbClr val="000000"/>
                          </a:solidFill>
                          <a:latin typeface="Calibri"/>
                          <a:ea typeface="Times New Roman"/>
                        </a:rPr>
                        <a:t> </a:t>
                      </a: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r>
              <a:tr h="1984680">
                <a:tc>
                  <a:txBody>
                    <a:bodyPr lIns="62280" rIns="62280" tIns="0" bIns="0" anchor="t">
                      <a:noAutofit/>
                    </a:bodyPr>
                    <a:p>
                      <a:pPr marL="64800">
                        <a:lnSpc>
                          <a:spcPct val="100000"/>
                        </a:lnSpc>
                        <a:tabLst>
                          <a:tab algn="l" pos="0"/>
                        </a:tabLst>
                      </a:pPr>
                      <a:r>
                        <a:rPr b="1" lang="es-MX" sz="1200" spc="-1" strike="noStrike">
                          <a:solidFill>
                            <a:srgbClr val="000000"/>
                          </a:solidFill>
                          <a:latin typeface="Calibri"/>
                          <a:ea typeface="Times New Roman"/>
                        </a:rPr>
                        <a:t>3.23.5.</a:t>
                      </a: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c>
                  <a:txBody>
                    <a:bodyPr lIns="62280" rIns="62280" tIns="0" bIns="0" anchor="t">
                      <a:noAutofit/>
                    </a:bodyPr>
                    <a:p>
                      <a:pPr marL="64800" algn="just">
                        <a:lnSpc>
                          <a:spcPct val="100000"/>
                        </a:lnSpc>
                        <a:tabLst>
                          <a:tab algn="l" pos="0"/>
                        </a:tabLst>
                      </a:pPr>
                      <a:r>
                        <a:rPr b="1" lang="es-MX" sz="1200" spc="-1" strike="noStrike">
                          <a:solidFill>
                            <a:srgbClr val="000000"/>
                          </a:solidFill>
                          <a:latin typeface="Calibri"/>
                          <a:ea typeface="Times New Roman"/>
                        </a:rPr>
                        <a:t>Cumplimiento de obligaciones por contribuyentes del RIF que realicen actividades distintas a la enajenación de productos que forman parte de la canasta básica</a:t>
                      </a:r>
                      <a:r>
                        <a:rPr b="0" lang="es-MX" sz="1200" spc="-1" strike="noStrike">
                          <a:solidFill>
                            <a:srgbClr val="000000"/>
                          </a:solidFill>
                          <a:latin typeface="Calibri"/>
                          <a:ea typeface="Times New Roman"/>
                        </a:rPr>
                        <a:t> </a:t>
                      </a:r>
                      <a:endParaRPr b="0" lang="es-MX" sz="1200" spc="-1" strike="noStrike">
                        <a:latin typeface="Arial"/>
                      </a:endParaRPr>
                    </a:p>
                    <a:p>
                      <a:pPr marL="64800" algn="just">
                        <a:lnSpc>
                          <a:spcPct val="100000"/>
                        </a:lnSpc>
                        <a:tabLst>
                          <a:tab algn="l" pos="0"/>
                        </a:tabLst>
                      </a:pPr>
                      <a:endParaRPr b="0" lang="es-MX" sz="1200" spc="-1" strike="noStrike">
                        <a:latin typeface="Arial"/>
                      </a:endParaRPr>
                    </a:p>
                    <a:p>
                      <a:pPr marL="64800" algn="just">
                        <a:lnSpc>
                          <a:spcPct val="100000"/>
                        </a:lnSpc>
                        <a:tabLst>
                          <a:tab algn="l" pos="0"/>
                        </a:tabLst>
                      </a:pPr>
                      <a:r>
                        <a:rPr b="0" lang="es-MX" sz="1200" spc="-1" strike="noStrike">
                          <a:solidFill>
                            <a:srgbClr val="000000"/>
                          </a:solidFill>
                          <a:latin typeface="Calibri"/>
                          <a:ea typeface="Times New Roman"/>
                        </a:rPr>
                        <a:t>Para los efectos del Artículo Segundo, fracción XVI de las Disposiciones Transitorias de la Ley del ISR para 2016, los contribuyentes del RIF que además enajenen bienes distintos a los productos de las empresas de participación estatal mayoritaria, o presten servicios por los que no se requiera título profesional</a:t>
                      </a:r>
                      <a:r>
                        <a:rPr b="0" lang="es-MX" sz="1200" spc="-1" strike="noStrike">
                          <a:solidFill>
                            <a:srgbClr val="ff0000"/>
                          </a:solidFill>
                          <a:latin typeface="Calibri"/>
                          <a:ea typeface="Times New Roman"/>
                        </a:rPr>
                        <a:t>, </a:t>
                      </a:r>
                      <a:r>
                        <a:rPr b="1" lang="es-MX" sz="1200" spc="-1" strike="noStrike">
                          <a:solidFill>
                            <a:srgbClr val="000000"/>
                          </a:solidFill>
                          <a:latin typeface="Calibri"/>
                          <a:ea typeface="Times New Roman"/>
                        </a:rPr>
                        <a:t>deberán acumular a los ingresos obtenidos por las citadas actividades, los ingresos a que se refiere el tercer párrafo de la regla 3.23.6., en la declaración bimestral a que se refiere el artículo 111, sexto párrafo de la Ley del ISR, </a:t>
                      </a:r>
                      <a:r>
                        <a:rPr b="1" lang="es-MX" sz="1200" spc="-1" strike="noStrike">
                          <a:solidFill>
                            <a:srgbClr val="ff0000"/>
                          </a:solidFill>
                          <a:latin typeface="Calibri"/>
                          <a:ea typeface="Times New Roman"/>
                        </a:rPr>
                        <a:t>y determinar el impuesto conforme al mismo, pudiendo acreditar las retenciones efectuadas por la empresas de participación estatal mayoritaria </a:t>
                      </a:r>
                      <a:r>
                        <a:rPr b="0" lang="es-MX" sz="1200" spc="-1" strike="noStrike">
                          <a:solidFill>
                            <a:srgbClr val="000000"/>
                          </a:solidFill>
                          <a:latin typeface="Calibri"/>
                          <a:ea typeface="Times New Roman"/>
                        </a:rPr>
                        <a:t>contra el impuesto a pagar que resulte en la declaración bimestral.</a:t>
                      </a:r>
                      <a:endParaRPr b="0" lang="es-MX" sz="1200" spc="-1" strike="noStrike">
                        <a:latin typeface="Arial"/>
                      </a:endParaRPr>
                    </a:p>
                    <a:p>
                      <a:pPr marL="64800" algn="just">
                        <a:lnSpc>
                          <a:spcPct val="100000"/>
                        </a:lnSpc>
                        <a:tabLst>
                          <a:tab algn="l" pos="0"/>
                        </a:tabLst>
                      </a:pPr>
                      <a:r>
                        <a:rPr b="0" lang="es-MX" sz="1200" spc="-1" strike="noStrike">
                          <a:solidFill>
                            <a:srgbClr val="000000"/>
                          </a:solidFill>
                          <a:latin typeface="Calibri"/>
                          <a:ea typeface="Times New Roman"/>
                        </a:rPr>
                        <a:t>En caso de que el monto de la retención que se acredite en los términos del párrafo anterior, sea mayor que el impuesto a pagar, la diferencia no dará lugar a devolución, compensación, acreditamiento o saldo a favor alguno.</a:t>
                      </a:r>
                      <a:r>
                        <a:rPr b="0" i="1" lang="es-MX" sz="1200" spc="-1" strike="noStrike">
                          <a:solidFill>
                            <a:srgbClr val="000000"/>
                          </a:solidFill>
                          <a:latin typeface="Calibri"/>
                          <a:ea typeface="Times New Roman"/>
                        </a:rPr>
                        <a:t>	</a:t>
                      </a:r>
                      <a:r>
                        <a:rPr b="0" i="1" lang="es-MX" sz="1200" spc="-1" strike="noStrike">
                          <a:solidFill>
                            <a:srgbClr val="000000"/>
                          </a:solidFill>
                          <a:latin typeface="Calibri"/>
                          <a:ea typeface="Times New Roman"/>
                        </a:rPr>
                        <a:t>LISR 111, Disposiciones Transitorias para 2016, Segundo, RMF 2021 3.23.6.</a:t>
                      </a: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r>
              <a:tr h="2155320">
                <a:tc>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c>
                  <a:txBody>
                    <a:bodyPr lIns="62280" rIns="62280" tIns="0" bIns="0" anchor="t">
                      <a:noAutofit/>
                    </a:bodyPr>
                    <a:p>
                      <a:pPr marL="64800" algn="just">
                        <a:lnSpc>
                          <a:spcPct val="100000"/>
                        </a:lnSpc>
                        <a:tabLst>
                          <a:tab algn="l" pos="0"/>
                        </a:tabLst>
                      </a:pPr>
                      <a:r>
                        <a:rPr b="1" lang="es-MX" sz="1200" spc="-1" strike="noStrike">
                          <a:solidFill>
                            <a:srgbClr val="000000"/>
                          </a:solidFill>
                          <a:latin typeface="Calibri"/>
                          <a:ea typeface="Times New Roman"/>
                        </a:rPr>
                        <a:t>CFDI de retenciones e información de pagos emitidos por las empresas de participación estatal mayoritaria a contribuyentes del RIF </a:t>
                      </a:r>
                      <a:endParaRPr b="0" lang="es-MX" sz="1200" spc="-1" strike="noStrike">
                        <a:latin typeface="Arial"/>
                      </a:endParaRPr>
                    </a:p>
                    <a:p>
                      <a:pPr marL="142920" algn="just">
                        <a:lnSpc>
                          <a:spcPts val="1040"/>
                        </a:lnSpc>
                        <a:tabLst>
                          <a:tab algn="l" pos="0"/>
                        </a:tabLst>
                      </a:pPr>
                      <a:endParaRPr b="0" lang="es-MX" sz="1200" spc="-1" strike="noStrike">
                        <a:latin typeface="Arial"/>
                      </a:endParaRPr>
                    </a:p>
                    <a:p>
                      <a:pPr marL="142920" algn="just">
                        <a:lnSpc>
                          <a:spcPts val="1040"/>
                        </a:lnSpc>
                        <a:tabLst>
                          <a:tab algn="l" pos="0"/>
                        </a:tabLst>
                      </a:pPr>
                      <a:r>
                        <a:rPr b="0" lang="es-MX" sz="1200" spc="-1" strike="noStrike">
                          <a:solidFill>
                            <a:srgbClr val="000000"/>
                          </a:solidFill>
                          <a:latin typeface="Calibri"/>
                          <a:ea typeface="Times New Roman"/>
                        </a:rPr>
                        <a:t>Para los efectos de los artículos 29 y 29-A del CFF y Segundo, fracción XVI, tercer y último párrafos de las Disposiciones Transitorias de la Ley del ISR para 2016, </a:t>
                      </a:r>
                      <a:r>
                        <a:rPr b="0" lang="es-MX" sz="1200" spc="-1" strike="noStrike">
                          <a:solidFill>
                            <a:srgbClr val="ff0000"/>
                          </a:solidFill>
                          <a:latin typeface="Calibri"/>
                          <a:ea typeface="Times New Roman"/>
                        </a:rPr>
                        <a:t>las empresas de participación estatal mayoritaria </a:t>
                      </a:r>
                      <a:r>
                        <a:rPr b="1" lang="es-MX" sz="1200" spc="-1" strike="noStrike">
                          <a:solidFill>
                            <a:srgbClr val="ff0000"/>
                          </a:solidFill>
                          <a:latin typeface="Calibri"/>
                          <a:ea typeface="Times New Roman"/>
                        </a:rPr>
                        <a:t>deberán cumplir con la obligación de emitir el comprobante fiscal a que se refiere el tercer párrafo del citado artículo transitorio, expidiendo a cada uno de los contribuyentes del RIF un CFDI de retenciones e información de pagos</a:t>
                      </a:r>
                      <a:r>
                        <a:rPr b="1" lang="es-MX" sz="1200" spc="-1" strike="noStrike">
                          <a:solidFill>
                            <a:srgbClr val="000000"/>
                          </a:solidFill>
                          <a:latin typeface="Calibri"/>
                          <a:ea typeface="Times New Roman"/>
                        </a:rPr>
                        <a:t>, </a:t>
                      </a:r>
                      <a:r>
                        <a:rPr b="0" lang="es-MX" sz="1200" spc="-1" strike="noStrike">
                          <a:solidFill>
                            <a:srgbClr val="000000"/>
                          </a:solidFill>
                          <a:latin typeface="Calibri"/>
                          <a:ea typeface="Times New Roman"/>
                        </a:rPr>
                        <a:t>de acuerdo con las especificaciones contenidas en el rubro II.A del Anexo 20.</a:t>
                      </a:r>
                      <a:endParaRPr b="0" lang="es-MX" sz="1200" spc="-1" strike="noStrike">
                        <a:latin typeface="Arial"/>
                      </a:endParaRPr>
                    </a:p>
                    <a:p>
                      <a:pPr marL="142920" algn="just">
                        <a:lnSpc>
                          <a:spcPts val="1040"/>
                        </a:lnSpc>
                        <a:tabLst>
                          <a:tab algn="l" pos="0"/>
                        </a:tabLst>
                      </a:pPr>
                      <a:endParaRPr b="0" lang="es-MX" sz="1200" spc="-1" strike="noStrike">
                        <a:latin typeface="Arial"/>
                      </a:endParaRPr>
                    </a:p>
                    <a:p>
                      <a:pPr marL="142920" algn="just">
                        <a:lnSpc>
                          <a:spcPts val="1040"/>
                        </a:lnSpc>
                        <a:tabLst>
                          <a:tab algn="l" pos="0"/>
                        </a:tabLst>
                      </a:pPr>
                      <a:r>
                        <a:rPr b="1" lang="es-MX" sz="1200" spc="-1" strike="noStrike">
                          <a:solidFill>
                            <a:srgbClr val="ff0000"/>
                          </a:solidFill>
                          <a:latin typeface="Calibri"/>
                          <a:ea typeface="Times New Roman"/>
                        </a:rPr>
                        <a:t>El CFDI de retenciones e información de pagos deberá emitirse de forma bimestral, a más tardar el día 15 del mes inmediato posterior al bimestre de que se trate</a:t>
                      </a:r>
                      <a:r>
                        <a:rPr b="0" lang="es-MX" sz="1200" spc="-1" strike="noStrike">
                          <a:solidFill>
                            <a:srgbClr val="000000"/>
                          </a:solidFill>
                          <a:latin typeface="Calibri"/>
                          <a:ea typeface="Times New Roman"/>
                        </a:rPr>
                        <a:t>, incluyendo el monto total de todas las enajenaciones realizadas en dicho periodo.</a:t>
                      </a:r>
                      <a:endParaRPr b="0" lang="es-MX" sz="1200" spc="-1" strike="noStrike">
                        <a:latin typeface="Arial"/>
                      </a:endParaRPr>
                    </a:p>
                    <a:p>
                      <a:pPr marL="142920" algn="just">
                        <a:lnSpc>
                          <a:spcPts val="1040"/>
                        </a:lnSpc>
                        <a:tabLst>
                          <a:tab algn="l" pos="0"/>
                        </a:tabLst>
                      </a:pPr>
                      <a:endParaRPr b="0" lang="es-MX" sz="1200" spc="-1" strike="noStrike">
                        <a:latin typeface="Arial"/>
                      </a:endParaRPr>
                    </a:p>
                    <a:p>
                      <a:pPr marL="142920" algn="just">
                        <a:lnSpc>
                          <a:spcPts val="1040"/>
                        </a:lnSpc>
                        <a:tabLst>
                          <a:tab algn="l" pos="0"/>
                        </a:tabLst>
                      </a:pPr>
                      <a:r>
                        <a:rPr b="0" lang="es-MX" sz="1200" spc="-1" strike="noStrike">
                          <a:solidFill>
                            <a:srgbClr val="000000"/>
                          </a:solidFill>
                          <a:latin typeface="Calibri"/>
                          <a:ea typeface="Times New Roman"/>
                        </a:rPr>
                        <a:t>Las empresas de participación estatal mayoritaria tomarán como base para el cálculo de la retención, la utilidad del contribuyente del RIF, aplicando la tarifa y la reducción del impuesto de conformidad con lo dispuesto en el artículo 111 de la Ley del ISR.</a:t>
                      </a: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446" name="3 Rectángulo"/>
          <p:cNvSpPr/>
          <p:nvPr/>
        </p:nvSpPr>
        <p:spPr>
          <a:xfrm>
            <a:off x="4563000" y="360360"/>
            <a:ext cx="3934800" cy="36468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1" lang="es-MX" sz="1800" spc="-1" strike="noStrike">
                <a:solidFill>
                  <a:srgbClr val="ffffff"/>
                </a:solidFill>
                <a:latin typeface="Calibri"/>
              </a:rPr>
              <a:t>V.- RESUMEN DE REFORMAS PARA 2021</a:t>
            </a:r>
            <a:endParaRPr b="0" lang="es-MX" sz="1800" spc="-1" strike="noStrike">
              <a:latin typeface="Arial"/>
            </a:endParaRPr>
          </a:p>
        </p:txBody>
      </p:sp>
      <p:sp>
        <p:nvSpPr>
          <p:cNvPr id="447" name="CuadroTexto 11"/>
          <p:cNvSpPr/>
          <p:nvPr/>
        </p:nvSpPr>
        <p:spPr>
          <a:xfrm>
            <a:off x="8690760" y="1890360"/>
            <a:ext cx="314640" cy="4561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s-MX" sz="2400" spc="-1" strike="noStrike">
                <a:solidFill>
                  <a:srgbClr val="4472c4"/>
                </a:solidFill>
                <a:latin typeface="Calibri"/>
              </a:rPr>
              <a:t>*</a:t>
            </a:r>
            <a:endParaRPr b="0" lang="es-MX" sz="2400" spc="-1" strike="noStrike">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448" name="Tabla 1"/>
          <p:cNvGraphicFramePr/>
          <p:nvPr/>
        </p:nvGraphicFramePr>
        <p:xfrm>
          <a:off x="218880" y="815040"/>
          <a:ext cx="8525160" cy="4077360"/>
        </p:xfrm>
        <a:graphic>
          <a:graphicData uri="http://schemas.openxmlformats.org/drawingml/2006/table">
            <a:tbl>
              <a:tblPr/>
              <a:tblGrid>
                <a:gridCol w="710280"/>
                <a:gridCol w="7814880"/>
              </a:tblGrid>
              <a:tr h="3266280">
                <a:tc>
                  <a:txBody>
                    <a:bodyPr lIns="57600" rIns="57600" tIns="0" bIns="0" anchor="t">
                      <a:noAutofit/>
                    </a:bodyPr>
                    <a:p>
                      <a:pPr marL="64800">
                        <a:lnSpc>
                          <a:spcPct val="100000"/>
                        </a:lnSpc>
                      </a:pPr>
                      <a:r>
                        <a:rPr b="1" lang="es-MX" sz="1200" spc="-1" strike="noStrike">
                          <a:solidFill>
                            <a:srgbClr val="000000"/>
                          </a:solidFill>
                          <a:latin typeface="Arial"/>
                          <a:ea typeface="Times New Roman"/>
                        </a:rPr>
                        <a:t>3.23.6.</a:t>
                      </a:r>
                      <a:endParaRPr b="0" lang="es-MX" sz="1200" spc="-1" strike="noStrike">
                        <a:latin typeface="Arial"/>
                      </a:endParaRPr>
                    </a:p>
                  </a:txBody>
                  <a:tcPr anchor="t" marL="57600" marR="57600">
                    <a:lnL w="12240">
                      <a:solidFill>
                        <a:srgbClr val="000000"/>
                      </a:solidFill>
                    </a:lnL>
                    <a:lnR w="12240">
                      <a:solidFill>
                        <a:srgbClr val="000000"/>
                      </a:solidFill>
                    </a:lnR>
                    <a:lnT w="12240">
                      <a:solidFill>
                        <a:srgbClr val="000000"/>
                      </a:solidFill>
                    </a:lnT>
                    <a:lnB w="12240">
                      <a:solidFill>
                        <a:srgbClr val="000000"/>
                      </a:solidFill>
                    </a:lnB>
                    <a:noFill/>
                  </a:tcPr>
                </a:tc>
                <a:tc>
                  <a:txBody>
                    <a:bodyPr lIns="57600" rIns="57600" tIns="0" bIns="0" anchor="t">
                      <a:noAutofit/>
                    </a:bodyPr>
                    <a:p>
                      <a:pPr marL="64800" algn="just">
                        <a:lnSpc>
                          <a:spcPct val="100000"/>
                        </a:lnSpc>
                        <a:tabLst>
                          <a:tab algn="l" pos="0"/>
                        </a:tabLst>
                      </a:pPr>
                      <a:r>
                        <a:rPr b="1" lang="es-MX" sz="1100" spc="-1" strike="noStrike">
                          <a:solidFill>
                            <a:srgbClr val="000000"/>
                          </a:solidFill>
                          <a:latin typeface="Arial"/>
                          <a:ea typeface="Times New Roman"/>
                        </a:rPr>
                        <a:t>CFDI de retenciones e información de pagos emitidos por las empresas de participación estatal mayoritaria a contribuyentes del RIF  …….CONTINUACION</a:t>
                      </a:r>
                      <a:endParaRPr b="0" lang="es-MX" sz="1100" spc="-1" strike="noStrike">
                        <a:latin typeface="Arial"/>
                      </a:endParaRPr>
                    </a:p>
                    <a:p>
                      <a:pPr marL="64800" algn="just">
                        <a:lnSpc>
                          <a:spcPct val="100000"/>
                        </a:lnSpc>
                        <a:tabLst>
                          <a:tab algn="l" pos="0"/>
                        </a:tabLst>
                      </a:pPr>
                      <a:endParaRPr b="0" lang="es-MX" sz="1100" spc="-1" strike="noStrike">
                        <a:latin typeface="Arial"/>
                      </a:endParaRPr>
                    </a:p>
                    <a:p>
                      <a:pPr marL="64800" algn="just">
                        <a:lnSpc>
                          <a:spcPct val="100000"/>
                        </a:lnSpc>
                        <a:tabLst>
                          <a:tab algn="l" pos="0"/>
                        </a:tabLst>
                      </a:pPr>
                      <a:r>
                        <a:rPr b="0" lang="es-MX" sz="1100" spc="-1" strike="noStrike">
                          <a:solidFill>
                            <a:srgbClr val="000000"/>
                          </a:solidFill>
                          <a:latin typeface="Arial"/>
                          <a:ea typeface="Times New Roman"/>
                        </a:rPr>
                        <a:t>Para efectos del párrafo anterior, </a:t>
                      </a:r>
                      <a:r>
                        <a:rPr b="1" lang="es-MX" sz="1100" spc="-1" strike="noStrike">
                          <a:solidFill>
                            <a:srgbClr val="000000"/>
                          </a:solidFill>
                          <a:latin typeface="Arial"/>
                          <a:ea typeface="Times New Roman"/>
                        </a:rPr>
                        <a:t>se entenderá por utilidad de los contribuyentes del RIF que realicen las actividades contenidas en esta regla, </a:t>
                      </a:r>
                      <a:r>
                        <a:rPr b="1" lang="es-MX" sz="1100" spc="-1" strike="noStrike">
                          <a:solidFill>
                            <a:srgbClr val="ff0000"/>
                          </a:solidFill>
                          <a:latin typeface="Arial"/>
                          <a:ea typeface="Times New Roman"/>
                        </a:rPr>
                        <a:t>la diferencia que resulte de restar al monto del importe total de las enajenaciones, el monto total del costo de los productos enajenados</a:t>
                      </a:r>
                      <a:r>
                        <a:rPr b="1" lang="es-MX" sz="1100" spc="-1" strike="noStrike">
                          <a:solidFill>
                            <a:srgbClr val="000000"/>
                          </a:solidFill>
                          <a:latin typeface="Arial"/>
                          <a:ea typeface="Times New Roman"/>
                        </a:rPr>
                        <a:t>.</a:t>
                      </a:r>
                      <a:endParaRPr b="0" lang="es-MX" sz="1100" spc="-1" strike="noStrike">
                        <a:latin typeface="Arial"/>
                      </a:endParaRPr>
                    </a:p>
                    <a:p>
                      <a:pPr marL="64800" algn="just">
                        <a:lnSpc>
                          <a:spcPct val="100000"/>
                        </a:lnSpc>
                        <a:tabLst>
                          <a:tab algn="l" pos="0"/>
                        </a:tabLst>
                      </a:pPr>
                      <a:endParaRPr b="0" lang="es-MX" sz="1100" spc="-1" strike="noStrike">
                        <a:latin typeface="Arial"/>
                      </a:endParaRPr>
                    </a:p>
                    <a:p>
                      <a:pPr marL="64800" algn="just">
                        <a:lnSpc>
                          <a:spcPct val="100000"/>
                        </a:lnSpc>
                        <a:tabLst>
                          <a:tab algn="l" pos="0"/>
                        </a:tabLst>
                      </a:pPr>
                      <a:r>
                        <a:rPr b="1" lang="es-MX" sz="1100" spc="-1" strike="noStrike">
                          <a:solidFill>
                            <a:srgbClr val="ff0000"/>
                          </a:solidFill>
                          <a:latin typeface="Arial"/>
                          <a:ea typeface="Times New Roman"/>
                        </a:rPr>
                        <a:t>La retención que se efectúe por parte de las empresas de participación estatal mayoritaria tendrá el carácter de pago definitivo </a:t>
                      </a:r>
                      <a:r>
                        <a:rPr b="0" lang="es-MX" sz="1100" spc="-1" strike="noStrike">
                          <a:solidFill>
                            <a:srgbClr val="ff0000"/>
                          </a:solidFill>
                          <a:latin typeface="Arial"/>
                          <a:ea typeface="Times New Roman"/>
                        </a:rPr>
                        <a:t>y deberá ser enterado a más tardar el día 17 del mes inmediato posterior al bimestre de que se trate.</a:t>
                      </a:r>
                      <a:endParaRPr b="0" lang="es-MX" sz="1100" spc="-1" strike="noStrike">
                        <a:latin typeface="Arial"/>
                      </a:endParaRPr>
                    </a:p>
                    <a:p>
                      <a:pPr marL="64800" algn="just">
                        <a:lnSpc>
                          <a:spcPct val="100000"/>
                        </a:lnSpc>
                        <a:tabLst>
                          <a:tab algn="l" pos="0"/>
                        </a:tabLst>
                      </a:pPr>
                      <a:r>
                        <a:rPr b="0" lang="es-MX" sz="1100" spc="-1" strike="noStrike">
                          <a:solidFill>
                            <a:srgbClr val="ff0000"/>
                          </a:solidFill>
                          <a:latin typeface="Arial"/>
                          <a:ea typeface="Times New Roman"/>
                        </a:rPr>
                        <a:t>Las empresas de participación estatal mayoritaria quedarán relevadas de entregar la constancia de retención correspondiente, siempre que emitan el CFDI de retenciones e información de pagos.</a:t>
                      </a:r>
                      <a:endParaRPr b="0" lang="es-MX" sz="1100" spc="-1" strike="noStrike">
                        <a:latin typeface="Arial"/>
                      </a:endParaRPr>
                    </a:p>
                    <a:p>
                      <a:pPr marL="64800" algn="just">
                        <a:lnSpc>
                          <a:spcPct val="100000"/>
                        </a:lnSpc>
                        <a:tabLst>
                          <a:tab algn="l" pos="0"/>
                        </a:tabLst>
                      </a:pPr>
                      <a:endParaRPr b="0" lang="es-MX" sz="1100" spc="-1" strike="noStrike">
                        <a:latin typeface="Arial"/>
                      </a:endParaRPr>
                    </a:p>
                    <a:p>
                      <a:pPr marL="64800" algn="just">
                        <a:lnSpc>
                          <a:spcPct val="100000"/>
                        </a:lnSpc>
                        <a:tabLst>
                          <a:tab algn="l" pos="0"/>
                        </a:tabLst>
                      </a:pPr>
                      <a:r>
                        <a:rPr b="0" lang="es-MX" sz="1100" spc="-1" strike="noStrike">
                          <a:solidFill>
                            <a:srgbClr val="000000"/>
                          </a:solidFill>
                          <a:latin typeface="Arial"/>
                          <a:ea typeface="Times New Roman"/>
                        </a:rPr>
                        <a:t>Para los efectos del párrafo anterior, las empresas de participación estatal mayoritaria deberán proporcionar el archivo XML que ampara el CFDI de retenciones e información de pagos, así como su representación impresa a los contribuyentes del RIF a más tardar dentro de los cinco días siguientes a la fecha de su expedición.</a:t>
                      </a:r>
                      <a:endParaRPr b="0" lang="es-MX" sz="1100" spc="-1" strike="noStrike">
                        <a:latin typeface="Arial"/>
                      </a:endParaRPr>
                    </a:p>
                    <a:p>
                      <a:pPr marL="64800" algn="just">
                        <a:lnSpc>
                          <a:spcPct val="100000"/>
                        </a:lnSpc>
                        <a:tabLst>
                          <a:tab algn="l" pos="0"/>
                        </a:tabLst>
                      </a:pPr>
                      <a:endParaRPr b="0" lang="es-MX" sz="1100" spc="-1" strike="noStrike">
                        <a:latin typeface="Arial"/>
                      </a:endParaRPr>
                    </a:p>
                    <a:p>
                      <a:pPr marL="64800" algn="just">
                        <a:lnSpc>
                          <a:spcPct val="100000"/>
                        </a:lnSpc>
                        <a:tabLst>
                          <a:tab algn="l" pos="0"/>
                        </a:tabLst>
                      </a:pPr>
                      <a:r>
                        <a:rPr b="0" lang="es-MX" sz="1100" spc="-1" strike="noStrike">
                          <a:solidFill>
                            <a:srgbClr val="000000"/>
                          </a:solidFill>
                          <a:latin typeface="Arial"/>
                          <a:ea typeface="Times New Roman"/>
                        </a:rPr>
                        <a:t>Asimismo, con la emisión del comprobante fiscal a que hace referencia la presente regla, se dará por cumplida la obligación señalada en el artículo Segundo, fracción XVI, último párrafo, de las Disposiciones Transitorias de la Ley del ISR para 2016.</a:t>
                      </a:r>
                      <a:endParaRPr b="0" lang="es-MX" sz="1100" spc="-1" strike="noStrike">
                        <a:latin typeface="Arial"/>
                      </a:endParaRPr>
                    </a:p>
                    <a:p>
                      <a:pPr marL="64800" algn="just">
                        <a:lnSpc>
                          <a:spcPct val="100000"/>
                        </a:lnSpc>
                        <a:tabLst>
                          <a:tab algn="l" pos="0"/>
                        </a:tabLst>
                      </a:pPr>
                      <a:r>
                        <a:rPr b="0" lang="es-MX" sz="1100" spc="-1" strike="noStrike">
                          <a:solidFill>
                            <a:srgbClr val="000000"/>
                          </a:solidFill>
                          <a:latin typeface="Arial"/>
                          <a:ea typeface="Times New Roman"/>
                        </a:rPr>
                        <a:t>Las personas físicas a quienes les sea expedido el CFDI a que se refiere el párrafo anterior, lo considerarán como constancia de retención del ISR.  C</a:t>
                      </a:r>
                      <a:r>
                        <a:rPr b="0" i="1" lang="es-MX" sz="1100" spc="-1" strike="noStrike">
                          <a:solidFill>
                            <a:srgbClr val="000000"/>
                          </a:solidFill>
                          <a:latin typeface="Arial"/>
                          <a:ea typeface="Times New Roman"/>
                        </a:rPr>
                        <a:t>FF 29, 29-A, LISR 111, Disposiciones Trans 2016, Segundo</a:t>
                      </a:r>
                      <a:r>
                        <a:rPr b="1" lang="es-MX" sz="1100" spc="-1" strike="noStrike">
                          <a:solidFill>
                            <a:srgbClr val="000000"/>
                          </a:solidFill>
                          <a:latin typeface="Arial"/>
                          <a:ea typeface="Times New Roman"/>
                        </a:rPr>
                        <a:t> </a:t>
                      </a:r>
                      <a:endParaRPr b="0" lang="es-MX" sz="1100" spc="-1" strike="noStrike">
                        <a:latin typeface="Arial"/>
                      </a:endParaRPr>
                    </a:p>
                  </a:txBody>
                  <a:tcPr anchor="t" marL="57600" marR="57600">
                    <a:lnL w="12240">
                      <a:solidFill>
                        <a:srgbClr val="000000"/>
                      </a:solidFill>
                    </a:lnL>
                    <a:lnR w="12240">
                      <a:solidFill>
                        <a:srgbClr val="000000"/>
                      </a:solidFill>
                    </a:lnR>
                    <a:lnT w="12240">
                      <a:solidFill>
                        <a:srgbClr val="000000"/>
                      </a:solidFill>
                    </a:lnT>
                    <a:lnB w="12240">
                      <a:solidFill>
                        <a:srgbClr val="000000"/>
                      </a:solidFill>
                    </a:lnB>
                    <a:noFill/>
                  </a:tcPr>
                </a:tc>
              </a:tr>
              <a:tr h="2096280">
                <a:tc>
                  <a:txBody>
                    <a:bodyPr lIns="57600" rIns="57600" tIns="0" bIns="0" anchor="t">
                      <a:noAutofit/>
                    </a:bodyPr>
                    <a:p>
                      <a:pPr>
                        <a:lnSpc>
                          <a:spcPct val="100000"/>
                        </a:lnSpc>
                      </a:pPr>
                      <a:r>
                        <a:rPr b="1" lang="es-MX" sz="1200" spc="-1" strike="noStrike">
                          <a:solidFill>
                            <a:srgbClr val="000000"/>
                          </a:solidFill>
                          <a:latin typeface="Arial"/>
                          <a:ea typeface="Times New Roman"/>
                        </a:rPr>
                        <a:t>3.23.7.</a:t>
                      </a:r>
                      <a:endParaRPr b="0" lang="es-MX" sz="1200" spc="-1" strike="noStrike">
                        <a:latin typeface="Arial"/>
                      </a:endParaRPr>
                    </a:p>
                  </a:txBody>
                  <a:tcPr anchor="t" marL="57600" marR="57600">
                    <a:lnL w="12240">
                      <a:solidFill>
                        <a:srgbClr val="000000"/>
                      </a:solidFill>
                    </a:lnL>
                    <a:lnR w="12240">
                      <a:solidFill>
                        <a:srgbClr val="000000"/>
                      </a:solidFill>
                    </a:lnR>
                    <a:lnT w="12240">
                      <a:solidFill>
                        <a:srgbClr val="000000"/>
                      </a:solidFill>
                    </a:lnT>
                    <a:lnB w="12240">
                      <a:solidFill>
                        <a:srgbClr val="000000"/>
                      </a:solidFill>
                    </a:lnB>
                    <a:noFill/>
                  </a:tcPr>
                </a:tc>
                <a:tc>
                  <a:txBody>
                    <a:bodyPr lIns="57600" rIns="57600" tIns="0" bIns="0" anchor="t">
                      <a:noAutofit/>
                    </a:bodyPr>
                    <a:p>
                      <a:pPr marL="114480" algn="just">
                        <a:lnSpc>
                          <a:spcPts val="1060"/>
                        </a:lnSpc>
                        <a:spcAft>
                          <a:spcPts val="400"/>
                        </a:spcAft>
                        <a:tabLst>
                          <a:tab algn="l" pos="0"/>
                        </a:tabLst>
                      </a:pPr>
                      <a:r>
                        <a:rPr b="1" lang="es-MX" sz="1100" spc="-1" strike="noStrike">
                          <a:solidFill>
                            <a:srgbClr val="000000"/>
                          </a:solidFill>
                          <a:latin typeface="Arial"/>
                          <a:ea typeface="Times New Roman"/>
                        </a:rPr>
                        <a:t>Efectos del impuesto para distribuidores de productos de las empresas de participación estatal mayoritaria</a:t>
                      </a:r>
                      <a:endParaRPr b="0" lang="es-MX" sz="1100" spc="-1" strike="noStrike">
                        <a:latin typeface="Arial"/>
                      </a:endParaRPr>
                    </a:p>
                    <a:p>
                      <a:pPr marL="114480" algn="just">
                        <a:lnSpc>
                          <a:spcPct val="100000"/>
                        </a:lnSpc>
                        <a:tabLst>
                          <a:tab algn="l" pos="0"/>
                        </a:tabLst>
                      </a:pPr>
                      <a:endParaRPr b="0" lang="es-MX" sz="1100" spc="-1" strike="noStrike">
                        <a:latin typeface="Arial"/>
                      </a:endParaRPr>
                    </a:p>
                    <a:p>
                      <a:pPr marL="114480" algn="just">
                        <a:lnSpc>
                          <a:spcPct val="100000"/>
                        </a:lnSpc>
                        <a:tabLst>
                          <a:tab algn="l" pos="0"/>
                        </a:tabLst>
                      </a:pPr>
                      <a:r>
                        <a:rPr b="0" lang="es-MX" sz="1100" spc="-1" strike="noStrike">
                          <a:solidFill>
                            <a:srgbClr val="000000"/>
                          </a:solidFill>
                          <a:latin typeface="Arial"/>
                          <a:ea typeface="Times New Roman"/>
                        </a:rPr>
                        <a:t>Para efectos del artículo 5-E de la Ley del IVA y Segundo, fracción XVI de las Disposiciones Transitorias de la Ley del ISR para 2016, </a:t>
                      </a:r>
                      <a:r>
                        <a:rPr b="0" lang="es-MX" sz="1100" spc="-1" strike="noStrike">
                          <a:solidFill>
                            <a:srgbClr val="ff0000"/>
                          </a:solidFill>
                          <a:latin typeface="Arial"/>
                          <a:ea typeface="Times New Roman"/>
                        </a:rPr>
                        <a:t>la distribución que los contribuyentes del RIF realicen de los productos de las empresas de participación estatal mayoritaria que correspondan a la canasta básica que beneficien exclusivamente a los beneficiarios de programas federales, se considerará enajenación para efectos de la Ley del IVA.</a:t>
                      </a:r>
                      <a:endParaRPr b="0" lang="es-MX" sz="1100" spc="-1" strike="noStrike">
                        <a:latin typeface="Arial"/>
                      </a:endParaRPr>
                    </a:p>
                    <a:p>
                      <a:pPr marL="114480" algn="just">
                        <a:lnSpc>
                          <a:spcPct val="100000"/>
                        </a:lnSpc>
                        <a:tabLst>
                          <a:tab algn="l" pos="0"/>
                        </a:tabLst>
                      </a:pPr>
                      <a:endParaRPr b="0" lang="es-MX" sz="1100" spc="-1" strike="noStrike">
                        <a:latin typeface="Arial"/>
                      </a:endParaRPr>
                    </a:p>
                    <a:p>
                      <a:pPr marL="114480" algn="just">
                        <a:lnSpc>
                          <a:spcPct val="100000"/>
                        </a:lnSpc>
                        <a:tabLst>
                          <a:tab algn="l" pos="0"/>
                        </a:tabLst>
                      </a:pPr>
                      <a:r>
                        <a:rPr b="0" lang="es-MX" sz="1100" spc="-1" strike="noStrike">
                          <a:solidFill>
                            <a:srgbClr val="000000"/>
                          </a:solidFill>
                          <a:latin typeface="Arial"/>
                          <a:ea typeface="Times New Roman"/>
                        </a:rPr>
                        <a:t>Los contribuyentes señalados en el párrafo anterior, </a:t>
                      </a:r>
                      <a:r>
                        <a:rPr b="0" lang="es-MX" sz="1100" spc="-1" strike="noStrike">
                          <a:solidFill>
                            <a:srgbClr val="ff0000"/>
                          </a:solidFill>
                          <a:latin typeface="Arial"/>
                          <a:ea typeface="Times New Roman"/>
                        </a:rPr>
                        <a:t>por la enajenación exclusiva de dichos productos, no presentarán la declaración de pago bimestral, ni tampoco la informativa mensual de operaciones con terceros.</a:t>
                      </a:r>
                      <a:endParaRPr b="0" lang="es-MX" sz="1100" spc="-1" strike="noStrike">
                        <a:latin typeface="Arial"/>
                      </a:endParaRPr>
                    </a:p>
                    <a:p>
                      <a:pPr marL="114480" algn="just">
                        <a:lnSpc>
                          <a:spcPct val="100000"/>
                        </a:lnSpc>
                        <a:tabLst>
                          <a:tab algn="l" pos="0"/>
                        </a:tabLst>
                      </a:pPr>
                      <a:r>
                        <a:rPr b="0" lang="es-MX" sz="1100" spc="-1" strike="noStrike">
                          <a:solidFill>
                            <a:srgbClr val="000000"/>
                          </a:solidFill>
                          <a:latin typeface="Arial"/>
                          <a:ea typeface="Times New Roman"/>
                        </a:rPr>
                        <a:t>La aplicación de los beneficios descritos en esta regla, no dará lugar a devolución, compensación, acreditamiento o saldo a favor alguno.</a:t>
                      </a:r>
                      <a:endParaRPr b="0" lang="es-MX" sz="1100" spc="-1" strike="noStrike">
                        <a:latin typeface="Arial"/>
                      </a:endParaRPr>
                    </a:p>
                    <a:p>
                      <a:pPr marL="114480" algn="just">
                        <a:lnSpc>
                          <a:spcPct val="100000"/>
                        </a:lnSpc>
                        <a:tabLst>
                          <a:tab algn="l" pos="0"/>
                        </a:tabLst>
                      </a:pPr>
                      <a:endParaRPr b="0" lang="es-MX" sz="1100" spc="-1" strike="noStrike">
                        <a:latin typeface="Arial"/>
                      </a:endParaRPr>
                    </a:p>
                    <a:p>
                      <a:pPr marL="114480" algn="just">
                        <a:lnSpc>
                          <a:spcPct val="100000"/>
                        </a:lnSpc>
                        <a:tabLst>
                          <a:tab algn="l" pos="0"/>
                        </a:tabLst>
                      </a:pPr>
                      <a:r>
                        <a:rPr b="0" lang="es-MX" sz="1100" spc="-1" strike="noStrike">
                          <a:solidFill>
                            <a:srgbClr val="000000"/>
                          </a:solidFill>
                          <a:latin typeface="Arial"/>
                          <a:ea typeface="Times New Roman"/>
                        </a:rPr>
                        <a:t>LIVA 5-E, DECRETO DOF 18/11/2015 Disposiciones Transitorias para 2016, Segundo, RMF 2021 3.23.13.</a:t>
                      </a:r>
                      <a:endParaRPr b="0" lang="es-MX" sz="1100" spc="-1" strike="noStrike">
                        <a:latin typeface="Arial"/>
                      </a:endParaRPr>
                    </a:p>
                    <a:p>
                      <a:pPr marL="114480">
                        <a:lnSpc>
                          <a:spcPct val="100000"/>
                        </a:lnSpc>
                        <a:tabLst>
                          <a:tab algn="l" pos="0"/>
                        </a:tabLst>
                      </a:pPr>
                      <a:r>
                        <a:rPr b="1" lang="es-MX" sz="1200" spc="-1" strike="noStrike">
                          <a:solidFill>
                            <a:srgbClr val="000000"/>
                          </a:solidFill>
                          <a:latin typeface="Arial"/>
                          <a:ea typeface="Times New Roman"/>
                        </a:rPr>
                        <a:t> </a:t>
                      </a:r>
                      <a:endParaRPr b="0" lang="es-MX" sz="1200" spc="-1" strike="noStrike">
                        <a:latin typeface="Arial"/>
                      </a:endParaRPr>
                    </a:p>
                  </a:txBody>
                  <a:tcPr anchor="t" marL="57600" marR="576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449" name="3 Rectángulo"/>
          <p:cNvSpPr/>
          <p:nvPr/>
        </p:nvSpPr>
        <p:spPr>
          <a:xfrm>
            <a:off x="4586040" y="360360"/>
            <a:ext cx="3934800" cy="36468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1" lang="es-MX" sz="1800" spc="-1" strike="noStrike">
                <a:solidFill>
                  <a:srgbClr val="ffffff"/>
                </a:solidFill>
                <a:latin typeface="Calibri"/>
              </a:rPr>
              <a:t>V.- RESUMEN DE REFORMAS PARA 2021</a:t>
            </a:r>
            <a:endParaRPr b="0" lang="es-MX" sz="1800" spc="-1" strike="noStrike">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450" name="Tabla 3"/>
          <p:cNvGraphicFramePr/>
          <p:nvPr/>
        </p:nvGraphicFramePr>
        <p:xfrm>
          <a:off x="462600" y="573840"/>
          <a:ext cx="8361360" cy="5903640"/>
        </p:xfrm>
        <a:graphic>
          <a:graphicData uri="http://schemas.openxmlformats.org/drawingml/2006/table">
            <a:tbl>
              <a:tblPr/>
              <a:tblGrid>
                <a:gridCol w="670680"/>
                <a:gridCol w="7691040"/>
              </a:tblGrid>
              <a:tr h="4830480">
                <a:tc>
                  <a:txBody>
                    <a:bodyPr lIns="56880" rIns="56880" tIns="0" bIns="0" anchor="t">
                      <a:noAutofit/>
                    </a:bodyPr>
                    <a:p>
                      <a:pPr marL="64800">
                        <a:lnSpc>
                          <a:spcPct val="100000"/>
                        </a:lnSpc>
                        <a:tabLst>
                          <a:tab algn="l" pos="0"/>
                        </a:tabLst>
                      </a:pPr>
                      <a:r>
                        <a:rPr b="1" lang="es-MX" sz="1200" spc="-1" strike="noStrike">
                          <a:solidFill>
                            <a:srgbClr val="000000"/>
                          </a:solidFill>
                          <a:latin typeface="Calibri"/>
                          <a:ea typeface="Times New Roman"/>
                        </a:rPr>
                        <a:t>3.23.11.</a:t>
                      </a:r>
                      <a:endParaRPr b="0" lang="es-MX" sz="1200" spc="-1" strike="noStrike">
                        <a:latin typeface="Arial"/>
                      </a:endParaRPr>
                    </a:p>
                  </a:txBody>
                  <a:tcPr anchor="t" marL="56880" marR="56880">
                    <a:lnL w="12240">
                      <a:solidFill>
                        <a:srgbClr val="000000"/>
                      </a:solidFill>
                    </a:lnL>
                    <a:lnR w="12240">
                      <a:solidFill>
                        <a:srgbClr val="000000"/>
                      </a:solidFill>
                    </a:lnR>
                    <a:lnT w="12240">
                      <a:solidFill>
                        <a:srgbClr val="000000"/>
                      </a:solidFill>
                    </a:lnT>
                    <a:lnB w="12240">
                      <a:solidFill>
                        <a:srgbClr val="000000"/>
                      </a:solidFill>
                    </a:lnB>
                    <a:noFill/>
                  </a:tcPr>
                </a:tc>
                <a:tc>
                  <a:txBody>
                    <a:bodyPr lIns="56880" rIns="56880" tIns="0" bIns="0" anchor="t">
                      <a:noAutofit/>
                    </a:bodyPr>
                    <a:p>
                      <a:pPr marL="363600" indent="-299880" algn="just">
                        <a:lnSpc>
                          <a:spcPct val="100000"/>
                        </a:lnSpc>
                        <a:tabLst>
                          <a:tab algn="l" pos="0"/>
                        </a:tabLst>
                      </a:pPr>
                      <a:r>
                        <a:rPr b="1" lang="es-MX" sz="1200" spc="-1" strike="noStrike">
                          <a:solidFill>
                            <a:srgbClr val="000000"/>
                          </a:solidFill>
                          <a:highlight>
                            <a:srgbClr val="ffff00"/>
                          </a:highlight>
                          <a:latin typeface="Calibri"/>
                          <a:ea typeface="Times New Roman"/>
                        </a:rPr>
                        <a:t>Incentivos económicos y de capacitación para facilitar la incorporación al RIF</a:t>
                      </a:r>
                      <a:endParaRPr b="0" lang="es-MX" sz="1200" spc="-1" strike="noStrike">
                        <a:latin typeface="Arial"/>
                      </a:endParaRPr>
                    </a:p>
                    <a:p>
                      <a:pPr marL="363600" indent="-299880" algn="just">
                        <a:lnSpc>
                          <a:spcPct val="100000"/>
                        </a:lnSpc>
                        <a:tabLst>
                          <a:tab algn="l" pos="0"/>
                        </a:tabLst>
                      </a:pPr>
                      <a:r>
                        <a:rPr b="0" lang="es-MX" sz="1200" spc="-1" strike="noStrike">
                          <a:solidFill>
                            <a:srgbClr val="000000"/>
                          </a:solidFill>
                          <a:latin typeface="Calibri"/>
                          <a:ea typeface="Times New Roman"/>
                        </a:rPr>
                        <a:t>Para los efectos de lo dispuesto en el Artículo Noveno, fracción XLIII de las Disposiciones Transitorias de la Ley del ISR para 2014, los incentivos económicos a que se refiere la citada disposición transitoria, son los siguientes:</a:t>
                      </a:r>
                      <a:endParaRPr b="0" lang="es-MX" sz="1200" spc="-1" strike="noStrike">
                        <a:latin typeface="Arial"/>
                      </a:endParaRPr>
                    </a:p>
                    <a:p>
                      <a:pPr marL="363600" indent="-299880" algn="just">
                        <a:lnSpc>
                          <a:spcPct val="100000"/>
                        </a:lnSpc>
                        <a:tabLst>
                          <a:tab algn="l" pos="0"/>
                        </a:tabLst>
                      </a:pPr>
                      <a:r>
                        <a:rPr b="1" lang="es-MX" sz="1200" spc="-1" strike="noStrike">
                          <a:solidFill>
                            <a:srgbClr val="000000"/>
                          </a:solidFill>
                          <a:latin typeface="Calibri"/>
                          <a:ea typeface="Times New Roman"/>
                        </a:rPr>
                        <a:t>I.</a:t>
                      </a:r>
                      <a:r>
                        <a:rPr b="0" lang="es-MX" sz="1200" spc="-1" strike="noStrike">
                          <a:solidFill>
                            <a:srgbClr val="000000"/>
                          </a:solidFill>
                          <a:latin typeface="Calibri"/>
                          <a:ea typeface="Times New Roman"/>
                        </a:rPr>
                        <a:t>	</a:t>
                      </a:r>
                      <a:r>
                        <a:rPr b="1" lang="es-MX" sz="1200" spc="-1" strike="noStrike">
                          <a:solidFill>
                            <a:srgbClr val="000000"/>
                          </a:solidFill>
                          <a:latin typeface="Calibri"/>
                          <a:ea typeface="Times New Roman"/>
                        </a:rPr>
                        <a:t>Créditos que se otorgarán mediante financiamiento </a:t>
                      </a:r>
                      <a:r>
                        <a:rPr b="0" lang="es-MX" sz="1200" spc="-1" strike="noStrike">
                          <a:solidFill>
                            <a:srgbClr val="000000"/>
                          </a:solidFill>
                          <a:latin typeface="Calibri"/>
                          <a:ea typeface="Times New Roman"/>
                        </a:rPr>
                        <a:t>a través de la red de intermediarios de Nacional Financiera, S.N.C., por medio del programa especial dirigido a pequeños negocios que tributen en el RIF.</a:t>
                      </a:r>
                      <a:endParaRPr b="0" lang="es-MX" sz="1200" spc="-1" strike="noStrike">
                        <a:latin typeface="Arial"/>
                      </a:endParaRPr>
                    </a:p>
                    <a:p>
                      <a:pPr marL="363600" indent="-299880" algn="just">
                        <a:lnSpc>
                          <a:spcPct val="100000"/>
                        </a:lnSpc>
                        <a:tabLst>
                          <a:tab algn="l" pos="0"/>
                        </a:tabLst>
                      </a:pPr>
                      <a:r>
                        <a:rPr b="0" lang="es-MX" sz="1200" spc="-1" strike="noStrike">
                          <a:solidFill>
                            <a:srgbClr val="000000"/>
                          </a:solidFill>
                          <a:latin typeface="Calibri"/>
                          <a:ea typeface="Times New Roman"/>
                        </a:rPr>
                        <a:t>         </a:t>
                      </a:r>
                      <a:r>
                        <a:rPr b="0" lang="es-MX" sz="1200" spc="-1" strike="noStrike">
                          <a:solidFill>
                            <a:srgbClr val="000000"/>
                          </a:solidFill>
                          <a:latin typeface="Calibri"/>
                          <a:ea typeface="Times New Roman"/>
                        </a:rPr>
                        <a:t>Nacional Financiera, S.N.C., dará a conocer los términos y condiciones que los contribuyentes deben cumplir para tener acceso a los créditos que serán otorgados conforme al citado programa.</a:t>
                      </a:r>
                      <a:endParaRPr b="0" lang="es-MX" sz="1200" spc="-1" strike="noStrike">
                        <a:latin typeface="Arial"/>
                      </a:endParaRPr>
                    </a:p>
                    <a:p>
                      <a:pPr marL="363600" indent="-299880" algn="just">
                        <a:lnSpc>
                          <a:spcPct val="100000"/>
                        </a:lnSpc>
                        <a:tabLst>
                          <a:tab algn="l" pos="0"/>
                        </a:tabLst>
                      </a:pPr>
                      <a:r>
                        <a:rPr b="1" lang="es-MX" sz="1200" spc="-1" strike="noStrike">
                          <a:solidFill>
                            <a:srgbClr val="000000"/>
                          </a:solidFill>
                          <a:latin typeface="Calibri"/>
                          <a:ea typeface="Times New Roman"/>
                        </a:rPr>
                        <a:t>II.</a:t>
                      </a:r>
                      <a:r>
                        <a:rPr b="0" lang="es-MX" sz="1200" spc="-1" strike="noStrike">
                          <a:solidFill>
                            <a:srgbClr val="000000"/>
                          </a:solidFill>
                          <a:latin typeface="Calibri"/>
                          <a:ea typeface="Times New Roman"/>
                        </a:rPr>
                        <a:t>	</a:t>
                      </a:r>
                      <a:r>
                        <a:rPr b="1" lang="es-MX" sz="1200" spc="-1" strike="noStrike">
                          <a:solidFill>
                            <a:srgbClr val="000000"/>
                          </a:solidFill>
                          <a:latin typeface="Calibri"/>
                          <a:ea typeface="Times New Roman"/>
                        </a:rPr>
                        <a:t>Capacitación impartida por el SAT, </a:t>
                      </a:r>
                      <a:r>
                        <a:rPr b="0" lang="es-MX" sz="1200" spc="-1" strike="noStrike">
                          <a:solidFill>
                            <a:srgbClr val="000000"/>
                          </a:solidFill>
                          <a:latin typeface="Calibri"/>
                          <a:ea typeface="Times New Roman"/>
                        </a:rPr>
                        <a:t>con el fin de fomentar la cultura contributiva y educación fiscal. Las actividades de capacitación serán las siguientes:</a:t>
                      </a:r>
                      <a:endParaRPr b="0" lang="es-MX" sz="1200" spc="-1" strike="noStrike">
                        <a:latin typeface="Arial"/>
                      </a:endParaRPr>
                    </a:p>
                    <a:p>
                      <a:pPr marL="363600" indent="-299880" algn="just">
                        <a:lnSpc>
                          <a:spcPct val="100000"/>
                        </a:lnSpc>
                        <a:tabLst>
                          <a:tab algn="l" pos="0"/>
                        </a:tabLst>
                      </a:pPr>
                      <a:r>
                        <a:rPr b="1" lang="es-MX" sz="1200" spc="-1" strike="noStrike">
                          <a:solidFill>
                            <a:srgbClr val="000000"/>
                          </a:solidFill>
                          <a:latin typeface="Calibri"/>
                          <a:ea typeface="Times New Roman"/>
                        </a:rPr>
                        <a:t>a)</a:t>
                      </a:r>
                      <a:r>
                        <a:rPr b="0" lang="es-MX" sz="1200" spc="-1" strike="noStrike">
                          <a:solidFill>
                            <a:srgbClr val="000000"/>
                          </a:solidFill>
                          <a:latin typeface="Calibri"/>
                          <a:ea typeface="Times New Roman"/>
                        </a:rPr>
                        <a:t>	</a:t>
                      </a:r>
                      <a:r>
                        <a:rPr b="1" lang="es-MX" sz="1200" spc="-1" strike="noStrike">
                          <a:solidFill>
                            <a:srgbClr val="000000"/>
                          </a:solidFill>
                          <a:latin typeface="Calibri"/>
                          <a:ea typeface="Times New Roman"/>
                        </a:rPr>
                        <a:t>Capacitación fiscal a las entidades federativas </a:t>
                      </a:r>
                      <a:r>
                        <a:rPr b="0" lang="es-MX" sz="1200" spc="-1" strike="noStrike">
                          <a:solidFill>
                            <a:srgbClr val="000000"/>
                          </a:solidFill>
                          <a:latin typeface="Calibri"/>
                          <a:ea typeface="Times New Roman"/>
                        </a:rPr>
                        <a:t>que se coordinen con la Federación para administrar el RIF, para que a su vez orienten a los contribuyentes ubicados dentro de su territorio, respecto de la importancia de cumplir de manera correcta con sus obligaciones fiscales.</a:t>
                      </a:r>
                      <a:endParaRPr b="0" lang="es-MX" sz="1200" spc="-1" strike="noStrike">
                        <a:latin typeface="Arial"/>
                      </a:endParaRPr>
                    </a:p>
                    <a:p>
                      <a:pPr marL="363600" indent="-299880" algn="just">
                        <a:lnSpc>
                          <a:spcPct val="100000"/>
                        </a:lnSpc>
                        <a:tabLst>
                          <a:tab algn="l" pos="0"/>
                        </a:tabLst>
                      </a:pPr>
                      <a:r>
                        <a:rPr b="1" lang="es-MX" sz="1200" spc="-1" strike="noStrike">
                          <a:solidFill>
                            <a:srgbClr val="000000"/>
                          </a:solidFill>
                          <a:latin typeface="Calibri"/>
                          <a:ea typeface="Times New Roman"/>
                        </a:rPr>
                        <a:t>b)</a:t>
                      </a:r>
                      <a:r>
                        <a:rPr b="0" lang="es-MX" sz="1200" spc="-1" strike="noStrike">
                          <a:solidFill>
                            <a:srgbClr val="000000"/>
                          </a:solidFill>
                          <a:latin typeface="Calibri"/>
                          <a:ea typeface="Times New Roman"/>
                        </a:rPr>
                        <a:t>	</a:t>
                      </a:r>
                      <a:r>
                        <a:rPr b="1" lang="es-MX" sz="1200" spc="-1" strike="noStrike">
                          <a:solidFill>
                            <a:srgbClr val="000000"/>
                          </a:solidFill>
                          <a:latin typeface="Calibri"/>
                          <a:ea typeface="Times New Roman"/>
                        </a:rPr>
                        <a:t>Conferencias</a:t>
                      </a:r>
                      <a:r>
                        <a:rPr b="0" lang="es-MX" sz="1200" spc="-1" strike="noStrike">
                          <a:solidFill>
                            <a:srgbClr val="000000"/>
                          </a:solidFill>
                          <a:latin typeface="Calibri"/>
                          <a:ea typeface="Times New Roman"/>
                        </a:rPr>
                        <a:t> y talleres a instituciones públicas y privadas, así como programas de acompañamiento a las diversas cámaras y agrupaciones, que concentran a contribuyentes que se integren al RIF, con el fin de difundir las herramientas, obligaciones y facilidades para que sus agremiados puedan cumplir con sus obligaciones fiscales.</a:t>
                      </a:r>
                      <a:endParaRPr b="0" lang="es-MX" sz="1200" spc="-1" strike="noStrike">
                        <a:latin typeface="Arial"/>
                      </a:endParaRPr>
                    </a:p>
                    <a:p>
                      <a:pPr marL="363600" indent="-299880" algn="just">
                        <a:lnSpc>
                          <a:spcPct val="100000"/>
                        </a:lnSpc>
                        <a:tabLst>
                          <a:tab algn="l" pos="0"/>
                        </a:tabLst>
                      </a:pPr>
                      <a:r>
                        <a:rPr b="1" lang="es-MX" sz="1200" spc="-1" strike="noStrike">
                          <a:solidFill>
                            <a:srgbClr val="000000"/>
                          </a:solidFill>
                          <a:latin typeface="Calibri"/>
                          <a:ea typeface="Times New Roman"/>
                        </a:rPr>
                        <a:t>c)</a:t>
                      </a:r>
                      <a:r>
                        <a:rPr b="0" lang="es-MX" sz="1200" spc="-1" strike="noStrike">
                          <a:solidFill>
                            <a:srgbClr val="000000"/>
                          </a:solidFill>
                          <a:latin typeface="Calibri"/>
                          <a:ea typeface="Times New Roman"/>
                        </a:rPr>
                        <a:t>	</a:t>
                      </a:r>
                      <a:r>
                        <a:rPr b="1" lang="es-MX" sz="1200" spc="-1" strike="noStrike">
                          <a:solidFill>
                            <a:srgbClr val="000000"/>
                          </a:solidFill>
                          <a:latin typeface="Calibri"/>
                          <a:ea typeface="Times New Roman"/>
                        </a:rPr>
                        <a:t>Eventos de capacitación colectiva para </a:t>
                      </a:r>
                      <a:r>
                        <a:rPr b="0" lang="es-MX" sz="1200" spc="-1" strike="noStrike">
                          <a:solidFill>
                            <a:srgbClr val="000000"/>
                          </a:solidFill>
                          <a:latin typeface="Calibri"/>
                          <a:ea typeface="Times New Roman"/>
                        </a:rPr>
                        <a:t>el público en general y programas de educación fiscal con universidades que impartan materias dirigidas a emprendedores, incubadoras de empresas y personas que realicen únicamente actividades empresariales, enajenen bienes o presten servicios por los que no se requiera para su realización título profesional, para su incorporación al RIF.</a:t>
                      </a:r>
                      <a:endParaRPr b="0" lang="es-MX" sz="1200" spc="-1" strike="noStrike">
                        <a:latin typeface="Arial"/>
                      </a:endParaRPr>
                    </a:p>
                    <a:p>
                      <a:pPr marL="363600" indent="-299880" algn="just">
                        <a:lnSpc>
                          <a:spcPct val="100000"/>
                        </a:lnSpc>
                        <a:tabLst>
                          <a:tab algn="l" pos="0"/>
                        </a:tabLst>
                      </a:pPr>
                      <a:r>
                        <a:rPr b="1" lang="es-MX" sz="1200" spc="-1" strike="noStrike">
                          <a:solidFill>
                            <a:srgbClr val="000000"/>
                          </a:solidFill>
                          <a:latin typeface="Calibri"/>
                          <a:ea typeface="Times New Roman"/>
                        </a:rPr>
                        <a:t>III.</a:t>
                      </a:r>
                      <a:r>
                        <a:rPr b="0" lang="es-MX" sz="1200" spc="-1" strike="noStrike">
                          <a:solidFill>
                            <a:srgbClr val="000000"/>
                          </a:solidFill>
                          <a:latin typeface="Calibri"/>
                          <a:ea typeface="Times New Roman"/>
                        </a:rPr>
                        <a:t>	</a:t>
                      </a:r>
                      <a:r>
                        <a:rPr b="1" lang="es-MX" sz="1200" spc="-1" strike="noStrike">
                          <a:solidFill>
                            <a:srgbClr val="000000"/>
                          </a:solidFill>
                          <a:latin typeface="Calibri"/>
                          <a:ea typeface="Times New Roman"/>
                        </a:rPr>
                        <a:t>Estímulos del IVA e IEPS de sus operaciones con el público </a:t>
                      </a:r>
                      <a:r>
                        <a:rPr b="0" lang="es-MX" sz="1200" spc="-1" strike="noStrike">
                          <a:solidFill>
                            <a:srgbClr val="000000"/>
                          </a:solidFill>
                          <a:latin typeface="Calibri"/>
                          <a:ea typeface="Times New Roman"/>
                        </a:rPr>
                        <a:t>en general otorgados a través del artículo 23 de la LIF.</a:t>
                      </a:r>
                      <a:endParaRPr b="0" lang="es-MX" sz="1200" spc="-1" strike="noStrike">
                        <a:latin typeface="Arial"/>
                      </a:endParaRPr>
                    </a:p>
                    <a:p>
                      <a:pPr marL="363600" indent="-299880" algn="just">
                        <a:lnSpc>
                          <a:spcPct val="100000"/>
                        </a:lnSpc>
                        <a:tabLst>
                          <a:tab algn="l" pos="0"/>
                        </a:tabLst>
                      </a:pPr>
                      <a:r>
                        <a:rPr b="1" lang="es-MX" sz="1200" spc="-1" strike="noStrike">
                          <a:solidFill>
                            <a:srgbClr val="000000"/>
                          </a:solidFill>
                          <a:latin typeface="Calibri"/>
                          <a:ea typeface="Times New Roman"/>
                        </a:rPr>
                        <a:t>IV.</a:t>
                      </a:r>
                      <a:r>
                        <a:rPr b="0" lang="es-MX" sz="1200" spc="-1" strike="noStrike">
                          <a:solidFill>
                            <a:srgbClr val="000000"/>
                          </a:solidFill>
                          <a:latin typeface="Calibri"/>
                          <a:ea typeface="Times New Roman"/>
                        </a:rPr>
                        <a:t>	</a:t>
                      </a:r>
                      <a:r>
                        <a:rPr b="0" lang="es-MX" sz="1200" spc="-1" strike="noStrike">
                          <a:solidFill>
                            <a:srgbClr val="000000"/>
                          </a:solidFill>
                          <a:latin typeface="Calibri"/>
                          <a:ea typeface="Times New Roman"/>
                        </a:rPr>
                        <a:t>Facilidades para el pago de las cuotas obrero patronales a las personas físicas que tributan en el RIF y a sus trabajadores, en los términos que al efecto establezca el IMSS.</a:t>
                      </a:r>
                      <a:endParaRPr b="0" lang="es-MX" sz="1200" spc="-1" strike="noStrike">
                        <a:latin typeface="Arial"/>
                      </a:endParaRPr>
                    </a:p>
                    <a:p>
                      <a:pPr marL="363600" indent="-299880" algn="just">
                        <a:lnSpc>
                          <a:spcPct val="100000"/>
                        </a:lnSpc>
                        <a:tabLst>
                          <a:tab algn="l" pos="0"/>
                        </a:tabLst>
                      </a:pPr>
                      <a:r>
                        <a:rPr b="1" lang="es-MX" sz="1200" spc="-1" strike="noStrike">
                          <a:solidFill>
                            <a:srgbClr val="000000"/>
                          </a:solidFill>
                          <a:latin typeface="Calibri"/>
                          <a:ea typeface="Times New Roman"/>
                        </a:rPr>
                        <a:t>V.</a:t>
                      </a:r>
                      <a:r>
                        <a:rPr b="1" lang="es-MX" sz="1200" spc="-1" strike="noStrike">
                          <a:solidFill>
                            <a:srgbClr val="000000"/>
                          </a:solidFill>
                          <a:latin typeface="Calibri"/>
                          <a:ea typeface="Times New Roman"/>
                        </a:rPr>
                        <a:t>	</a:t>
                      </a:r>
                      <a:r>
                        <a:rPr b="0" lang="es-MX" sz="1200" spc="-1" strike="noStrike">
                          <a:solidFill>
                            <a:srgbClr val="000000"/>
                          </a:solidFill>
                          <a:latin typeface="Calibri"/>
                          <a:ea typeface="Times New Roman"/>
                        </a:rPr>
                        <a:t>Acceso a la contratación de micro seguros de vida para el contribuyente, su cónyuge e hijos a muy bajo costo, los cuales están validados por la Secretaría de Hacienda y Crédito Público a través de la Comisión Nacional de Seguros y Fianzas.</a:t>
                      </a:r>
                      <a:endParaRPr b="0" lang="es-MX" sz="1200" spc="-1" strike="noStrike">
                        <a:latin typeface="Arial"/>
                      </a:endParaRPr>
                    </a:p>
                    <a:p>
                      <a:pPr marL="363600" indent="-299880" algn="just">
                        <a:lnSpc>
                          <a:spcPct val="100000"/>
                        </a:lnSpc>
                        <a:tabLst>
                          <a:tab algn="l" pos="0"/>
                        </a:tabLst>
                      </a:pPr>
                      <a:r>
                        <a:rPr b="0" i="1" lang="es-MX" sz="1200" spc="-1" strike="noStrike">
                          <a:solidFill>
                            <a:srgbClr val="000000"/>
                          </a:solidFill>
                          <a:latin typeface="Calibri"/>
                          <a:ea typeface="Times New Roman"/>
                        </a:rPr>
                        <a:t>LISR Disposiciones Transitorias para 2014, Noveno, Ley Orgánica de Sociedad Hipotecaria Federal 29, DECRETO DOF 26/12/2013, DECRETO DOF 10/09/2014, DECRETO DOF 11/03/2015, LIF 23</a:t>
                      </a:r>
                      <a:r>
                        <a:rPr b="1" lang="es-MX" sz="1200" spc="-1" strike="noStrike">
                          <a:solidFill>
                            <a:srgbClr val="000000"/>
                          </a:solidFill>
                          <a:latin typeface="Calibri"/>
                          <a:ea typeface="Times New Roman"/>
                        </a:rPr>
                        <a:t> </a:t>
                      </a:r>
                      <a:endParaRPr b="0" lang="es-MX" sz="1200" spc="-1" strike="noStrike">
                        <a:latin typeface="Arial"/>
                      </a:endParaRPr>
                    </a:p>
                  </a:txBody>
                  <a:tcPr anchor="t" marL="56880" marR="56880">
                    <a:lnL w="12240">
                      <a:solidFill>
                        <a:srgbClr val="000000"/>
                      </a:solidFill>
                    </a:lnL>
                    <a:lnR w="12240">
                      <a:solidFill>
                        <a:srgbClr val="000000"/>
                      </a:solidFill>
                    </a:lnR>
                    <a:lnT w="12240">
                      <a:solidFill>
                        <a:srgbClr val="000000"/>
                      </a:solidFill>
                    </a:lnT>
                    <a:lnB w="12240">
                      <a:solidFill>
                        <a:srgbClr val="000000"/>
                      </a:solidFill>
                    </a:lnB>
                    <a:noFill/>
                  </a:tcPr>
                </a:tc>
              </a:tr>
              <a:tr h="1073160">
                <a:tc>
                  <a:txBody>
                    <a:bodyPr lIns="56880" rIns="56880" tIns="0" bIns="0" anchor="t">
                      <a:noAutofit/>
                    </a:bodyPr>
                    <a:p>
                      <a:pPr marL="64800">
                        <a:lnSpc>
                          <a:spcPct val="100000"/>
                        </a:lnSpc>
                        <a:tabLst>
                          <a:tab algn="l" pos="0"/>
                        </a:tabLst>
                      </a:pPr>
                      <a:r>
                        <a:rPr b="1" lang="es-MX" sz="1200" spc="-1" strike="noStrike">
                          <a:solidFill>
                            <a:srgbClr val="000000"/>
                          </a:solidFill>
                          <a:latin typeface="Calibri"/>
                          <a:ea typeface="Times New Roman"/>
                        </a:rPr>
                        <a:t>3.23.15.</a:t>
                      </a:r>
                      <a:endParaRPr b="0" lang="es-MX" sz="1200" spc="-1" strike="noStrike">
                        <a:latin typeface="Arial"/>
                      </a:endParaRPr>
                    </a:p>
                  </a:txBody>
                  <a:tcPr anchor="t" marL="56880" marR="56880">
                    <a:lnL w="12240">
                      <a:solidFill>
                        <a:srgbClr val="000000"/>
                      </a:solidFill>
                    </a:lnL>
                    <a:lnR w="12240">
                      <a:solidFill>
                        <a:srgbClr val="000000"/>
                      </a:solidFill>
                    </a:lnR>
                    <a:lnT w="12240">
                      <a:solidFill>
                        <a:srgbClr val="000000"/>
                      </a:solidFill>
                    </a:lnT>
                    <a:lnB w="12240">
                      <a:solidFill>
                        <a:srgbClr val="000000"/>
                      </a:solidFill>
                    </a:lnB>
                    <a:noFill/>
                  </a:tcPr>
                </a:tc>
                <a:tc>
                  <a:txBody>
                    <a:bodyPr lIns="56880" rIns="56880" tIns="0" bIns="0" anchor="t">
                      <a:noAutofit/>
                    </a:bodyPr>
                    <a:p>
                      <a:pPr marL="64800" algn="just">
                        <a:lnSpc>
                          <a:spcPct val="100000"/>
                        </a:lnSpc>
                        <a:tabLst>
                          <a:tab algn="l" pos="0"/>
                        </a:tabLst>
                      </a:pPr>
                      <a:r>
                        <a:rPr b="1" lang="es-MX" sz="1200" spc="-1" strike="noStrike">
                          <a:solidFill>
                            <a:srgbClr val="000000"/>
                          </a:solidFill>
                          <a:latin typeface="Calibri"/>
                          <a:ea typeface="Times New Roman"/>
                        </a:rPr>
                        <a:t>Enajenación de productos de las empresas de participación estatal mayoritaria</a:t>
                      </a:r>
                      <a:r>
                        <a:rPr b="0" lang="es-MX" sz="1200" spc="-1" strike="noStrike">
                          <a:solidFill>
                            <a:srgbClr val="000000"/>
                          </a:solidFill>
                          <a:latin typeface="Calibri"/>
                          <a:ea typeface="Times New Roman"/>
                        </a:rPr>
                        <a:t> </a:t>
                      </a:r>
                      <a:endParaRPr b="0" lang="es-MX" sz="1200" spc="-1" strike="noStrike">
                        <a:latin typeface="Arial"/>
                      </a:endParaRPr>
                    </a:p>
                    <a:p>
                      <a:pPr marL="64800" algn="just">
                        <a:lnSpc>
                          <a:spcPct val="100000"/>
                        </a:lnSpc>
                        <a:tabLst>
                          <a:tab algn="l" pos="0"/>
                        </a:tabLst>
                      </a:pPr>
                      <a:r>
                        <a:rPr b="0" lang="es-MX" sz="1200" spc="-1" strike="noStrike">
                          <a:solidFill>
                            <a:srgbClr val="000000"/>
                          </a:solidFill>
                          <a:latin typeface="Calibri"/>
                          <a:ea typeface="Times New Roman"/>
                        </a:rPr>
                        <a:t>Para efectos del Artículo Segundo, fracción XVI de las Disposiciones Transitorias de la Ley del ISR para 2016, la distribución que los contribuyentes del RIF realicen de los productos de las empresas de participación estatal mayoritaria que correspondan a la canasta básica que beneficie exclusivamente a los beneficiarios de programas federales, se considerará enajenación para efectos de la Ley del ISR. </a:t>
                      </a:r>
                      <a:r>
                        <a:rPr b="0" i="1" lang="es-MX" sz="1200" spc="-1" strike="noStrike">
                          <a:solidFill>
                            <a:srgbClr val="000000"/>
                          </a:solidFill>
                          <a:latin typeface="Calibri"/>
                          <a:ea typeface="Times New Roman"/>
                        </a:rPr>
                        <a:t>LISR Disposiciones Transitorias para 2016, Segundo</a:t>
                      </a:r>
                      <a:endParaRPr b="0" lang="es-MX" sz="1200" spc="-1" strike="noStrike">
                        <a:latin typeface="Arial"/>
                      </a:endParaRPr>
                    </a:p>
                  </a:txBody>
                  <a:tcPr anchor="t" marL="56880" marR="5688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451" name="3 Rectángulo"/>
          <p:cNvSpPr/>
          <p:nvPr/>
        </p:nvSpPr>
        <p:spPr>
          <a:xfrm>
            <a:off x="4231800" y="189000"/>
            <a:ext cx="3934800" cy="36468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1" lang="es-MX" sz="1800" spc="-1" strike="noStrike">
                <a:solidFill>
                  <a:srgbClr val="ffffff"/>
                </a:solidFill>
                <a:latin typeface="Calibri"/>
              </a:rPr>
              <a:t>V.- RESUMEN DE REFORMAS PARA 2021</a:t>
            </a:r>
            <a:endParaRPr b="0" lang="es-MX" sz="1800" spc="-1" strike="noStrike">
              <a:latin typeface="Arial"/>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452" name="Tabla 1"/>
          <p:cNvGraphicFramePr/>
          <p:nvPr/>
        </p:nvGraphicFramePr>
        <p:xfrm>
          <a:off x="368280" y="2463840"/>
          <a:ext cx="8048520" cy="2889720"/>
        </p:xfrm>
        <a:graphic>
          <a:graphicData uri="http://schemas.openxmlformats.org/drawingml/2006/table">
            <a:tbl>
              <a:tblPr/>
              <a:tblGrid>
                <a:gridCol w="657000"/>
                <a:gridCol w="7391520"/>
              </a:tblGrid>
              <a:tr h="1433520">
                <a:tc>
                  <a:txBody>
                    <a:bodyPr lIns="62280" rIns="62280" tIns="0" bIns="0" anchor="t">
                      <a:noAutofit/>
                    </a:bodyPr>
                    <a:p>
                      <a:pPr>
                        <a:lnSpc>
                          <a:spcPct val="100000"/>
                        </a:lnSpc>
                      </a:pPr>
                      <a:r>
                        <a:rPr b="1" lang="es-MX" sz="1100" spc="-1" strike="noStrike">
                          <a:solidFill>
                            <a:srgbClr val="000000"/>
                          </a:solidFill>
                          <a:latin typeface="Arial"/>
                          <a:ea typeface="Times New Roman"/>
                        </a:rPr>
                        <a:t>4.5.1.</a:t>
                      </a:r>
                      <a:endParaRPr b="0" lang="es-MX" sz="11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c>
                  <a:txBody>
                    <a:bodyPr lIns="62280" rIns="62280" tIns="0" bIns="0" anchor="t">
                      <a:noAutofit/>
                    </a:bodyPr>
                    <a:p>
                      <a:pPr marL="88920" algn="just">
                        <a:lnSpc>
                          <a:spcPts val="1114"/>
                        </a:lnSpc>
                        <a:spcAft>
                          <a:spcPts val="505"/>
                        </a:spcAft>
                        <a:tabLst>
                          <a:tab algn="l" pos="0"/>
                        </a:tabLst>
                      </a:pPr>
                      <a:r>
                        <a:rPr b="1" lang="es-MX" sz="1100" spc="-1" strike="noStrike">
                          <a:solidFill>
                            <a:srgbClr val="000000"/>
                          </a:solidFill>
                          <a:latin typeface="Arial"/>
                          <a:ea typeface="Times New Roman"/>
                        </a:rPr>
                        <a:t>Declaración informativa de operaciones con terceros a cargo de personas físicas y morales, formato, periodo y medio de presentación</a:t>
                      </a:r>
                      <a:endParaRPr b="0" lang="es-MX" sz="1100" spc="-1" strike="noStrike">
                        <a:latin typeface="Arial"/>
                      </a:endParaRPr>
                    </a:p>
                    <a:p>
                      <a:pPr marL="115560" indent="182880" algn="just">
                        <a:lnSpc>
                          <a:spcPts val="1114"/>
                        </a:lnSpc>
                        <a:spcAft>
                          <a:spcPts val="505"/>
                        </a:spcAft>
                        <a:tabLst>
                          <a:tab algn="l" pos="0"/>
                        </a:tabLst>
                      </a:pPr>
                      <a:r>
                        <a:rPr b="0" lang="es-MX" sz="1100" spc="-1" strike="noStrike">
                          <a:solidFill>
                            <a:srgbClr val="000000"/>
                          </a:solidFill>
                          <a:latin typeface="Arial"/>
                          <a:ea typeface="Times New Roman"/>
                        </a:rPr>
                        <a:t>Para los efectos del artículo 32, fracciones V y VIII de la Ley del IVA, los contribuyentes personas morales proporcionarán la información a que se refieren las citadas disposiciones, durante el mes inmediato posterior al que corresponda dicha información.</a:t>
                      </a:r>
                      <a:endParaRPr b="0" lang="es-MX" sz="1100" spc="-1" strike="noStrike">
                        <a:latin typeface="Arial"/>
                      </a:endParaRPr>
                    </a:p>
                    <a:p>
                      <a:pPr marL="115560" indent="182880" algn="just">
                        <a:lnSpc>
                          <a:spcPts val="1114"/>
                        </a:lnSpc>
                        <a:spcAft>
                          <a:spcPts val="505"/>
                        </a:spcAft>
                        <a:tabLst>
                          <a:tab algn="l" pos="0"/>
                        </a:tabLst>
                      </a:pPr>
                      <a:r>
                        <a:rPr b="0" lang="es-MX" sz="1100" spc="-1" strike="noStrike">
                          <a:solidFill>
                            <a:srgbClr val="000000"/>
                          </a:solidFill>
                          <a:latin typeface="Arial"/>
                          <a:ea typeface="Times New Roman"/>
                        </a:rPr>
                        <a:t>Tratándose de contribuyentes personas físicas, proporcionarán la información a que se refiere el párrafo anterior, durante el mes inmediato posterior al que corresponda dicha información</a:t>
                      </a:r>
                      <a:r>
                        <a:rPr b="0" lang="es-MX" sz="1100" spc="-1" strike="noStrike">
                          <a:solidFill>
                            <a:srgbClr val="000000"/>
                          </a:solidFill>
                          <a:highlight>
                            <a:srgbClr val="ffff00"/>
                          </a:highlight>
                          <a:latin typeface="Arial"/>
                          <a:ea typeface="Times New Roman"/>
                        </a:rPr>
                        <a:t>, con excepción de los contribuyentes del RIF que cumplan con lo dispuesto en el artículo 5-E de la Ley del IVA.</a:t>
                      </a:r>
                      <a:endParaRPr b="0" lang="es-MX" sz="1100" spc="-1" strike="noStrike">
                        <a:latin typeface="Arial"/>
                      </a:endParaRPr>
                    </a:p>
                    <a:p>
                      <a:pPr marL="115560" indent="182880">
                        <a:lnSpc>
                          <a:spcPct val="100000"/>
                        </a:lnSpc>
                        <a:tabLst>
                          <a:tab algn="l" pos="0"/>
                        </a:tabLst>
                      </a:pPr>
                      <a:r>
                        <a:rPr b="1" lang="es-MX" sz="1100" spc="-1" strike="noStrike">
                          <a:solidFill>
                            <a:srgbClr val="000000"/>
                          </a:solidFill>
                          <a:latin typeface="Arial"/>
                          <a:ea typeface="Times New Roman"/>
                        </a:rPr>
                        <a:t> </a:t>
                      </a:r>
                      <a:endParaRPr b="0" lang="es-MX" sz="11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r>
              <a:tr h="1456560">
                <a:tc>
                  <a:txBody>
                    <a:bodyPr lIns="62280" rIns="62280" tIns="0" bIns="0" anchor="t">
                      <a:noAutofit/>
                    </a:bodyPr>
                    <a:p>
                      <a:pPr>
                        <a:lnSpc>
                          <a:spcPct val="100000"/>
                        </a:lnSpc>
                      </a:pPr>
                      <a:r>
                        <a:rPr b="1" lang="es-MX" sz="1100" spc="-1" strike="noStrike">
                          <a:solidFill>
                            <a:srgbClr val="000000"/>
                          </a:solidFill>
                          <a:latin typeface="Arial"/>
                          <a:ea typeface="Times New Roman"/>
                        </a:rPr>
                        <a:t>5.2.13.</a:t>
                      </a:r>
                      <a:endParaRPr b="0" lang="es-MX" sz="11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c>
                  <a:txBody>
                    <a:bodyPr lIns="62280" rIns="62280" tIns="0" bIns="0" anchor="t">
                      <a:noAutofit/>
                    </a:bodyPr>
                    <a:p>
                      <a:pPr marL="88920" algn="just">
                        <a:lnSpc>
                          <a:spcPts val="1060"/>
                        </a:lnSpc>
                        <a:spcAft>
                          <a:spcPts val="400"/>
                        </a:spcAft>
                        <a:tabLst>
                          <a:tab algn="l" pos="0"/>
                        </a:tabLst>
                      </a:pPr>
                      <a:r>
                        <a:rPr b="1" lang="es-MX" sz="1100" spc="-1" strike="noStrike">
                          <a:solidFill>
                            <a:srgbClr val="000000"/>
                          </a:solidFill>
                          <a:latin typeface="Arial"/>
                          <a:ea typeface="Times New Roman"/>
                        </a:rPr>
                        <a:t>Información de bienes </a:t>
                      </a:r>
                      <a:r>
                        <a:rPr b="1" lang="es-MX" sz="1100" spc="-1" strike="noStrike">
                          <a:solidFill>
                            <a:srgbClr val="000000"/>
                          </a:solidFill>
                          <a:highlight>
                            <a:srgbClr val="ffff00"/>
                          </a:highlight>
                          <a:latin typeface="Arial"/>
                          <a:ea typeface="Times New Roman"/>
                        </a:rPr>
                        <a:t>producidos, enajenados o importados, por entidad federativa, </a:t>
                      </a:r>
                      <a:r>
                        <a:rPr b="1" lang="es-MX" sz="1100" spc="-1" strike="noStrike">
                          <a:solidFill>
                            <a:srgbClr val="000000"/>
                          </a:solidFill>
                          <a:latin typeface="Arial"/>
                          <a:ea typeface="Times New Roman"/>
                        </a:rPr>
                        <a:t>a través del programa "Declaración Informativa Múltiple del Impuesto Especial sobre Producción y Servicios" (MULTI-IEPS)</a:t>
                      </a:r>
                      <a:endParaRPr b="0" lang="es-MX" sz="1100" spc="-1" strike="noStrike">
                        <a:latin typeface="Arial"/>
                      </a:endParaRPr>
                    </a:p>
                    <a:p>
                      <a:pPr marL="115560" indent="182880" algn="just">
                        <a:lnSpc>
                          <a:spcPts val="1060"/>
                        </a:lnSpc>
                        <a:spcAft>
                          <a:spcPts val="400"/>
                        </a:spcAft>
                        <a:tabLst>
                          <a:tab algn="l" pos="0"/>
                        </a:tabLst>
                      </a:pPr>
                      <a:r>
                        <a:rPr b="0" lang="es-MX" sz="1100" spc="-1" strike="noStrike">
                          <a:solidFill>
                            <a:srgbClr val="000000"/>
                          </a:solidFill>
                          <a:latin typeface="Arial"/>
                          <a:ea typeface="Times New Roman"/>
                        </a:rPr>
                        <a:t>Para los efectos del artículo 19, fracción VI de la Ley del IEPS, los contribuyentes obligados a presentar la información de los bienes que produjeron, enajenaron o importaron en el año inmediato anterior por entidad federativa, deberán hacerlo mediante el Programa Electrónico "Declaración Informativa Múltiple Impuesto Especial sobre Producción y Servicios"  (MULTI-IEPS) y su Anexo 8, contenido en el Portal del SAT en los términos de la regla 5.2.1., </a:t>
                      </a:r>
                      <a:r>
                        <a:rPr b="0" lang="es-MX" sz="1100" spc="-1" strike="noStrike">
                          <a:solidFill>
                            <a:srgbClr val="000000"/>
                          </a:solidFill>
                          <a:highlight>
                            <a:srgbClr val="ffff00"/>
                          </a:highlight>
                          <a:latin typeface="Arial"/>
                          <a:ea typeface="Times New Roman"/>
                        </a:rPr>
                        <a:t>con excepción de los contribuyentes del RIF que cumplan con lo dispuesto en el artículo 5-D de la Ley del IEPS.</a:t>
                      </a:r>
                      <a:endParaRPr b="0" lang="es-MX" sz="1100" spc="-1" strike="noStrike">
                        <a:latin typeface="Arial"/>
                      </a:endParaRPr>
                    </a:p>
                    <a:p>
                      <a:pPr marL="115560" indent="182880" algn="just">
                        <a:lnSpc>
                          <a:spcPts val="1060"/>
                        </a:lnSpc>
                        <a:spcAft>
                          <a:spcPts val="400"/>
                        </a:spcAft>
                        <a:tabLst>
                          <a:tab algn="l" pos="0"/>
                        </a:tabLst>
                      </a:pPr>
                      <a:r>
                        <a:rPr b="0" lang="es-MX" sz="1100" spc="-1" strike="noStrike">
                          <a:solidFill>
                            <a:srgbClr val="000000"/>
                          </a:solidFill>
                          <a:latin typeface="Arial"/>
                          <a:ea typeface="Times New Roman"/>
                        </a:rPr>
                        <a:t>En el caso de bebidas alcohólicas, la información del impuesto por producto se presentará en el programa electrónico a que se refiere la presente regla, conforme a la clasificación establecida en el artículo 2, fracción I, inciso A) de la Ley del IEPS.</a:t>
                      </a:r>
                      <a:endParaRPr b="0" lang="es-MX" sz="1100" spc="-1" strike="noStrike">
                        <a:latin typeface="Arial"/>
                      </a:endParaRPr>
                    </a:p>
                    <a:p>
                      <a:pPr marL="115560" indent="182880" algn="just">
                        <a:lnSpc>
                          <a:spcPts val="1060"/>
                        </a:lnSpc>
                        <a:spcAft>
                          <a:spcPts val="400"/>
                        </a:spcAft>
                        <a:tabLst>
                          <a:tab algn="l" pos="0"/>
                        </a:tabLst>
                      </a:pPr>
                      <a:r>
                        <a:rPr b="0" i="1" lang="es-MX" sz="1100" spc="-1" strike="noStrike">
                          <a:solidFill>
                            <a:srgbClr val="000000"/>
                          </a:solidFill>
                          <a:latin typeface="Arial"/>
                          <a:ea typeface="Times New Roman"/>
                        </a:rPr>
                        <a:t>LIEPS 2, 5-D, 19, RMF 2021 5.2.1.</a:t>
                      </a:r>
                      <a:endParaRPr b="0" lang="es-MX" sz="1100" spc="-1" strike="noStrike">
                        <a:latin typeface="Arial"/>
                      </a:endParaRPr>
                    </a:p>
                    <a:p>
                      <a:pPr marL="115560" indent="182880">
                        <a:lnSpc>
                          <a:spcPct val="100000"/>
                        </a:lnSpc>
                        <a:tabLst>
                          <a:tab algn="l" pos="0"/>
                        </a:tabLst>
                      </a:pPr>
                      <a:r>
                        <a:rPr b="1" lang="es-MX" sz="1100" spc="-1" strike="noStrike">
                          <a:solidFill>
                            <a:srgbClr val="000000"/>
                          </a:solidFill>
                          <a:latin typeface="Arial"/>
                          <a:ea typeface="Times New Roman"/>
                        </a:rPr>
                        <a:t> </a:t>
                      </a:r>
                      <a:endParaRPr b="0" lang="es-MX" sz="11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453" name="Rectángulo 2"/>
          <p:cNvSpPr/>
          <p:nvPr/>
        </p:nvSpPr>
        <p:spPr>
          <a:xfrm>
            <a:off x="2154600" y="1113840"/>
            <a:ext cx="4571640" cy="981720"/>
          </a:xfrm>
          <a:prstGeom prst="rect">
            <a:avLst/>
          </a:prstGeom>
          <a:noFill/>
          <a:ln w="0">
            <a:noFill/>
          </a:ln>
        </p:spPr>
        <p:style>
          <a:lnRef idx="0"/>
          <a:fillRef idx="0"/>
          <a:effectRef idx="0"/>
          <a:fontRef idx="minor"/>
        </p:style>
        <p:txBody>
          <a:bodyPr lIns="90000" rIns="90000" tIns="45000" bIns="45000" anchor="t">
            <a:spAutoFit/>
          </a:bodyPr>
          <a:p>
            <a:pPr marL="108000" algn="ctr">
              <a:lnSpc>
                <a:spcPct val="100000"/>
              </a:lnSpc>
            </a:pPr>
            <a:r>
              <a:rPr b="1" lang="es-MX" sz="1800" spc="-1" strike="noStrike">
                <a:solidFill>
                  <a:srgbClr val="000000"/>
                </a:solidFill>
                <a:latin typeface="Arial"/>
                <a:ea typeface="Times New Roman"/>
              </a:rPr>
              <a:t>Capítulo 4.5. De las obligaciones de los contribuyentes</a:t>
            </a:r>
            <a:endParaRPr b="0" lang="es-MX" sz="1800" spc="-1" strike="noStrike">
              <a:latin typeface="Arial"/>
            </a:endParaRPr>
          </a:p>
          <a:p>
            <a:pPr marL="115560" indent="182880" algn="ctr">
              <a:lnSpc>
                <a:spcPts val="1080"/>
              </a:lnSpc>
              <a:spcAft>
                <a:spcPts val="505"/>
              </a:spcAft>
              <a:tabLst>
                <a:tab algn="l" pos="0"/>
              </a:tabLst>
            </a:pPr>
            <a:endParaRPr b="0" lang="es-MX" sz="1800" spc="-1" strike="noStrike">
              <a:latin typeface="Arial"/>
            </a:endParaRPr>
          </a:p>
          <a:p>
            <a:pPr marL="115560" indent="182880" algn="ctr">
              <a:lnSpc>
                <a:spcPts val="1114"/>
              </a:lnSpc>
              <a:spcAft>
                <a:spcPts val="505"/>
              </a:spcAft>
              <a:tabLst>
                <a:tab algn="l" pos="0"/>
              </a:tabLst>
            </a:pPr>
            <a:r>
              <a:rPr b="1" lang="es-MX" sz="1800" spc="-1" strike="noStrike">
                <a:solidFill>
                  <a:srgbClr val="000000"/>
                </a:solidFill>
                <a:latin typeface="Arial"/>
                <a:ea typeface="Times New Roman"/>
              </a:rPr>
              <a:t>REGLAS DE IVA PARA RIF 2021</a:t>
            </a:r>
            <a:endParaRPr b="0" lang="es-MX" sz="1800" spc="-1" strike="noStrike">
              <a:latin typeface="Arial"/>
            </a:endParaRPr>
          </a:p>
        </p:txBody>
      </p:sp>
      <p:sp>
        <p:nvSpPr>
          <p:cNvPr id="454" name="CuadroTexto 3"/>
          <p:cNvSpPr/>
          <p:nvPr/>
        </p:nvSpPr>
        <p:spPr>
          <a:xfrm>
            <a:off x="8690760" y="1890360"/>
            <a:ext cx="314640" cy="4561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s-MX" sz="2400" spc="-1" strike="noStrike">
                <a:solidFill>
                  <a:srgbClr val="4472c4"/>
                </a:solidFill>
                <a:latin typeface="Calibri"/>
              </a:rPr>
              <a:t>*</a:t>
            </a:r>
            <a:endParaRPr b="0" lang="es-MX" sz="2400" spc="-1" strike="noStrike">
              <a:latin typeface="Arial"/>
            </a:endParaRPr>
          </a:p>
        </p:txBody>
      </p:sp>
      <p:sp>
        <p:nvSpPr>
          <p:cNvPr id="455" name="3 Rectángulo"/>
          <p:cNvSpPr/>
          <p:nvPr/>
        </p:nvSpPr>
        <p:spPr>
          <a:xfrm>
            <a:off x="4231800" y="189000"/>
            <a:ext cx="3934800" cy="36468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1" lang="es-MX" sz="1800" spc="-1" strike="noStrike">
                <a:solidFill>
                  <a:srgbClr val="ffffff"/>
                </a:solidFill>
                <a:latin typeface="Calibri"/>
              </a:rPr>
              <a:t>V.- RESUMEN DE REFORMAS PARA 2021</a:t>
            </a:r>
            <a:endParaRPr b="0" lang="es-MX"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256" name="Tabla 1"/>
          <p:cNvGraphicFramePr/>
          <p:nvPr/>
        </p:nvGraphicFramePr>
        <p:xfrm>
          <a:off x="484560" y="2345040"/>
          <a:ext cx="8064000" cy="2112120"/>
        </p:xfrm>
        <a:graphic>
          <a:graphicData uri="http://schemas.openxmlformats.org/drawingml/2006/table">
            <a:tbl>
              <a:tblPr/>
              <a:tblGrid>
                <a:gridCol w="4596480"/>
                <a:gridCol w="3467880"/>
              </a:tblGrid>
              <a:tr h="433080">
                <a:tc>
                  <a:txBody>
                    <a:bodyPr lIns="9360" rIns="9360" tIns="9360" bIns="0" anchor="t">
                      <a:noAutofit/>
                    </a:bodyPr>
                    <a:p>
                      <a:pPr>
                        <a:lnSpc>
                          <a:spcPct val="100000"/>
                        </a:lnSpc>
                      </a:pPr>
                      <a:r>
                        <a:rPr b="1" i="1" lang="es-MX" sz="1100" spc="-1" strike="noStrike">
                          <a:solidFill>
                            <a:srgbClr val="000000"/>
                          </a:solidFill>
                          <a:latin typeface="Calibri"/>
                        </a:rPr>
                        <a:t>CAMBIO DE DOMICILIO   QUE INICIA SOLO EN SAT        </a:t>
                      </a:r>
                      <a:endParaRPr b="0" lang="es-MX" sz="1100" spc="-1" strike="noStrike">
                        <a:latin typeface="Arial"/>
                      </a:endParaRPr>
                    </a:p>
                    <a:p>
                      <a:pPr>
                        <a:lnSpc>
                          <a:spcPct val="100000"/>
                        </a:lnSpc>
                      </a:pPr>
                      <a:r>
                        <a:rPr b="1" i="1" lang="es-ES" sz="1100" spc="-1" strike="noStrike">
                          <a:solidFill>
                            <a:srgbClr val="000000"/>
                          </a:solidFill>
                          <a:latin typeface="Calibri"/>
                        </a:rPr>
                        <a:t>CAMBIO DE DOMICILIO CUANDO ES ASALARIADO </a:t>
                      </a:r>
                      <a:r>
                        <a:rPr b="1" i="1" lang="es-MX" sz="1100" spc="-1" strike="noStrike">
                          <a:solidFill>
                            <a:srgbClr val="000000"/>
                          </a:solidFill>
                          <a:latin typeface="Calibri"/>
                        </a:rPr>
                        <a:t> </a:t>
                      </a:r>
                      <a:r>
                        <a:rPr b="0" i="1" lang="es-MX" sz="1100" spc="-1" strike="noStrike">
                          <a:solidFill>
                            <a:srgbClr val="000000"/>
                          </a:solidFill>
                          <a:latin typeface="Calibri"/>
                        </a:rPr>
                        <a:t>CON DOMICILIO DEL PATRON  VERIFICADO                 O SIN VERIFICAR  </a:t>
                      </a:r>
                      <a:endParaRPr b="0" lang="es-MX" sz="1100" spc="-1" strike="noStrike">
                        <a:latin typeface="Arial"/>
                      </a:endParaRPr>
                    </a:p>
                  </a:txBody>
                  <a:tcPr anchor="t" marL="9360" marR="9360">
                    <a:lnL w="12240">
                      <a:solidFill>
                        <a:srgbClr val="000000"/>
                      </a:solidFill>
                    </a:lnL>
                    <a:lnR w="12240">
                      <a:solidFill>
                        <a:srgbClr val="000000"/>
                      </a:solidFill>
                    </a:lnR>
                    <a:lnT w="12240">
                      <a:solidFill>
                        <a:srgbClr val="000000"/>
                      </a:solidFill>
                    </a:lnT>
                    <a:lnB w="12240">
                      <a:solidFill>
                        <a:srgbClr val="000000"/>
                      </a:solidFill>
                    </a:lnB>
                    <a:noFill/>
                  </a:tcPr>
                </a:tc>
                <a:tc>
                  <a:txBody>
                    <a:bodyPr lIns="9360" rIns="9360" tIns="9360" bIns="0" anchor="t">
                      <a:noAutofit/>
                    </a:bodyPr>
                    <a:p>
                      <a:pPr>
                        <a:lnSpc>
                          <a:spcPct val="100000"/>
                        </a:lnSpc>
                      </a:pPr>
                      <a:r>
                        <a:rPr b="0" i="1" lang="es-ES" sz="1100" spc="-1" strike="noStrike">
                          <a:solidFill>
                            <a:srgbClr val="000000"/>
                          </a:solidFill>
                          <a:latin typeface="Calibri"/>
                        </a:rPr>
                        <a:t>SI VAN AL SAT LO REMITEN AL ESTADO, POR </a:t>
                      </a:r>
                      <a:r>
                        <a:rPr b="1" i="1" lang="es-ES" sz="1100" spc="-1" strike="noStrike">
                          <a:solidFill>
                            <a:srgbClr val="000000"/>
                          </a:solidFill>
                          <a:latin typeface="Calibri"/>
                        </a:rPr>
                        <a:t>TRATARSE DE </a:t>
                      </a:r>
                      <a:r>
                        <a:rPr b="0" i="1" lang="es-ES" sz="1100" spc="-1" strike="noStrike">
                          <a:solidFill>
                            <a:srgbClr val="000000"/>
                          </a:solidFill>
                          <a:latin typeface="Calibri"/>
                        </a:rPr>
                        <a:t>UN RIF. INDISPENSABLE GENERAR CITA PARA </a:t>
                      </a:r>
                      <a:r>
                        <a:rPr b="1" i="1" lang="es-ES" sz="1100" spc="-1" strike="noStrike">
                          <a:solidFill>
                            <a:srgbClr val="000000"/>
                          </a:solidFill>
                          <a:latin typeface="Calibri"/>
                        </a:rPr>
                        <a:t>FIEL</a:t>
                      </a:r>
                      <a:endParaRPr b="0" lang="es-MX" sz="1100" spc="-1" strike="noStrike">
                        <a:latin typeface="Arial"/>
                      </a:endParaRPr>
                    </a:p>
                  </a:txBody>
                  <a:tcPr anchor="t" marL="9360" marR="9360">
                    <a:lnL w="12240">
                      <a:solidFill>
                        <a:srgbClr val="000000"/>
                      </a:solidFill>
                    </a:lnL>
                    <a:lnR w="12240">
                      <a:solidFill>
                        <a:srgbClr val="000000"/>
                      </a:solidFill>
                    </a:lnR>
                    <a:lnT w="12240">
                      <a:solidFill>
                        <a:srgbClr val="000000"/>
                      </a:solidFill>
                    </a:lnT>
                    <a:lnB w="12240">
                      <a:solidFill>
                        <a:srgbClr val="000000"/>
                      </a:solidFill>
                    </a:lnB>
                    <a:noFill/>
                  </a:tcPr>
                </a:tc>
              </a:tr>
              <a:tr h="709920">
                <a:tc>
                  <a:txBody>
                    <a:bodyPr lIns="9360" rIns="9360" tIns="9360" bIns="0" anchor="t">
                      <a:noAutofit/>
                    </a:bodyPr>
                    <a:p>
                      <a:pPr>
                        <a:lnSpc>
                          <a:spcPct val="100000"/>
                        </a:lnSpc>
                        <a:tabLst>
                          <a:tab algn="l" pos="0"/>
                        </a:tabLst>
                      </a:pPr>
                      <a:r>
                        <a:rPr b="1" i="1" lang="es-MX" sz="1100" spc="-1" strike="noStrike">
                          <a:solidFill>
                            <a:srgbClr val="000000"/>
                          </a:solidFill>
                          <a:latin typeface="Calibri"/>
                        </a:rPr>
                        <a:t>CAMBIO DE DOMICILIO     REPECO O RIF PURO</a:t>
                      </a:r>
                      <a:endParaRPr b="0" lang="es-MX" sz="1100" spc="-1" strike="noStrike">
                        <a:latin typeface="Arial"/>
                      </a:endParaRPr>
                    </a:p>
                    <a:p>
                      <a:pPr>
                        <a:lnSpc>
                          <a:spcPct val="100000"/>
                        </a:lnSpc>
                        <a:tabLst>
                          <a:tab algn="l" pos="0"/>
                        </a:tabLst>
                      </a:pPr>
                      <a:r>
                        <a:rPr b="1" i="1" lang="es-ES" sz="1100" spc="-1" strike="noStrike">
                          <a:solidFill>
                            <a:srgbClr val="000000"/>
                          </a:solidFill>
                          <a:latin typeface="Calibri"/>
                        </a:rPr>
                        <a:t>COORDINACION Y MODULOS RIF   </a:t>
                      </a:r>
                      <a:r>
                        <a:rPr b="0" i="1" lang="es-ES" sz="1100" spc="-1" strike="noStrike">
                          <a:solidFill>
                            <a:srgbClr val="000000"/>
                          </a:solidFill>
                          <a:latin typeface="Calibri"/>
                        </a:rPr>
                        <a:t>CON </a:t>
                      </a:r>
                      <a:r>
                        <a:rPr b="1" i="1" lang="es-ES" sz="1100" spc="-1" strike="noStrike">
                          <a:solidFill>
                            <a:srgbClr val="000000"/>
                          </a:solidFill>
                          <a:latin typeface="Calibri"/>
                        </a:rPr>
                        <a:t>NUESTRA FIRMA ELECTRONICA (FIEL) EN EL MODELO DE ADMINISTRACION TRIBUTARIA (MAT) RFC O </a:t>
                      </a:r>
                      <a:r>
                        <a:rPr b="1" i="1" lang="es-ES" sz="1100" spc="-1" strike="noStrike" u="sng">
                          <a:solidFill>
                            <a:srgbClr val="000000"/>
                          </a:solidFill>
                          <a:uFillTx/>
                          <a:latin typeface="Calibri"/>
                        </a:rPr>
                        <a:t>BIEN SI CUENTA CON SU E FIRMA</a:t>
                      </a:r>
                      <a:r>
                        <a:rPr b="1" i="1" lang="es-ES" sz="1100" spc="-1" strike="noStrike">
                          <a:solidFill>
                            <a:srgbClr val="000000"/>
                          </a:solidFill>
                          <a:latin typeface="Calibri"/>
                        </a:rPr>
                        <a:t>.</a:t>
                      </a:r>
                      <a:endParaRPr b="0" lang="es-MX" sz="1100" spc="-1" strike="noStrike">
                        <a:latin typeface="Arial"/>
                      </a:endParaRPr>
                    </a:p>
                    <a:p>
                      <a:pPr>
                        <a:lnSpc>
                          <a:spcPct val="100000"/>
                        </a:lnSpc>
                        <a:tabLst>
                          <a:tab algn="l" pos="0"/>
                        </a:tabLst>
                      </a:pPr>
                      <a:endParaRPr b="0" lang="es-MX" sz="1100" spc="-1" strike="noStrike">
                        <a:latin typeface="Arial"/>
                      </a:endParaRPr>
                    </a:p>
                  </a:txBody>
                  <a:tcPr anchor="t" marL="9360" marR="9360">
                    <a:lnL w="12240">
                      <a:solidFill>
                        <a:srgbClr val="000000"/>
                      </a:solidFill>
                    </a:lnL>
                    <a:lnR w="12240">
                      <a:solidFill>
                        <a:srgbClr val="000000"/>
                      </a:solidFill>
                    </a:lnR>
                    <a:lnT w="12240">
                      <a:solidFill>
                        <a:srgbClr val="000000"/>
                      </a:solidFill>
                    </a:lnT>
                    <a:lnB w="12240">
                      <a:solidFill>
                        <a:srgbClr val="000000"/>
                      </a:solidFill>
                    </a:lnB>
                    <a:noFill/>
                  </a:tcPr>
                </a:tc>
                <a:tc>
                  <a:txBody>
                    <a:bodyPr lIns="9360" rIns="9360" tIns="9360" bIns="0" anchor="t">
                      <a:noAutofit/>
                    </a:bodyPr>
                    <a:p>
                      <a:pPr>
                        <a:lnSpc>
                          <a:spcPct val="100000"/>
                        </a:lnSpc>
                        <a:tabLst>
                          <a:tab algn="l" pos="0"/>
                        </a:tabLst>
                      </a:pPr>
                      <a:r>
                        <a:rPr b="0" i="1" lang="es-ES" sz="1100" spc="-1" strike="noStrike">
                          <a:solidFill>
                            <a:srgbClr val="000000"/>
                          </a:solidFill>
                          <a:latin typeface="Calibri"/>
                        </a:rPr>
                        <a:t>SI VAN AL SAT LO REMITEN AL ESTADO, POR TRATARSE DE UN RIF.</a:t>
                      </a:r>
                      <a:endParaRPr b="0" lang="es-MX" sz="1100" spc="-1" strike="noStrike">
                        <a:latin typeface="Arial"/>
                      </a:endParaRPr>
                    </a:p>
                    <a:p>
                      <a:pPr>
                        <a:lnSpc>
                          <a:spcPct val="100000"/>
                        </a:lnSpc>
                        <a:tabLst>
                          <a:tab algn="l" pos="0"/>
                        </a:tabLst>
                      </a:pPr>
                      <a:endParaRPr b="0" lang="es-MX" sz="1100" spc="-1" strike="noStrike">
                        <a:latin typeface="Arial"/>
                      </a:endParaRPr>
                    </a:p>
                  </a:txBody>
                  <a:tcPr anchor="t" marL="9360" marR="9360">
                    <a:lnL w="12240">
                      <a:solidFill>
                        <a:srgbClr val="000000"/>
                      </a:solidFill>
                    </a:lnL>
                    <a:lnR w="12240">
                      <a:solidFill>
                        <a:srgbClr val="000000"/>
                      </a:solidFill>
                    </a:lnR>
                    <a:lnT w="12240">
                      <a:solidFill>
                        <a:srgbClr val="000000"/>
                      </a:solidFill>
                    </a:lnT>
                    <a:lnB w="12240">
                      <a:solidFill>
                        <a:srgbClr val="000000"/>
                      </a:solidFill>
                    </a:lnB>
                    <a:noFill/>
                  </a:tcPr>
                </a:tc>
              </a:tr>
              <a:tr h="709920">
                <a:tc>
                  <a:txBody>
                    <a:bodyPr lIns="9360" rIns="9360" tIns="9360" bIns="0" anchor="t">
                      <a:noAutofit/>
                    </a:bodyPr>
                    <a:p>
                      <a:pPr>
                        <a:lnSpc>
                          <a:spcPct val="100000"/>
                        </a:lnSpc>
                        <a:tabLst>
                          <a:tab algn="l" pos="0"/>
                        </a:tabLst>
                      </a:pPr>
                      <a:endParaRPr b="0" lang="es-MX" sz="1800" spc="-1" strike="noStrike">
                        <a:latin typeface="Arial"/>
                      </a:endParaRPr>
                    </a:p>
                    <a:p>
                      <a:pPr>
                        <a:lnSpc>
                          <a:spcPct val="100000"/>
                        </a:lnSpc>
                        <a:tabLst>
                          <a:tab algn="l" pos="0"/>
                        </a:tabLst>
                      </a:pPr>
                      <a:r>
                        <a:rPr b="1" i="1" lang="es-ES" sz="1100" spc="-1" strike="noStrike">
                          <a:solidFill>
                            <a:srgbClr val="000000"/>
                          </a:solidFill>
                          <a:latin typeface="Calibri"/>
                        </a:rPr>
                        <a:t>AUMENTO DE OBLIGACIONES A RIF </a:t>
                      </a:r>
                      <a:r>
                        <a:rPr b="0" i="1" lang="es-ES" sz="1100" spc="-1" strike="noStrike">
                          <a:solidFill>
                            <a:srgbClr val="000000"/>
                          </a:solidFill>
                          <a:latin typeface="Calibri"/>
                        </a:rPr>
                        <a:t>CON CONTRASEÑA DEL CONTRIBUYENTE.                                                                                                  </a:t>
                      </a:r>
                      <a:endParaRPr b="0" lang="es-MX" sz="1100" spc="-1" strike="noStrike">
                        <a:latin typeface="Arial"/>
                      </a:endParaRPr>
                    </a:p>
                    <a:p>
                      <a:pPr>
                        <a:lnSpc>
                          <a:spcPct val="100000"/>
                        </a:lnSpc>
                        <a:tabLst>
                          <a:tab algn="l" pos="0"/>
                        </a:tabLst>
                      </a:pPr>
                      <a:endParaRPr b="0" lang="es-MX" sz="1100" spc="-1" strike="noStrike">
                        <a:latin typeface="Arial"/>
                      </a:endParaRPr>
                    </a:p>
                    <a:p>
                      <a:pPr>
                        <a:lnSpc>
                          <a:spcPct val="100000"/>
                        </a:lnSpc>
                        <a:tabLst>
                          <a:tab algn="l" pos="0"/>
                        </a:tabLst>
                      </a:pPr>
                      <a:endParaRPr b="0" lang="es-MX" sz="1100" spc="-1" strike="noStrike">
                        <a:latin typeface="Arial"/>
                      </a:endParaRPr>
                    </a:p>
                  </a:txBody>
                  <a:tcPr anchor="t" marL="9360" marR="9360">
                    <a:lnL w="12240">
                      <a:solidFill>
                        <a:srgbClr val="000000"/>
                      </a:solidFill>
                    </a:lnL>
                    <a:lnR w="12240">
                      <a:solidFill>
                        <a:srgbClr val="000000"/>
                      </a:solidFill>
                    </a:lnR>
                    <a:lnT w="12240">
                      <a:solidFill>
                        <a:srgbClr val="000000"/>
                      </a:solidFill>
                    </a:lnT>
                    <a:lnB w="12240">
                      <a:solidFill>
                        <a:srgbClr val="000000"/>
                      </a:solidFill>
                    </a:lnB>
                    <a:noFill/>
                  </a:tcPr>
                </a:tc>
                <a:tc>
                  <a:txBody>
                    <a:bodyPr lIns="9360" rIns="9360" tIns="9360" bIns="0" anchor="t">
                      <a:noAutofit/>
                    </a:bodyPr>
                    <a:p>
                      <a:pPr>
                        <a:lnSpc>
                          <a:spcPct val="100000"/>
                        </a:lnSpc>
                        <a:tabLst>
                          <a:tab algn="l" pos="0"/>
                        </a:tabLst>
                      </a:pPr>
                      <a:r>
                        <a:rPr b="0" i="1" lang="es-ES" sz="1100" spc="-1" strike="noStrike">
                          <a:solidFill>
                            <a:srgbClr val="000000"/>
                          </a:solidFill>
                          <a:latin typeface="Calibri"/>
                        </a:rPr>
                        <a:t>AUMENTO DE OBLIGACIONES A RIF </a:t>
                      </a:r>
                      <a:r>
                        <a:rPr b="1" i="1" lang="es-ES" sz="1100" spc="-1" strike="noStrike">
                          <a:solidFill>
                            <a:srgbClr val="000000"/>
                          </a:solidFill>
                          <a:latin typeface="Calibri"/>
                        </a:rPr>
                        <a:t>CON CONTRASEÑA DEL CONTRIBUYENTE. </a:t>
                      </a:r>
                      <a:r>
                        <a:rPr b="0" i="1" lang="es-ES" sz="1100" spc="-1" strike="noStrike">
                          <a:solidFill>
                            <a:srgbClr val="000000"/>
                          </a:solidFill>
                          <a:latin typeface="Calibri"/>
                        </a:rPr>
                        <a:t>SERVICIO DE ADMINISTRACION TRIBUTARIA  (SAT)  EN VENTANILLA, PREVIA CITA.                                                                                                </a:t>
                      </a:r>
                      <a:endParaRPr b="0" lang="es-MX" sz="1100" spc="-1" strike="noStrike">
                        <a:latin typeface="Arial"/>
                      </a:endParaRPr>
                    </a:p>
                  </a:txBody>
                  <a:tcPr anchor="t" marL="9360" marR="9360">
                    <a:lnL w="12240">
                      <a:solidFill>
                        <a:srgbClr val="000000"/>
                      </a:solidFill>
                    </a:lnL>
                    <a:lnR w="12240">
                      <a:solidFill>
                        <a:srgbClr val="000000"/>
                      </a:solidFill>
                    </a:lnR>
                    <a:lnT w="12240">
                      <a:solidFill>
                        <a:srgbClr val="000000"/>
                      </a:solidFill>
                    </a:lnT>
                    <a:lnB w="12240">
                      <a:solidFill>
                        <a:srgbClr val="000000"/>
                      </a:solidFill>
                    </a:lnB>
                    <a:noFill/>
                  </a:tcPr>
                </a:tc>
              </a:tr>
              <a:tr h="849960">
                <a:tc>
                  <a:txBody>
                    <a:bodyPr lIns="9360" rIns="9360" tIns="9360" bIns="0" anchor="t">
                      <a:noAutofit/>
                    </a:bodyPr>
                    <a:p>
                      <a:pPr>
                        <a:lnSpc>
                          <a:spcPct val="100000"/>
                        </a:lnSpc>
                      </a:pPr>
                      <a:r>
                        <a:rPr b="1" i="1" lang="es-ES" sz="1100" spc="-1" strike="noStrike">
                          <a:solidFill>
                            <a:srgbClr val="000000"/>
                          </a:solidFill>
                          <a:latin typeface="Calibri"/>
                        </a:rPr>
                        <a:t>AUMENTO DE OBLIGACIONES A RIF  CUANDO ESTA SIN OBLIGACIONES FISCALES</a:t>
                      </a:r>
                      <a:endParaRPr b="0" lang="es-MX" sz="1100" spc="-1" strike="noStrike">
                        <a:latin typeface="Arial"/>
                      </a:endParaRPr>
                    </a:p>
                    <a:p>
                      <a:pPr>
                        <a:lnSpc>
                          <a:spcPct val="100000"/>
                        </a:lnSpc>
                      </a:pPr>
                      <a:r>
                        <a:rPr b="0" i="1" lang="es-ES" sz="1100" spc="-1" strike="noStrike">
                          <a:solidFill>
                            <a:srgbClr val="000000"/>
                          </a:solidFill>
                          <a:latin typeface="Calibri"/>
                        </a:rPr>
                        <a:t>Y TIENE SU MISMO DOMICILIO.</a:t>
                      </a:r>
                      <a:endParaRPr b="0" lang="es-MX" sz="1100" spc="-1" strike="noStrike">
                        <a:latin typeface="Arial"/>
                      </a:endParaRPr>
                    </a:p>
                    <a:p>
                      <a:pPr>
                        <a:lnSpc>
                          <a:spcPct val="100000"/>
                        </a:lnSpc>
                      </a:pPr>
                      <a:r>
                        <a:rPr b="0" i="1" lang="es-ES" sz="1100" spc="-1" strike="noStrike">
                          <a:solidFill>
                            <a:srgbClr val="000000"/>
                          </a:solidFill>
                          <a:latin typeface="Calibri"/>
                        </a:rPr>
                        <a:t>SE GENERA CONTRASEÑA Y SE LE AUMENTAN OBLIGACIONES</a:t>
                      </a:r>
                      <a:endParaRPr b="0" lang="es-MX" sz="1100" spc="-1" strike="noStrike">
                        <a:latin typeface="Arial"/>
                      </a:endParaRPr>
                    </a:p>
                    <a:p>
                      <a:pPr>
                        <a:lnSpc>
                          <a:spcPct val="100000"/>
                        </a:lnSpc>
                        <a:tabLst>
                          <a:tab algn="l" pos="0"/>
                        </a:tabLst>
                      </a:pPr>
                      <a:r>
                        <a:rPr b="0" i="1" lang="es-ES" sz="1100" spc="-1" strike="noStrike">
                          <a:solidFill>
                            <a:srgbClr val="000000"/>
                          </a:solidFill>
                          <a:latin typeface="Calibri"/>
                        </a:rPr>
                        <a:t>AUMENTO DE OBLIGACIONES A RIF CON CONTRASEÑA DEL CONTRIBUYENTE.                                                                                                    </a:t>
                      </a:r>
                      <a:endParaRPr b="0" lang="es-MX" sz="1100" spc="-1" strike="noStrike">
                        <a:latin typeface="Arial"/>
                      </a:endParaRPr>
                    </a:p>
                  </a:txBody>
                  <a:tcPr anchor="t" marL="9360" marR="9360">
                    <a:lnL w="12240">
                      <a:solidFill>
                        <a:srgbClr val="000000"/>
                      </a:solidFill>
                    </a:lnL>
                    <a:lnR w="12240">
                      <a:solidFill>
                        <a:srgbClr val="000000"/>
                      </a:solidFill>
                    </a:lnR>
                    <a:lnT w="12240">
                      <a:solidFill>
                        <a:srgbClr val="000000"/>
                      </a:solidFill>
                    </a:lnT>
                    <a:lnB w="12240">
                      <a:solidFill>
                        <a:srgbClr val="000000"/>
                      </a:solidFill>
                    </a:lnB>
                    <a:noFill/>
                  </a:tcPr>
                </a:tc>
                <a:tc>
                  <a:txBody>
                    <a:bodyPr lIns="9360" rIns="9360" tIns="9360" bIns="0" anchor="t">
                      <a:noAutofit/>
                    </a:bodyPr>
                    <a:p>
                      <a:pPr>
                        <a:lnSpc>
                          <a:spcPct val="100000"/>
                        </a:lnSpc>
                      </a:pPr>
                      <a:r>
                        <a:rPr b="0" i="1" lang="es-ES" sz="1100" spc="-1" strike="noStrike">
                          <a:solidFill>
                            <a:srgbClr val="000000"/>
                          </a:solidFill>
                          <a:latin typeface="Calibri"/>
                        </a:rPr>
                        <a:t>AUMENTO DE OBLIGACIONES A RIF CON CONTRASEÑA DEL CONTRIBUYENTE.                                                                                                    </a:t>
                      </a:r>
                      <a:endParaRPr b="0" lang="es-MX" sz="1100" spc="-1" strike="noStrike">
                        <a:latin typeface="Arial"/>
                      </a:endParaRPr>
                    </a:p>
                  </a:txBody>
                  <a:tcPr anchor="t" marL="9360" marR="936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graphicFrame>
        <p:nvGraphicFramePr>
          <p:cNvPr id="257" name="Tabla 2"/>
          <p:cNvGraphicFramePr/>
          <p:nvPr/>
        </p:nvGraphicFramePr>
        <p:xfrm>
          <a:off x="539640" y="1136160"/>
          <a:ext cx="7992720" cy="570960"/>
        </p:xfrm>
        <a:graphic>
          <a:graphicData uri="http://schemas.openxmlformats.org/drawingml/2006/table">
            <a:tbl>
              <a:tblPr/>
              <a:tblGrid>
                <a:gridCol w="3911040"/>
                <a:gridCol w="4081680"/>
              </a:tblGrid>
              <a:tr h="571320">
                <a:tc>
                  <a:txBody>
                    <a:bodyPr lIns="9360" rIns="9360" tIns="9360" bIns="0" anchor="t">
                      <a:noAutofit/>
                    </a:bodyPr>
                    <a:p>
                      <a:pPr>
                        <a:lnSpc>
                          <a:spcPct val="100000"/>
                        </a:lnSpc>
                      </a:pPr>
                      <a:r>
                        <a:rPr b="0" i="1" lang="es-MX" sz="1100" spc="-1" strike="noStrike">
                          <a:solidFill>
                            <a:srgbClr val="000000"/>
                          </a:solidFill>
                          <a:latin typeface="Calibri"/>
                        </a:rPr>
                        <a:t>REALIZAMOS CONTRASEÑA CON NUESTRAS OPCIONES DE ENTIDAD FEDERATIVA </a:t>
                      </a:r>
                      <a:r>
                        <a:rPr b="1" i="1" lang="es-MX" sz="1100" spc="-1" strike="noStrike">
                          <a:solidFill>
                            <a:srgbClr val="000000"/>
                          </a:solidFill>
                          <a:latin typeface="Calibri"/>
                        </a:rPr>
                        <a:t>(ENVIAMOS CADA 50 CONTRASEÑAS UNA FACTURA RELACIONADA AL SAT)</a:t>
                      </a:r>
                      <a:endParaRPr b="0" lang="es-MX" sz="1100" spc="-1" strike="noStrike">
                        <a:latin typeface="Arial"/>
                      </a:endParaRPr>
                    </a:p>
                  </a:txBody>
                  <a:tcPr anchor="t" marL="9360" marR="9360">
                    <a:lnL w="12240">
                      <a:solidFill>
                        <a:srgbClr val="000000"/>
                      </a:solidFill>
                    </a:lnL>
                    <a:lnR w="12240">
                      <a:solidFill>
                        <a:srgbClr val="000000"/>
                      </a:solidFill>
                    </a:lnR>
                    <a:lnT w="12240">
                      <a:solidFill>
                        <a:srgbClr val="000000"/>
                      </a:solidFill>
                    </a:lnT>
                    <a:lnB w="12240">
                      <a:solidFill>
                        <a:srgbClr val="000000"/>
                      </a:solidFill>
                    </a:lnB>
                    <a:noFill/>
                  </a:tcPr>
                </a:tc>
                <a:tc>
                  <a:txBody>
                    <a:bodyPr lIns="9360" rIns="9360" tIns="9360" bIns="0" anchor="t">
                      <a:noAutofit/>
                    </a:bodyPr>
                    <a:p>
                      <a:pPr>
                        <a:lnSpc>
                          <a:spcPct val="100000"/>
                        </a:lnSpc>
                      </a:pPr>
                      <a:r>
                        <a:rPr b="0" i="1" lang="es-ES" sz="1100" spc="-1" strike="noStrike">
                          <a:solidFill>
                            <a:srgbClr val="000000"/>
                          </a:solidFill>
                          <a:latin typeface="Calibri"/>
                        </a:rPr>
                        <a:t>SERVICIO DE ADMINISTRACION TRIBUTARIA  </a:t>
                      </a:r>
                      <a:r>
                        <a:rPr b="1" i="1" lang="es-ES" sz="1100" spc="-1" strike="noStrike">
                          <a:solidFill>
                            <a:srgbClr val="000000"/>
                          </a:solidFill>
                          <a:latin typeface="Calibri"/>
                        </a:rPr>
                        <a:t>(SAT)  EN VENTANILLA, PREVIA CITA. </a:t>
                      </a:r>
                      <a:endParaRPr b="0" lang="es-MX" sz="1100" spc="-1" strike="noStrike">
                        <a:latin typeface="Arial"/>
                      </a:endParaRPr>
                    </a:p>
                  </a:txBody>
                  <a:tcPr anchor="t" marL="9360" marR="936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258" name="3 Rectángulo"/>
          <p:cNvSpPr/>
          <p:nvPr/>
        </p:nvSpPr>
        <p:spPr>
          <a:xfrm>
            <a:off x="764280" y="1880280"/>
            <a:ext cx="6980040" cy="364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tabLst>
                <a:tab algn="l" pos="0"/>
              </a:tabLst>
            </a:pPr>
            <a:r>
              <a:rPr b="1" lang="es-MX" sz="1800" spc="-1" strike="noStrike">
                <a:solidFill>
                  <a:srgbClr val="000000"/>
                </a:solidFill>
                <a:latin typeface="Calibri"/>
              </a:rPr>
              <a:t>CAMBIOS AL DOMICILIO DE RIF, AUMENTO DE OBLIGACIONES RIF </a:t>
            </a:r>
            <a:endParaRPr b="0" lang="es-MX" sz="1800" spc="-1" strike="noStrike">
              <a:latin typeface="Arial"/>
            </a:endParaRPr>
          </a:p>
        </p:txBody>
      </p:sp>
      <p:sp>
        <p:nvSpPr>
          <p:cNvPr id="259" name="Rectángulo 5"/>
          <p:cNvSpPr/>
          <p:nvPr/>
        </p:nvSpPr>
        <p:spPr>
          <a:xfrm>
            <a:off x="3211560" y="709920"/>
            <a:ext cx="1601280" cy="3646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tabLst>
                <a:tab algn="l" pos="0"/>
              </a:tabLst>
            </a:pPr>
            <a:r>
              <a:rPr b="1" lang="es-MX" sz="1800" spc="-1" strike="noStrike">
                <a:solidFill>
                  <a:srgbClr val="000000"/>
                </a:solidFill>
                <a:latin typeface="Calibri"/>
              </a:rPr>
              <a:t>CONTRASEÑAS</a:t>
            </a:r>
            <a:endParaRPr b="0" lang="es-MX" sz="1800" spc="-1" strike="noStrike">
              <a:latin typeface="Arial"/>
            </a:endParaRPr>
          </a:p>
        </p:txBody>
      </p:sp>
      <p:sp>
        <p:nvSpPr>
          <p:cNvPr id="260" name="Rectángulo 6"/>
          <p:cNvSpPr/>
          <p:nvPr/>
        </p:nvSpPr>
        <p:spPr>
          <a:xfrm>
            <a:off x="421200" y="5950080"/>
            <a:ext cx="8183520" cy="639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tabLst>
                <a:tab algn="l" pos="0"/>
              </a:tabLst>
            </a:pPr>
            <a:r>
              <a:rPr b="1" lang="es-MX" sz="1800" spc="-1" strike="noStrike">
                <a:solidFill>
                  <a:srgbClr val="000000"/>
                </a:solidFill>
                <a:latin typeface="Calibri"/>
              </a:rPr>
              <a:t>Inscripciones, Cambios y contraseñas realizadas con nuestra Firma, y clave personal, </a:t>
            </a:r>
            <a:endParaRPr b="0" lang="es-MX" sz="1800" spc="-1" strike="noStrike">
              <a:latin typeface="Arial"/>
            </a:endParaRPr>
          </a:p>
          <a:p>
            <a:pPr>
              <a:lnSpc>
                <a:spcPct val="100000"/>
              </a:lnSpc>
              <a:tabLst>
                <a:tab algn="l" pos="0"/>
              </a:tabLst>
            </a:pPr>
            <a:r>
              <a:rPr b="1" lang="es-MX" sz="1800" spc="-1" strike="noStrike">
                <a:solidFill>
                  <a:srgbClr val="000000"/>
                </a:solidFill>
                <a:latin typeface="Calibri"/>
              </a:rPr>
              <a:t>tenemos que entregar documentación al SAT</a:t>
            </a:r>
            <a:endParaRPr b="0" lang="es-MX" sz="1800" spc="-1" strike="noStrike">
              <a:latin typeface="Arial"/>
            </a:endParaRPr>
          </a:p>
        </p:txBody>
      </p:sp>
      <p:sp>
        <p:nvSpPr>
          <p:cNvPr id="261" name="1 CuadroTexto"/>
          <p:cNvSpPr/>
          <p:nvPr/>
        </p:nvSpPr>
        <p:spPr>
          <a:xfrm>
            <a:off x="3419640" y="196200"/>
            <a:ext cx="5400360" cy="57780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1" lang="es-MX" sz="3200" spc="-1" strike="noStrike">
                <a:solidFill>
                  <a:srgbClr val="ffffff"/>
                </a:solidFill>
                <a:latin typeface="Calibri"/>
                <a:ea typeface="MS PGothic"/>
              </a:rPr>
              <a:t>II.- Facultades del Estado, RIF</a:t>
            </a:r>
            <a:endParaRPr b="0" lang="es-MX" sz="3200" spc="-1" strike="noStrike">
              <a:latin typeface="Arial"/>
            </a:endParaRPr>
          </a:p>
        </p:txBody>
      </p:sp>
      <p:sp>
        <p:nvSpPr>
          <p:cNvPr id="262" name="CuadroTexto 3"/>
          <p:cNvSpPr/>
          <p:nvPr/>
        </p:nvSpPr>
        <p:spPr>
          <a:xfrm>
            <a:off x="8406360" y="1882440"/>
            <a:ext cx="314640" cy="4561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s-MX" sz="2400" spc="-1" strike="noStrike">
                <a:solidFill>
                  <a:srgbClr val="4472c4"/>
                </a:solidFill>
                <a:latin typeface="Calibri"/>
              </a:rPr>
              <a:t>*</a:t>
            </a:r>
            <a:endParaRPr b="0" lang="es-MX" sz="2400" spc="-1" strike="noStrike">
              <a:latin typeface="Arial"/>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456" name="Tabla 1"/>
          <p:cNvGraphicFramePr/>
          <p:nvPr/>
        </p:nvGraphicFramePr>
        <p:xfrm>
          <a:off x="310320" y="1050480"/>
          <a:ext cx="8229240" cy="2307240"/>
        </p:xfrm>
        <a:graphic>
          <a:graphicData uri="http://schemas.openxmlformats.org/drawingml/2006/table">
            <a:tbl>
              <a:tblPr/>
              <a:tblGrid>
                <a:gridCol w="685440"/>
                <a:gridCol w="7543800"/>
              </a:tblGrid>
              <a:tr h="1679400">
                <a:tc>
                  <a:txBody>
                    <a:bodyPr lIns="62280" rIns="62280" tIns="0" bIns="0" anchor="t">
                      <a:noAutofit/>
                    </a:bodyPr>
                    <a:p>
                      <a:pPr marL="64800">
                        <a:lnSpc>
                          <a:spcPct val="100000"/>
                        </a:lnSpc>
                      </a:pPr>
                      <a:r>
                        <a:rPr b="1" lang="es-MX" sz="1200" spc="-1" strike="noStrike">
                          <a:solidFill>
                            <a:srgbClr val="000000"/>
                          </a:solidFill>
                          <a:latin typeface="Calibri"/>
                          <a:ea typeface="Times New Roman"/>
                        </a:rPr>
                        <a:t>5.2.14.</a:t>
                      </a: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c>
                  <a:txBody>
                    <a:bodyPr lIns="62280" rIns="62280" tIns="0" bIns="0" anchor="t">
                      <a:noAutofit/>
                    </a:bodyPr>
                    <a:p>
                      <a:pPr marL="88920" algn="just">
                        <a:lnSpc>
                          <a:spcPct val="100000"/>
                        </a:lnSpc>
                        <a:tabLst>
                          <a:tab algn="l" pos="0"/>
                        </a:tabLst>
                      </a:pPr>
                      <a:r>
                        <a:rPr b="1" lang="es-MX" sz="1200" spc="-1" strike="noStrike">
                          <a:solidFill>
                            <a:srgbClr val="000000"/>
                          </a:solidFill>
                          <a:latin typeface="Calibri"/>
                          <a:ea typeface="Times New Roman"/>
                        </a:rPr>
                        <a:t>Presentación de información de bienes producidos, enajenados o importados por entidad federativa realizadas por empresa comercializadora o distribuidora</a:t>
                      </a:r>
                      <a:endParaRPr b="0" lang="es-MX" sz="1200" spc="-1" strike="noStrike">
                        <a:latin typeface="Arial"/>
                      </a:endParaRPr>
                    </a:p>
                    <a:p>
                      <a:pPr marL="88920" algn="just">
                        <a:lnSpc>
                          <a:spcPct val="100000"/>
                        </a:lnSpc>
                        <a:tabLst>
                          <a:tab algn="l" pos="0"/>
                        </a:tabLst>
                      </a:pPr>
                      <a:r>
                        <a:rPr b="0" lang="es-MX" sz="1200" spc="-1" strike="noStrike">
                          <a:solidFill>
                            <a:srgbClr val="ff0000"/>
                          </a:solidFill>
                          <a:latin typeface="Calibri"/>
                          <a:ea typeface="Times New Roman"/>
                        </a:rPr>
                        <a:t>Para los efectos del artículo 19, fracción VI de la Ley del IEPS, </a:t>
                      </a:r>
                      <a:r>
                        <a:rPr b="0" lang="es-MX" sz="1200" spc="-1" strike="noStrike">
                          <a:solidFill>
                            <a:srgbClr val="000000"/>
                          </a:solidFill>
                          <a:latin typeface="Calibri"/>
                          <a:ea typeface="Times New Roman"/>
                        </a:rPr>
                        <a:t>tratándose de productores o importadores de tabacos labrados que realicen la enajenación de dichos bienes a través de una comercializadora o distribuidora que sea parte relacionada de conformidad con lo dispuesto por el artículo 179 de la Ley del ISR, se tendrá por cumplida la obligación a que se refiere la citada fracción VI, cuando proporcionen en el Anexo 8 del Programa Electrónico "Declaración Informativa Múltiple Impuesto Especial sobre Producción y Servicios" (MULTI-IEPS) contenido en el Portal del SAT en los términos de la regla 5.2.1., la información relativa a las ventas por entidad federativa realizadas por la empresa comercializadora o distribuidora, </a:t>
                      </a:r>
                      <a:r>
                        <a:rPr b="1" lang="es-MX" sz="1200" spc="-1" strike="noStrike">
                          <a:solidFill>
                            <a:srgbClr val="000000"/>
                          </a:solidFill>
                          <a:latin typeface="Calibri"/>
                          <a:ea typeface="Times New Roman"/>
                        </a:rPr>
                        <a:t>con excepción de los contribuyentes del RIF que cumplan con lo dispuesto en el artículo 5-D de la Ley del IEPS.</a:t>
                      </a:r>
                      <a:endParaRPr b="0" lang="es-MX" sz="1200" spc="-1" strike="noStrike">
                        <a:latin typeface="Arial"/>
                      </a:endParaRPr>
                    </a:p>
                    <a:p>
                      <a:pPr marL="88920" algn="just">
                        <a:lnSpc>
                          <a:spcPct val="100000"/>
                        </a:lnSpc>
                        <a:tabLst>
                          <a:tab algn="l" pos="0"/>
                        </a:tabLst>
                      </a:pPr>
                      <a:r>
                        <a:rPr b="0" i="1" lang="es-MX" sz="1200" spc="-1" strike="noStrike">
                          <a:solidFill>
                            <a:srgbClr val="000000"/>
                          </a:solidFill>
                          <a:latin typeface="Calibri"/>
                          <a:ea typeface="Times New Roman"/>
                        </a:rPr>
                        <a:t>LIEPS 5-D, 19, LISR 179, RMF 2021 5.2.1.</a:t>
                      </a:r>
                      <a:r>
                        <a:rPr b="1" lang="es-MX" sz="1200" spc="-1" strike="noStrike">
                          <a:solidFill>
                            <a:srgbClr val="000000"/>
                          </a:solidFill>
                          <a:latin typeface="Calibri"/>
                          <a:ea typeface="Times New Roman"/>
                        </a:rPr>
                        <a:t> </a:t>
                      </a:r>
                      <a:endParaRPr b="0" lang="es-MX" sz="1200" spc="-1" strike="noStrike">
                        <a:latin typeface="Arial"/>
                      </a:endParaRPr>
                    </a:p>
                  </a:txBody>
                  <a:tcPr anchor="t" marL="62280" marR="62280">
                    <a:lnL w="12240">
                      <a:solidFill>
                        <a:srgbClr val="000000"/>
                      </a:solidFill>
                    </a:lnL>
                    <a:lnR w="12240">
                      <a:solidFill>
                        <a:srgbClr val="000000"/>
                      </a:solidFill>
                    </a:lnR>
                    <a:lnT w="12240">
                      <a:solidFill>
                        <a:srgbClr val="000000"/>
                      </a:solidFill>
                    </a:lnT>
                    <a:lnB w="12240">
                      <a:solidFill>
                        <a:srgbClr val="000000"/>
                      </a:solidFill>
                    </a:lnB>
                    <a:noFill/>
                  </a:tcPr>
                </a:tc>
              </a:tr>
              <a:tr h="1221480">
                <a:tc>
                  <a:txBody>
                    <a:bodyPr lIns="61200" rIns="61200" tIns="0" bIns="0" anchor="t">
                      <a:noAutofit/>
                    </a:bodyPr>
                    <a:p>
                      <a:pPr marL="64800">
                        <a:lnSpc>
                          <a:spcPct val="100000"/>
                        </a:lnSpc>
                      </a:pPr>
                      <a:r>
                        <a:rPr b="1" lang="es-MX" sz="1200" spc="-1" strike="noStrike">
                          <a:solidFill>
                            <a:srgbClr val="000000"/>
                          </a:solidFill>
                          <a:latin typeface="Calibri"/>
                          <a:ea typeface="Times New Roman"/>
                        </a:rPr>
                        <a:t>5.2.15.</a:t>
                      </a:r>
                      <a:endParaRPr b="0" lang="es-MX" sz="1200" spc="-1" strike="noStrike">
                        <a:latin typeface="Arial"/>
                      </a:endParaRPr>
                    </a:p>
                  </a:txBody>
                  <a:tcPr anchor="t" marL="61200" marR="61200">
                    <a:lnL w="12240">
                      <a:solidFill>
                        <a:srgbClr val="000000"/>
                      </a:solidFill>
                    </a:lnL>
                    <a:lnR w="12240">
                      <a:solidFill>
                        <a:srgbClr val="000000"/>
                      </a:solidFill>
                    </a:lnR>
                    <a:lnT w="12240">
                      <a:solidFill>
                        <a:srgbClr val="000000"/>
                      </a:solidFill>
                    </a:lnT>
                    <a:lnB w="12240">
                      <a:solidFill>
                        <a:srgbClr val="000000"/>
                      </a:solidFill>
                    </a:lnB>
                    <a:noFill/>
                  </a:tcPr>
                </a:tc>
                <a:tc>
                  <a:txBody>
                    <a:bodyPr lIns="61200" rIns="61200" tIns="0" bIns="0" anchor="t">
                      <a:noAutofit/>
                    </a:bodyPr>
                    <a:p>
                      <a:pPr marL="88920" algn="just">
                        <a:lnSpc>
                          <a:spcPct val="100000"/>
                        </a:lnSpc>
                        <a:tabLst>
                          <a:tab algn="l" pos="0"/>
                        </a:tabLst>
                      </a:pPr>
                      <a:r>
                        <a:rPr b="1" lang="es-MX" sz="1200" spc="-1" strike="noStrike">
                          <a:solidFill>
                            <a:srgbClr val="000000"/>
                          </a:solidFill>
                          <a:latin typeface="Calibri"/>
                          <a:ea typeface="Times New Roman"/>
                        </a:rPr>
                        <a:t>Información de clientes y proveedores a través del programa "Declaración Informativa Múltiple del Impuesto Especial sobre Producción y Servicios" (MULTI-IEPS)</a:t>
                      </a:r>
                      <a:endParaRPr b="0" lang="es-MX" sz="1200" spc="-1" strike="noStrike">
                        <a:latin typeface="Arial"/>
                      </a:endParaRPr>
                    </a:p>
                    <a:p>
                      <a:pPr marL="88920" algn="just">
                        <a:lnSpc>
                          <a:spcPct val="100000"/>
                        </a:lnSpc>
                        <a:tabLst>
                          <a:tab algn="l" pos="0"/>
                        </a:tabLst>
                      </a:pPr>
                      <a:r>
                        <a:rPr b="0" lang="es-MX" sz="1200" spc="-1" strike="noStrike">
                          <a:solidFill>
                            <a:srgbClr val="ff0000"/>
                          </a:solidFill>
                          <a:latin typeface="Calibri"/>
                          <a:ea typeface="Times New Roman"/>
                        </a:rPr>
                        <a:t>Para los efectos del artículo 19, fracción VIII, primer párrafo de la Ley del IEPS</a:t>
                      </a:r>
                      <a:r>
                        <a:rPr b="0" lang="es-MX" sz="1200" spc="-1" strike="noStrike">
                          <a:solidFill>
                            <a:srgbClr val="000000"/>
                          </a:solidFill>
                          <a:latin typeface="Calibri"/>
                          <a:ea typeface="Times New Roman"/>
                        </a:rPr>
                        <a:t>, los contribuyentes deberán presentar la información trimestral o semestral, según corresponda, sobre sus clientes y proveedores a través del programa electrónico "Declaración Informativa Múltiple Impuesto Especial sobre Producción y Servicios" (MULTI-IEPS) y su Anexo 1, contenido en el Portal del SAT en los términos de la regla 5.2.1., </a:t>
                      </a:r>
                      <a:r>
                        <a:rPr b="1" lang="es-MX" sz="1200" spc="-1" strike="noStrike">
                          <a:solidFill>
                            <a:srgbClr val="000000"/>
                          </a:solidFill>
                          <a:latin typeface="Calibri"/>
                          <a:ea typeface="Times New Roman"/>
                        </a:rPr>
                        <a:t>con excepción de los contribuyentes del RIF que cumplan con lo dispuesto en el artículo 5-D de la Ley del IEPS.</a:t>
                      </a:r>
                      <a:endParaRPr b="0" lang="es-MX" sz="1200" spc="-1" strike="noStrike">
                        <a:latin typeface="Arial"/>
                      </a:endParaRPr>
                    </a:p>
                    <a:p>
                      <a:pPr marL="88920" algn="just">
                        <a:lnSpc>
                          <a:spcPct val="100000"/>
                        </a:lnSpc>
                        <a:tabLst>
                          <a:tab algn="l" pos="0"/>
                        </a:tabLst>
                      </a:pPr>
                      <a:r>
                        <a:rPr b="0" i="1" lang="es-MX" sz="1200" spc="-1" strike="noStrike">
                          <a:solidFill>
                            <a:srgbClr val="000000"/>
                          </a:solidFill>
                          <a:latin typeface="Calibri"/>
                          <a:ea typeface="Times New Roman"/>
                        </a:rPr>
                        <a:t>	</a:t>
                      </a:r>
                      <a:r>
                        <a:rPr b="0" i="1" lang="es-MX" sz="1200" spc="-1" strike="noStrike">
                          <a:solidFill>
                            <a:srgbClr val="000000"/>
                          </a:solidFill>
                          <a:latin typeface="Calibri"/>
                          <a:ea typeface="Times New Roman"/>
                        </a:rPr>
                        <a:t>LIEPS 5-D, 19, RMF 2021 5.2.1.</a:t>
                      </a:r>
                      <a:r>
                        <a:rPr b="1" lang="es-MX" sz="1200" spc="-1" strike="noStrike">
                          <a:solidFill>
                            <a:srgbClr val="000000"/>
                          </a:solidFill>
                          <a:latin typeface="Calibri"/>
                          <a:ea typeface="Times New Roman"/>
                        </a:rPr>
                        <a:t> </a:t>
                      </a:r>
                      <a:endParaRPr b="0" lang="es-MX" sz="1200" spc="-1" strike="noStrike">
                        <a:latin typeface="Arial"/>
                      </a:endParaRPr>
                    </a:p>
                  </a:txBody>
                  <a:tcPr anchor="t" marL="61200" marR="61200">
                    <a:lnL w="12240">
                      <a:solidFill>
                        <a:srgbClr val="000000"/>
                      </a:solidFill>
                    </a:lnL>
                    <a:lnR w="12240">
                      <a:solidFill>
                        <a:srgbClr val="000000"/>
                      </a:solidFill>
                    </a:lnR>
                    <a:lnT w="12240">
                      <a:solidFill>
                        <a:srgbClr val="000000"/>
                      </a:solidFill>
                    </a:lnT>
                    <a:lnB w="12240">
                      <a:solidFill>
                        <a:srgbClr val="000000"/>
                      </a:solidFill>
                    </a:lnB>
                    <a:noFill/>
                  </a:tcPr>
                </a:tc>
              </a:tr>
              <a:tr h="1616760">
                <a:tc>
                  <a:txBody>
                    <a:bodyPr lIns="61200" rIns="61200" tIns="0" bIns="0" anchor="t">
                      <a:noAutofit/>
                    </a:bodyPr>
                    <a:p>
                      <a:pPr marL="64800">
                        <a:lnSpc>
                          <a:spcPct val="100000"/>
                        </a:lnSpc>
                      </a:pPr>
                      <a:r>
                        <a:rPr b="1" lang="es-MX" sz="1200" spc="-1" strike="noStrike">
                          <a:solidFill>
                            <a:srgbClr val="000000"/>
                          </a:solidFill>
                          <a:latin typeface="Calibri"/>
                          <a:ea typeface="Times New Roman"/>
                        </a:rPr>
                        <a:t>5.2.17.</a:t>
                      </a:r>
                      <a:endParaRPr b="0" lang="es-MX" sz="1200" spc="-1" strike="noStrike">
                        <a:latin typeface="Arial"/>
                      </a:endParaRPr>
                    </a:p>
                  </a:txBody>
                  <a:tcPr anchor="t" marL="61200" marR="61200">
                    <a:lnL w="12240">
                      <a:solidFill>
                        <a:srgbClr val="000000"/>
                      </a:solidFill>
                    </a:lnL>
                    <a:lnR w="12240">
                      <a:solidFill>
                        <a:srgbClr val="000000"/>
                      </a:solidFill>
                    </a:lnR>
                    <a:lnT w="12240">
                      <a:solidFill>
                        <a:srgbClr val="000000"/>
                      </a:solidFill>
                    </a:lnT>
                    <a:lnB w="12240">
                      <a:solidFill>
                        <a:srgbClr val="000000"/>
                      </a:solidFill>
                    </a:lnB>
                    <a:noFill/>
                  </a:tcPr>
                </a:tc>
                <a:tc>
                  <a:txBody>
                    <a:bodyPr lIns="61200" rIns="61200" tIns="0" bIns="0" anchor="t">
                      <a:noAutofit/>
                    </a:bodyPr>
                    <a:p>
                      <a:pPr marL="88920" algn="just">
                        <a:lnSpc>
                          <a:spcPct val="100000"/>
                        </a:lnSpc>
                        <a:tabLst>
                          <a:tab algn="l" pos="0"/>
                        </a:tabLst>
                      </a:pPr>
                      <a:r>
                        <a:rPr b="1" lang="es-MX" sz="1200" spc="-1" strike="noStrike">
                          <a:solidFill>
                            <a:srgbClr val="000000"/>
                          </a:solidFill>
                          <a:latin typeface="Calibri"/>
                          <a:ea typeface="Times New Roman"/>
                        </a:rPr>
                        <a:t>Información del control físico del volumen fabricado, producido o envasado a través del programa "Declaración Informativa Múltiple del Impuesto Especial sobre Producción y Servicios" (MULTI-IEPS)</a:t>
                      </a:r>
                      <a:endParaRPr b="0" lang="es-MX" sz="1200" spc="-1" strike="noStrike">
                        <a:latin typeface="Arial"/>
                      </a:endParaRPr>
                    </a:p>
                    <a:p>
                      <a:pPr marL="88920" algn="just">
                        <a:lnSpc>
                          <a:spcPct val="100000"/>
                        </a:lnSpc>
                        <a:tabLst>
                          <a:tab algn="l" pos="0"/>
                        </a:tabLst>
                      </a:pPr>
                      <a:endParaRPr b="0" lang="es-MX" sz="1200" spc="-1" strike="noStrike">
                        <a:latin typeface="Arial"/>
                      </a:endParaRPr>
                    </a:p>
                    <a:p>
                      <a:pPr marL="88920" algn="just">
                        <a:lnSpc>
                          <a:spcPct val="100000"/>
                        </a:lnSpc>
                        <a:tabLst>
                          <a:tab algn="l" pos="0"/>
                        </a:tabLst>
                      </a:pPr>
                      <a:r>
                        <a:rPr b="0" lang="es-MX" sz="1200" spc="-1" strike="noStrike">
                          <a:solidFill>
                            <a:srgbClr val="ff0000"/>
                          </a:solidFill>
                          <a:latin typeface="Calibri"/>
                          <a:ea typeface="Times New Roman"/>
                        </a:rPr>
                        <a:t>Para los efectos del artículo 19, fracción X de la Ley del IEPS, </a:t>
                      </a:r>
                      <a:r>
                        <a:rPr b="0" lang="es-MX" sz="1200" spc="-1" strike="noStrike">
                          <a:solidFill>
                            <a:srgbClr val="000000"/>
                          </a:solidFill>
                          <a:latin typeface="Calibri"/>
                          <a:ea typeface="Times New Roman"/>
                        </a:rPr>
                        <a:t>los contribuyentes obligados a llevar un control físico del volumen fabricado, producido o envasado, deberán informar trimestralmente en los meses de abril, julio, octubre del año que corresponda y enero del siguiente año, la lectura de los registros mensuales del trimestre inmediato anterior de cada uno de los equipos instalados y del conteo final efectuado en dicho periodo del volumen fabricado, producido o envasado, según se trate, a través del programa electrónico "Declaración Informativa Múltiple del Impuesto Especial sobre Producción y Servicios" (MULTI-IEPS) y su Anexo 9, contenido en el Portal del SAT en los términos de la regla 5.2.1., </a:t>
                      </a:r>
                      <a:r>
                        <a:rPr b="1" lang="es-MX" sz="1200" spc="-1" strike="noStrike">
                          <a:solidFill>
                            <a:srgbClr val="000000"/>
                          </a:solidFill>
                          <a:latin typeface="Calibri"/>
                          <a:ea typeface="Times New Roman"/>
                        </a:rPr>
                        <a:t>con excepción de los contribuyentes del RIF que cumplan con lo dispuesto en el artículo 5-D de la Ley del IEPS.</a:t>
                      </a:r>
                      <a:r>
                        <a:rPr b="1" i="1" lang="es-MX" sz="1200" spc="-1" strike="noStrike">
                          <a:solidFill>
                            <a:srgbClr val="000000"/>
                          </a:solidFill>
                          <a:latin typeface="Calibri"/>
                          <a:ea typeface="Times New Roman"/>
                        </a:rPr>
                        <a:t>	</a:t>
                      </a:r>
                      <a:r>
                        <a:rPr b="1" i="1" lang="es-MX" sz="1200" spc="-1" strike="noStrike">
                          <a:solidFill>
                            <a:srgbClr val="000000"/>
                          </a:solidFill>
                          <a:latin typeface="Calibri"/>
                          <a:ea typeface="Times New Roman"/>
                        </a:rPr>
                        <a:t>LIEPS 5-D, 19, RMF 2021 5.2.1.</a:t>
                      </a:r>
                      <a:r>
                        <a:rPr b="1" lang="es-MX" sz="1200" spc="-1" strike="noStrike">
                          <a:solidFill>
                            <a:srgbClr val="000000"/>
                          </a:solidFill>
                          <a:latin typeface="Calibri"/>
                          <a:ea typeface="Times New Roman"/>
                        </a:rPr>
                        <a:t> </a:t>
                      </a:r>
                      <a:endParaRPr b="0" lang="es-MX" sz="1200" spc="-1" strike="noStrike">
                        <a:latin typeface="Arial"/>
                      </a:endParaRPr>
                    </a:p>
                  </a:txBody>
                  <a:tcPr anchor="t" marL="61200" marR="612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457" name="3 Rectángulo"/>
          <p:cNvSpPr/>
          <p:nvPr/>
        </p:nvSpPr>
        <p:spPr>
          <a:xfrm>
            <a:off x="4448880" y="348840"/>
            <a:ext cx="3934800" cy="36468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1" lang="es-MX" sz="1800" spc="-1" strike="noStrike">
                <a:solidFill>
                  <a:srgbClr val="ffffff"/>
                </a:solidFill>
                <a:latin typeface="Calibri"/>
              </a:rPr>
              <a:t>V.- RESUMEN DE REFORMAS PARA 2021</a:t>
            </a:r>
            <a:endParaRPr b="0" lang="es-MX" sz="1800" spc="-1" strike="noStrike">
              <a:latin typeface="Arial"/>
            </a:endParaRPr>
          </a:p>
        </p:txBody>
      </p:sp>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458" name="Tabla 1"/>
          <p:cNvGraphicFramePr/>
          <p:nvPr/>
        </p:nvGraphicFramePr>
        <p:xfrm>
          <a:off x="476640" y="645840"/>
          <a:ext cx="8292240" cy="4896360"/>
        </p:xfrm>
        <a:graphic>
          <a:graphicData uri="http://schemas.openxmlformats.org/drawingml/2006/table">
            <a:tbl>
              <a:tblPr/>
              <a:tblGrid>
                <a:gridCol w="679320"/>
                <a:gridCol w="7612920"/>
              </a:tblGrid>
              <a:tr h="1297800">
                <a:tc>
                  <a:txBody>
                    <a:bodyPr lIns="61200" rIns="61200" tIns="0" bIns="0" anchor="t">
                      <a:noAutofit/>
                    </a:bodyPr>
                    <a:p>
                      <a:pPr>
                        <a:lnSpc>
                          <a:spcPct val="100000"/>
                        </a:lnSpc>
                      </a:pPr>
                      <a:r>
                        <a:rPr b="1" lang="es-MX" sz="1200" spc="-1" strike="noStrike">
                          <a:solidFill>
                            <a:srgbClr val="000000"/>
                          </a:solidFill>
                          <a:latin typeface="Calibri"/>
                          <a:ea typeface="Times New Roman"/>
                        </a:rPr>
                        <a:t>5.2.21.</a:t>
                      </a:r>
                      <a:endParaRPr b="0" lang="es-MX" sz="1200" spc="-1" strike="noStrike">
                        <a:latin typeface="Arial"/>
                      </a:endParaRPr>
                    </a:p>
                  </a:txBody>
                  <a:tcPr anchor="t" marL="61200" marR="61200">
                    <a:lnL w="12240">
                      <a:solidFill>
                        <a:srgbClr val="000000"/>
                      </a:solidFill>
                    </a:lnL>
                    <a:lnR w="12240">
                      <a:solidFill>
                        <a:srgbClr val="000000"/>
                      </a:solidFill>
                    </a:lnR>
                    <a:lnT w="12240">
                      <a:solidFill>
                        <a:srgbClr val="000000"/>
                      </a:solidFill>
                    </a:lnT>
                    <a:lnB w="12240">
                      <a:solidFill>
                        <a:srgbClr val="000000"/>
                      </a:solidFill>
                    </a:lnB>
                    <a:noFill/>
                  </a:tcPr>
                </a:tc>
                <a:tc>
                  <a:txBody>
                    <a:bodyPr lIns="61200" rIns="61200" tIns="0" bIns="0" anchor="t">
                      <a:noAutofit/>
                    </a:bodyPr>
                    <a:p>
                      <a:pPr marL="64800" algn="just">
                        <a:lnSpc>
                          <a:spcPct val="100000"/>
                        </a:lnSpc>
                        <a:tabLst>
                          <a:tab algn="l" pos="0"/>
                        </a:tabLst>
                      </a:pPr>
                      <a:r>
                        <a:rPr b="1" lang="es-MX" sz="1200" spc="-1" strike="noStrike">
                          <a:solidFill>
                            <a:srgbClr val="000000"/>
                          </a:solidFill>
                          <a:latin typeface="Calibri"/>
                          <a:ea typeface="Times New Roman"/>
                        </a:rPr>
                        <a:t>Información sobre precios de enajenación, a través del programa "Declaración Informativa Múltiple del Impuesto Especial sobre Producción y Servicios" (MULTI-IEPS)</a:t>
                      </a:r>
                      <a:endParaRPr b="0" lang="es-MX" sz="1200" spc="-1" strike="noStrike">
                        <a:latin typeface="Arial"/>
                      </a:endParaRPr>
                    </a:p>
                    <a:p>
                      <a:pPr marL="64800" algn="just">
                        <a:lnSpc>
                          <a:spcPct val="100000"/>
                        </a:lnSpc>
                        <a:tabLst>
                          <a:tab algn="l" pos="0"/>
                        </a:tabLst>
                      </a:pPr>
                      <a:r>
                        <a:rPr b="0" lang="es-MX" sz="1200" spc="-1" strike="noStrike">
                          <a:solidFill>
                            <a:srgbClr val="000000"/>
                          </a:solidFill>
                          <a:latin typeface="Calibri"/>
                          <a:ea typeface="Times New Roman"/>
                        </a:rPr>
                        <a:t>Para los efectos del artículo 19, fracción XIII de la Ley del IEPS, los contribuyentes deberán presentar la información trimestral o semestral, según corresponda, sobre el precio de enajenación de cada producto, valor y volumen de los mismos, a través del programa electrónico "Declaración Informativa Múltiple del Impuesto Especial sobre Producción y Servicios" (MULTI-IEPS) y su Anexo 1, contenido en el Portal del SAT en los términos de la regla 5.2.1., </a:t>
                      </a:r>
                      <a:r>
                        <a:rPr b="1" lang="es-MX" sz="1200" spc="-1" strike="noStrike">
                          <a:solidFill>
                            <a:srgbClr val="000000"/>
                          </a:solidFill>
                          <a:latin typeface="Calibri"/>
                          <a:ea typeface="Times New Roman"/>
                        </a:rPr>
                        <a:t>con excepción de los contribuyentes del RIF que cumplan con lo dispuesto en el artículo 5-D de la Ley del IEPS</a:t>
                      </a:r>
                      <a:r>
                        <a:rPr b="0" lang="es-MX" sz="1200" spc="-1" strike="noStrike">
                          <a:solidFill>
                            <a:srgbClr val="000000"/>
                          </a:solidFill>
                          <a:latin typeface="Calibri"/>
                          <a:ea typeface="Times New Roman"/>
                        </a:rPr>
                        <a:t>.</a:t>
                      </a:r>
                      <a:r>
                        <a:rPr b="0" i="1" lang="es-MX" sz="1200" spc="-1" strike="noStrike">
                          <a:solidFill>
                            <a:srgbClr val="000000"/>
                          </a:solidFill>
                          <a:latin typeface="Calibri"/>
                          <a:ea typeface="Times New Roman"/>
                        </a:rPr>
                        <a:t>	</a:t>
                      </a:r>
                      <a:r>
                        <a:rPr b="0" i="1" lang="es-MX" sz="1200" spc="-1" strike="noStrike">
                          <a:solidFill>
                            <a:srgbClr val="000000"/>
                          </a:solidFill>
                          <a:latin typeface="Calibri"/>
                          <a:ea typeface="Times New Roman"/>
                        </a:rPr>
                        <a:t>LIEPS 19, RMF 2021 5.2.1.</a:t>
                      </a:r>
                      <a:r>
                        <a:rPr b="1" lang="es-MX" sz="1200" spc="-1" strike="noStrike">
                          <a:solidFill>
                            <a:srgbClr val="000000"/>
                          </a:solidFill>
                          <a:latin typeface="Calibri"/>
                          <a:ea typeface="Times New Roman"/>
                        </a:rPr>
                        <a:t> </a:t>
                      </a:r>
                      <a:endParaRPr b="0" lang="es-MX" sz="1200" spc="-1" strike="noStrike">
                        <a:latin typeface="Arial"/>
                      </a:endParaRPr>
                    </a:p>
                  </a:txBody>
                  <a:tcPr anchor="t" marL="61200" marR="61200">
                    <a:lnL w="12240">
                      <a:solidFill>
                        <a:srgbClr val="000000"/>
                      </a:solidFill>
                    </a:lnL>
                    <a:lnR w="12240">
                      <a:solidFill>
                        <a:srgbClr val="000000"/>
                      </a:solidFill>
                    </a:lnR>
                    <a:lnT w="12240">
                      <a:solidFill>
                        <a:srgbClr val="000000"/>
                      </a:solidFill>
                    </a:lnT>
                    <a:lnB w="12240">
                      <a:solidFill>
                        <a:srgbClr val="000000"/>
                      </a:solidFill>
                    </a:lnB>
                    <a:noFill/>
                  </a:tcPr>
                </a:tc>
              </a:tr>
              <a:tr h="907920">
                <a:tc>
                  <a:txBody>
                    <a:bodyPr lIns="61200" rIns="61200" tIns="0" bIns="0" anchor="t">
                      <a:noAutofit/>
                    </a:bodyPr>
                    <a:p>
                      <a:pPr>
                        <a:lnSpc>
                          <a:spcPct val="100000"/>
                        </a:lnSpc>
                      </a:pPr>
                      <a:r>
                        <a:rPr b="1" lang="es-MX" sz="1200" spc="-1" strike="noStrike">
                          <a:solidFill>
                            <a:srgbClr val="000000"/>
                          </a:solidFill>
                          <a:latin typeface="Calibri"/>
                          <a:ea typeface="Times New Roman"/>
                        </a:rPr>
                        <a:t>5.2.27.</a:t>
                      </a:r>
                      <a:endParaRPr b="0" lang="es-MX" sz="1200" spc="-1" strike="noStrike">
                        <a:latin typeface="Arial"/>
                      </a:endParaRPr>
                    </a:p>
                  </a:txBody>
                  <a:tcPr anchor="t" marL="61200" marR="61200">
                    <a:lnL w="12240">
                      <a:solidFill>
                        <a:srgbClr val="000000"/>
                      </a:solidFill>
                    </a:lnL>
                    <a:lnR w="12240">
                      <a:solidFill>
                        <a:srgbClr val="000000"/>
                      </a:solidFill>
                    </a:lnR>
                    <a:lnT w="12240">
                      <a:solidFill>
                        <a:srgbClr val="000000"/>
                      </a:solidFill>
                    </a:lnT>
                    <a:lnB w="12240">
                      <a:solidFill>
                        <a:srgbClr val="000000"/>
                      </a:solidFill>
                    </a:lnB>
                    <a:noFill/>
                  </a:tcPr>
                </a:tc>
                <a:tc>
                  <a:txBody>
                    <a:bodyPr lIns="61200" rIns="61200" tIns="0" bIns="0" anchor="t">
                      <a:noAutofit/>
                    </a:bodyPr>
                    <a:p>
                      <a:pPr marL="64800" algn="just">
                        <a:lnSpc>
                          <a:spcPct val="100000"/>
                        </a:lnSpc>
                        <a:tabLst>
                          <a:tab algn="l" pos="0"/>
                        </a:tabLst>
                      </a:pPr>
                      <a:r>
                        <a:rPr b="1" lang="es-MX" sz="1200" spc="-1" strike="noStrike">
                          <a:solidFill>
                            <a:srgbClr val="000000"/>
                          </a:solidFill>
                          <a:latin typeface="Calibri"/>
                          <a:ea typeface="Times New Roman"/>
                        </a:rPr>
                        <a:t>Información del IEPS a través de la DIM</a:t>
                      </a:r>
                      <a:endParaRPr b="0" lang="es-MX" sz="1200" spc="-1" strike="noStrike">
                        <a:latin typeface="Arial"/>
                      </a:endParaRPr>
                    </a:p>
                    <a:p>
                      <a:pPr marL="64800" algn="just">
                        <a:lnSpc>
                          <a:spcPct val="100000"/>
                        </a:lnSpc>
                        <a:tabLst>
                          <a:tab algn="l" pos="0"/>
                        </a:tabLst>
                      </a:pPr>
                      <a:r>
                        <a:rPr b="0" lang="es-MX" sz="1200" spc="-1" strike="noStrike">
                          <a:solidFill>
                            <a:srgbClr val="000000"/>
                          </a:solidFill>
                          <a:latin typeface="Calibri"/>
                          <a:ea typeface="Times New Roman"/>
                        </a:rPr>
                        <a:t>Para los efectos del artículo 19, fracción XVII de la Ley del IEPS, los contribuyentes cumplirán con la obligación de proporcionar información del IEPS a que se refiere dicho precepto, mediante la presentación de la DIM en los términos de la sección 2.8.3., </a:t>
                      </a:r>
                      <a:r>
                        <a:rPr b="1" lang="es-MX" sz="1200" spc="-1" strike="noStrike">
                          <a:solidFill>
                            <a:srgbClr val="000000"/>
                          </a:solidFill>
                          <a:latin typeface="Calibri"/>
                          <a:ea typeface="Times New Roman"/>
                        </a:rPr>
                        <a:t>con excepción de los contribuyentes del RIF que cumplan con lo dispuesto en el artículo 5-D de la Ley del IEPS.</a:t>
                      </a:r>
                      <a:r>
                        <a:rPr b="0" lang="es-MX" sz="1200" spc="-1" strike="noStrike">
                          <a:solidFill>
                            <a:srgbClr val="000000"/>
                          </a:solidFill>
                          <a:latin typeface="Calibri"/>
                          <a:ea typeface="Times New Roman"/>
                        </a:rPr>
                        <a:t> </a:t>
                      </a:r>
                      <a:r>
                        <a:rPr b="0" i="1" lang="es-MX" sz="1200" spc="-1" strike="noStrike">
                          <a:solidFill>
                            <a:srgbClr val="000000"/>
                          </a:solidFill>
                          <a:latin typeface="Calibri"/>
                          <a:ea typeface="Times New Roman"/>
                        </a:rPr>
                        <a:t>LIEPS 5-D, 19, RMF 2021 2.8.3.</a:t>
                      </a:r>
                      <a:r>
                        <a:rPr b="1" lang="es-MX" sz="1200" spc="-1" strike="noStrike">
                          <a:solidFill>
                            <a:srgbClr val="000000"/>
                          </a:solidFill>
                          <a:latin typeface="Calibri"/>
                          <a:ea typeface="Times New Roman"/>
                        </a:rPr>
                        <a:t> </a:t>
                      </a:r>
                      <a:endParaRPr b="0" lang="es-MX" sz="1200" spc="-1" strike="noStrike">
                        <a:latin typeface="Arial"/>
                      </a:endParaRPr>
                    </a:p>
                  </a:txBody>
                  <a:tcPr anchor="t" marL="61200" marR="61200">
                    <a:lnL w="12240">
                      <a:solidFill>
                        <a:srgbClr val="000000"/>
                      </a:solidFill>
                    </a:lnL>
                    <a:lnR w="12240">
                      <a:solidFill>
                        <a:srgbClr val="000000"/>
                      </a:solidFill>
                    </a:lnR>
                    <a:lnT w="12240">
                      <a:solidFill>
                        <a:srgbClr val="000000"/>
                      </a:solidFill>
                    </a:lnT>
                    <a:lnB w="12240">
                      <a:solidFill>
                        <a:srgbClr val="000000"/>
                      </a:solidFill>
                    </a:lnB>
                    <a:noFill/>
                  </a:tcPr>
                </a:tc>
              </a:tr>
              <a:tr h="1832040">
                <a:tc>
                  <a:txBody>
                    <a:bodyPr lIns="61200" rIns="61200" tIns="0" bIns="0" anchor="t">
                      <a:noAutofit/>
                    </a:bodyPr>
                    <a:p>
                      <a:pPr>
                        <a:lnSpc>
                          <a:spcPct val="100000"/>
                        </a:lnSpc>
                      </a:pPr>
                      <a:r>
                        <a:rPr b="1" lang="es-MX" sz="1200" spc="-1" strike="noStrike">
                          <a:solidFill>
                            <a:srgbClr val="000000"/>
                          </a:solidFill>
                          <a:latin typeface="Calibri"/>
                          <a:ea typeface="Times New Roman"/>
                        </a:rPr>
                        <a:t>11.5.3.</a:t>
                      </a:r>
                      <a:endParaRPr b="0" lang="es-MX" sz="1200" spc="-1" strike="noStrike">
                        <a:latin typeface="Arial"/>
                      </a:endParaRPr>
                    </a:p>
                  </a:txBody>
                  <a:tcPr anchor="t" marL="61200" marR="61200">
                    <a:lnL w="12240">
                      <a:solidFill>
                        <a:srgbClr val="000000"/>
                      </a:solidFill>
                    </a:lnL>
                    <a:lnR w="12240">
                      <a:solidFill>
                        <a:srgbClr val="000000"/>
                      </a:solidFill>
                    </a:lnR>
                    <a:lnT w="12240">
                      <a:solidFill>
                        <a:srgbClr val="000000"/>
                      </a:solidFill>
                    </a:lnT>
                    <a:lnB w="12240">
                      <a:solidFill>
                        <a:srgbClr val="000000"/>
                      </a:solidFill>
                    </a:lnB>
                    <a:noFill/>
                  </a:tcPr>
                </a:tc>
                <a:tc>
                  <a:txBody>
                    <a:bodyPr lIns="61200" rIns="61200" tIns="0" bIns="0" anchor="t">
                      <a:noAutofit/>
                    </a:bodyPr>
                    <a:p>
                      <a:pPr marL="64800" algn="just">
                        <a:lnSpc>
                          <a:spcPct val="100000"/>
                        </a:lnSpc>
                        <a:tabLst>
                          <a:tab algn="l" pos="0"/>
                        </a:tabLst>
                      </a:pPr>
                      <a:r>
                        <a:rPr b="1" lang="es-MX" sz="1200" spc="-1" strike="noStrike">
                          <a:solidFill>
                            <a:srgbClr val="000000"/>
                          </a:solidFill>
                          <a:latin typeface="Calibri"/>
                          <a:ea typeface="Times New Roman"/>
                        </a:rPr>
                        <a:t>Información mensual que deben presentar las personas físicas que presten servicios parciales de construcción de inmuebles destinados a casa habitación</a:t>
                      </a:r>
                      <a:endParaRPr b="0" lang="es-MX" sz="1200" spc="-1" strike="noStrike">
                        <a:latin typeface="Arial"/>
                      </a:endParaRPr>
                    </a:p>
                    <a:p>
                      <a:pPr marL="64800" algn="just">
                        <a:lnSpc>
                          <a:spcPct val="100000"/>
                        </a:lnSpc>
                        <a:tabLst>
                          <a:tab algn="l" pos="0"/>
                        </a:tabLst>
                      </a:pPr>
                      <a:r>
                        <a:rPr b="0" lang="es-MX" sz="1200" spc="-1" strike="noStrike">
                          <a:solidFill>
                            <a:srgbClr val="000000"/>
                          </a:solidFill>
                          <a:latin typeface="Calibri"/>
                          <a:ea typeface="Times New Roman"/>
                        </a:rPr>
                        <a:t>Para los efectos del Artículo Segundo, fracción IV del Decreto a que se refiere este Capítulo, las personas físicas que presten servicios parciales de construcción de inmuebles destinados a casa habitación, en lugar de proporcionar la información en la declaración del IVA, deberán enviar en la misma fecha en la que deban presentar dicha declaración, la forma oficial 78 "Información de ingresos exentos por servicios parciales de construcción de casa habitación", conforme a la ficha de trámite 203/CFF "Informe mensual que deben presentar las personas físicas que presten servicios parciales de construcción de inmuebles destinados a casa habitación", contenida en el Anexo 1-A.</a:t>
                      </a:r>
                      <a:endParaRPr b="0" lang="es-MX" sz="1200" spc="-1" strike="noStrike">
                        <a:latin typeface="Arial"/>
                      </a:endParaRPr>
                    </a:p>
                    <a:p>
                      <a:pPr marL="64800" algn="just">
                        <a:lnSpc>
                          <a:spcPct val="100000"/>
                        </a:lnSpc>
                        <a:tabLst>
                          <a:tab algn="l" pos="0"/>
                        </a:tabLst>
                      </a:pPr>
                      <a:r>
                        <a:rPr b="1" lang="es-MX" sz="1200" spc="-1" strike="noStrike">
                          <a:solidFill>
                            <a:srgbClr val="000000"/>
                          </a:solidFill>
                          <a:latin typeface="Calibri"/>
                          <a:ea typeface="Times New Roman"/>
                        </a:rPr>
                        <a:t>Los contribuyentes personas físicas que tributan en el RIF quedarán relevados de presentar la información en los términos señalados en el párrafo anterior, </a:t>
                      </a:r>
                      <a:r>
                        <a:rPr b="1" lang="es-MX" sz="1200" spc="-1" strike="noStrike" u="sng">
                          <a:solidFill>
                            <a:srgbClr val="000000"/>
                          </a:solidFill>
                          <a:uFillTx/>
                          <a:latin typeface="Calibri"/>
                          <a:ea typeface="Times New Roman"/>
                        </a:rPr>
                        <a:t>siempre que el monto total de las operaciones del bimestre, se proporcione en la declaración correspondiente en el apartado "INGRESOS EXENTOS".</a:t>
                      </a:r>
                      <a:endParaRPr b="0" lang="es-MX" sz="1200" spc="-1" strike="noStrike">
                        <a:latin typeface="Arial"/>
                      </a:endParaRPr>
                    </a:p>
                    <a:p>
                      <a:pPr marL="64800" algn="just">
                        <a:lnSpc>
                          <a:spcPct val="100000"/>
                        </a:lnSpc>
                        <a:tabLst>
                          <a:tab algn="l" pos="0"/>
                        </a:tabLst>
                      </a:pPr>
                      <a:r>
                        <a:rPr b="0" i="1" lang="es-MX" sz="1200" spc="-1" strike="noStrike">
                          <a:solidFill>
                            <a:srgbClr val="000000"/>
                          </a:solidFill>
                          <a:latin typeface="Calibri"/>
                          <a:ea typeface="Times New Roman"/>
                        </a:rPr>
                        <a:t>	</a:t>
                      </a:r>
                      <a:r>
                        <a:rPr b="0" i="1" lang="es-MX" sz="1200" spc="-1" strike="noStrike">
                          <a:solidFill>
                            <a:srgbClr val="000000"/>
                          </a:solidFill>
                          <a:latin typeface="Calibri"/>
                          <a:ea typeface="Times New Roman"/>
                        </a:rPr>
                        <a:t>CFF 17-K, RMF 2021 2.2.6., 2.2.7., DECRETO DOF 26/03/2015 Segundo</a:t>
                      </a:r>
                      <a:r>
                        <a:rPr b="1" lang="es-MX" sz="1200" spc="-1" strike="noStrike">
                          <a:solidFill>
                            <a:srgbClr val="000000"/>
                          </a:solidFill>
                          <a:latin typeface="Calibri"/>
                          <a:ea typeface="Times New Roman"/>
                        </a:rPr>
                        <a:t> </a:t>
                      </a:r>
                      <a:endParaRPr b="0" lang="es-MX" sz="1200" spc="-1" strike="noStrike">
                        <a:latin typeface="Arial"/>
                      </a:endParaRPr>
                    </a:p>
                  </a:txBody>
                  <a:tcPr anchor="t" marL="61200" marR="61200">
                    <a:lnL w="12240">
                      <a:solidFill>
                        <a:srgbClr val="000000"/>
                      </a:solidFill>
                    </a:lnL>
                    <a:lnR w="12240">
                      <a:solidFill>
                        <a:srgbClr val="000000"/>
                      </a:solidFill>
                    </a:lnR>
                    <a:lnT w="12240">
                      <a:solidFill>
                        <a:srgbClr val="000000"/>
                      </a:solidFill>
                    </a:lnT>
                    <a:lnB w="12240">
                      <a:solidFill>
                        <a:srgbClr val="000000"/>
                      </a:solidFill>
                    </a:lnB>
                    <a:noFill/>
                  </a:tcPr>
                </a:tc>
              </a:tr>
              <a:tr h="1221480">
                <a:tc>
                  <a:txBody>
                    <a:bodyPr lIns="61200" rIns="61200" tIns="0" bIns="0" anchor="t">
                      <a:noAutofit/>
                    </a:bodyPr>
                    <a:p>
                      <a:pPr>
                        <a:lnSpc>
                          <a:spcPct val="100000"/>
                        </a:lnSpc>
                      </a:pPr>
                      <a:r>
                        <a:rPr b="1" lang="es-MX" sz="1200" spc="-1" strike="noStrike">
                          <a:solidFill>
                            <a:srgbClr val="000000"/>
                          </a:solidFill>
                          <a:latin typeface="Calibri"/>
                          <a:ea typeface="Times New Roman"/>
                        </a:rPr>
                        <a:t>11.9.11.</a:t>
                      </a:r>
                      <a:endParaRPr b="0" lang="es-MX" sz="1200" spc="-1" strike="noStrike">
                        <a:latin typeface="Arial"/>
                      </a:endParaRPr>
                    </a:p>
                  </a:txBody>
                  <a:tcPr anchor="t" marL="61200" marR="61200">
                    <a:lnL w="12240">
                      <a:solidFill>
                        <a:srgbClr val="000000"/>
                      </a:solidFill>
                    </a:lnL>
                    <a:lnR w="12240">
                      <a:solidFill>
                        <a:srgbClr val="000000"/>
                      </a:solidFill>
                    </a:lnR>
                    <a:lnT w="12240">
                      <a:solidFill>
                        <a:srgbClr val="000000"/>
                      </a:solidFill>
                    </a:lnT>
                    <a:lnB w="12240">
                      <a:solidFill>
                        <a:srgbClr val="000000"/>
                      </a:solidFill>
                    </a:lnB>
                    <a:noFill/>
                  </a:tcPr>
                </a:tc>
                <a:tc>
                  <a:txBody>
                    <a:bodyPr lIns="61200" rIns="61200" tIns="0" bIns="0" anchor="t">
                      <a:noAutofit/>
                    </a:bodyPr>
                    <a:p>
                      <a:pPr marL="64800" algn="just">
                        <a:lnSpc>
                          <a:spcPct val="100000"/>
                        </a:lnSpc>
                        <a:tabLst>
                          <a:tab algn="l" pos="0"/>
                        </a:tabLst>
                      </a:pPr>
                      <a:r>
                        <a:rPr b="1" lang="es-MX" sz="1200" spc="-1" strike="noStrike">
                          <a:solidFill>
                            <a:srgbClr val="000000"/>
                          </a:solidFill>
                          <a:latin typeface="Calibri"/>
                          <a:ea typeface="Times New Roman"/>
                        </a:rPr>
                        <a:t>Expedición de CFDI en región fronteriza norte o sur para los contribuyentes que tributan en el RIF</a:t>
                      </a:r>
                      <a:endParaRPr b="0" lang="es-MX" sz="1200" spc="-1" strike="noStrike">
                        <a:latin typeface="Arial"/>
                      </a:endParaRPr>
                    </a:p>
                    <a:p>
                      <a:pPr marL="64800" algn="just">
                        <a:lnSpc>
                          <a:spcPct val="100000"/>
                        </a:lnSpc>
                        <a:tabLst>
                          <a:tab algn="l" pos="0"/>
                        </a:tabLst>
                      </a:pPr>
                      <a:r>
                        <a:rPr b="0" lang="es-MX" sz="1200" spc="-1" strike="noStrike">
                          <a:solidFill>
                            <a:srgbClr val="000000"/>
                          </a:solidFill>
                          <a:latin typeface="Calibri"/>
                          <a:ea typeface="Times New Roman"/>
                        </a:rPr>
                        <a:t>Para los efectos de lo dispuesto por el artículo 23, segundo párrafo de la LIF, los contribuyentes que tributen en el RIF que hayan optado por aplicar el estímulo fiscal en materia del IVA señalado en el artículo Décimo Primero del Decreto región fronteriza norte y Décimo del Decreto región fronteriza sur, considerarán que existe el traslado del IVA en la expedición de su CFDI por operaciones con el público en general conforme a lo establecido en la regla 11.9.3., </a:t>
                      </a:r>
                      <a:r>
                        <a:rPr b="1" lang="es-MX" sz="1200" spc="-1" strike="noStrike">
                          <a:solidFill>
                            <a:srgbClr val="000000"/>
                          </a:solidFill>
                          <a:latin typeface="Calibri"/>
                          <a:ea typeface="Times New Roman"/>
                        </a:rPr>
                        <a:t>siempre que, en la declaración del bimestre que corresponda, se separen los actos o actividades realizadas con el público en general a los cuales se les aplicó el citado estímulo fiscal. CFF 29, 29-A, LIF 23, DECRETOS DOF 31/12/2018 Décimo Primero, 30/12/2020 Región fronteriza Sur Décimo, RMF 2021 11.9.3. </a:t>
                      </a:r>
                      <a:endParaRPr b="0" lang="es-MX" sz="1200" spc="-1" strike="noStrike">
                        <a:latin typeface="Arial"/>
                      </a:endParaRPr>
                    </a:p>
                  </a:txBody>
                  <a:tcPr anchor="t" marL="61200" marR="612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459" name="3 Rectángulo"/>
          <p:cNvSpPr/>
          <p:nvPr/>
        </p:nvSpPr>
        <p:spPr>
          <a:xfrm>
            <a:off x="4551840" y="189000"/>
            <a:ext cx="3934800" cy="36468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1" lang="es-MX" sz="1800" spc="-1" strike="noStrike">
                <a:solidFill>
                  <a:srgbClr val="ffffff"/>
                </a:solidFill>
                <a:latin typeface="Calibri"/>
              </a:rPr>
              <a:t>V.- RESUMEN DE REFORMAS PARA 2021</a:t>
            </a:r>
            <a:endParaRPr b="0" lang="es-MX" sz="1800" spc="-1" strike="noStrike">
              <a:latin typeface="Arial"/>
            </a:endParaRPr>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460" name="Tabla 1"/>
          <p:cNvGraphicFramePr/>
          <p:nvPr/>
        </p:nvGraphicFramePr>
        <p:xfrm>
          <a:off x="496080" y="1458360"/>
          <a:ext cx="7886520" cy="3887640"/>
        </p:xfrm>
        <a:graphic>
          <a:graphicData uri="http://schemas.openxmlformats.org/drawingml/2006/table">
            <a:tbl>
              <a:tblPr/>
              <a:tblGrid>
                <a:gridCol w="725760"/>
                <a:gridCol w="7160760"/>
              </a:tblGrid>
              <a:tr h="1855080">
                <a:tc>
                  <a:txBody>
                    <a:bodyPr lIns="61200" rIns="61200" tIns="0" bIns="0" anchor="t">
                      <a:noAutofit/>
                    </a:bodyPr>
                    <a:p>
                      <a:pPr>
                        <a:lnSpc>
                          <a:spcPct val="100000"/>
                        </a:lnSpc>
                      </a:pPr>
                      <a:r>
                        <a:rPr b="1" lang="es-ES" sz="1200" spc="-1" strike="noStrike">
                          <a:solidFill>
                            <a:srgbClr val="000000"/>
                          </a:solidFill>
                          <a:latin typeface="Calibri"/>
                          <a:ea typeface="Times New Roman"/>
                        </a:rPr>
                        <a:t>12.3.4.</a:t>
                      </a:r>
                      <a:endParaRPr b="0" lang="es-MX" sz="1200" spc="-1" strike="noStrike">
                        <a:latin typeface="Arial"/>
                      </a:endParaRPr>
                    </a:p>
                  </a:txBody>
                  <a:tcPr anchor="t" marL="61200" marR="61200">
                    <a:lnL w="12240">
                      <a:solidFill>
                        <a:srgbClr val="000000"/>
                      </a:solidFill>
                    </a:lnL>
                    <a:lnR w="12240">
                      <a:solidFill>
                        <a:srgbClr val="000000"/>
                      </a:solidFill>
                    </a:lnR>
                    <a:lnT w="12240">
                      <a:solidFill>
                        <a:srgbClr val="000000"/>
                      </a:solidFill>
                    </a:lnT>
                    <a:lnB w="12240">
                      <a:solidFill>
                        <a:srgbClr val="000000"/>
                      </a:solidFill>
                    </a:lnB>
                    <a:noFill/>
                  </a:tcPr>
                </a:tc>
                <a:tc>
                  <a:txBody>
                    <a:bodyPr lIns="61200" rIns="61200" tIns="0" bIns="0" anchor="t">
                      <a:noAutofit/>
                    </a:bodyPr>
                    <a:p>
                      <a:pPr marL="115560" indent="182880" algn="just">
                        <a:lnSpc>
                          <a:spcPts val="1236"/>
                        </a:lnSpc>
                        <a:spcAft>
                          <a:spcPts val="505"/>
                        </a:spcAft>
                        <a:tabLst>
                          <a:tab algn="l" pos="0"/>
                        </a:tabLst>
                      </a:pPr>
                      <a:r>
                        <a:rPr b="1" lang="es-MX" sz="1200" spc="-1" strike="noStrike">
                          <a:solidFill>
                            <a:srgbClr val="000000"/>
                          </a:solidFill>
                          <a:latin typeface="Calibri"/>
                          <a:ea typeface="Times New Roman"/>
                        </a:rPr>
                        <a:t>Opción para considerar como pago definitivo las retenciones del ISR e IVA cuando además se obtengan ingresos del RIF</a:t>
                      </a:r>
                      <a:endParaRPr b="0" lang="es-MX" sz="1200" spc="-1" strike="noStrike">
                        <a:latin typeface="Arial"/>
                      </a:endParaRPr>
                    </a:p>
                    <a:p>
                      <a:pPr marL="115560" indent="182880" algn="just">
                        <a:lnSpc>
                          <a:spcPts val="1236"/>
                        </a:lnSpc>
                        <a:spcAft>
                          <a:spcPts val="505"/>
                        </a:spcAft>
                        <a:tabLst>
                          <a:tab algn="l" pos="0"/>
                        </a:tabLst>
                      </a:pPr>
                      <a:r>
                        <a:rPr b="0" lang="es-ES" sz="1200" spc="-1" strike="noStrike">
                          <a:solidFill>
                            <a:srgbClr val="000000"/>
                          </a:solidFill>
                          <a:latin typeface="Calibri"/>
                          <a:ea typeface="Times New Roman"/>
                        </a:rPr>
                        <a:t>Para los efectos de los artículos 113-B, primer párrafo fracción II de la Ley del ISR y 18-L de la Ley del IVA, las personas físicas que enajenen bienes, presten servicios</a:t>
                      </a:r>
                      <a:r>
                        <a:rPr b="0" lang="es-ES" sz="1200" spc="-1" strike="noStrike" u="sng">
                          <a:solidFill>
                            <a:srgbClr val="000000"/>
                          </a:solidFill>
                          <a:uFillTx/>
                          <a:latin typeface="Calibri"/>
                          <a:ea typeface="Times New Roman"/>
                        </a:rPr>
                        <a:t>,</a:t>
                      </a:r>
                      <a:r>
                        <a:rPr b="0" lang="es-ES" sz="1200" spc="-1" strike="noStrike">
                          <a:solidFill>
                            <a:srgbClr val="000000"/>
                          </a:solidFill>
                          <a:latin typeface="Calibri"/>
                          <a:ea typeface="Times New Roman"/>
                        </a:rPr>
                        <a:t> concedan hospedaje o el uso o goce temporal de bienes, a través de plataformas tecnológicas, aplicaciones informáticas y similares, y que además de obtener ingresos de los señalados en los Capítulos I y VI, del Título IV de la Ley del ISR, obtengan ingresos de la Sección II del Capítulo II, del Título IV de la citada Ley, </a:t>
                      </a:r>
                      <a:r>
                        <a:rPr b="1" lang="es-ES" sz="1200" spc="-1" strike="noStrike">
                          <a:solidFill>
                            <a:srgbClr val="000000"/>
                          </a:solidFill>
                          <a:latin typeface="Calibri"/>
                          <a:ea typeface="Times New Roman"/>
                        </a:rPr>
                        <a:t>podrán ejercer la opción de considerar como definitivas las retenciones que les hayan efectuado las personas que presten servicios digitales de intermediación entre terceros, por concepto del ISR e IVA, siempre que cumplan con los </a:t>
                      </a:r>
                      <a:r>
                        <a:rPr b="1" lang="es-ES" sz="1200" spc="-1" strike="noStrike">
                          <a:solidFill>
                            <a:srgbClr val="000000"/>
                          </a:solidFill>
                          <a:highlight>
                            <a:srgbClr val="ffff00"/>
                          </a:highlight>
                          <a:latin typeface="Calibri"/>
                          <a:ea typeface="Times New Roman"/>
                        </a:rPr>
                        <a:t>demás requisitos establecidos para tal efecto.</a:t>
                      </a:r>
                      <a:endParaRPr b="0" lang="es-MX" sz="1200" spc="-1" strike="noStrike">
                        <a:latin typeface="Arial"/>
                      </a:endParaRPr>
                    </a:p>
                    <a:p>
                      <a:pPr marL="115560" indent="182880" algn="just">
                        <a:lnSpc>
                          <a:spcPts val="1236"/>
                        </a:lnSpc>
                        <a:spcAft>
                          <a:spcPts val="505"/>
                        </a:spcAft>
                        <a:tabLst>
                          <a:tab algn="l" pos="0"/>
                        </a:tabLst>
                      </a:pPr>
                      <a:r>
                        <a:rPr b="0" i="1" lang="es-ES" sz="1200" spc="-1" strike="noStrike">
                          <a:solidFill>
                            <a:srgbClr val="000000"/>
                          </a:solidFill>
                          <a:latin typeface="Calibri"/>
                          <a:ea typeface="Times New Roman"/>
                        </a:rPr>
                        <a:t>LISR 113 B, LIVA 18-L</a:t>
                      </a:r>
                      <a:r>
                        <a:rPr b="1" lang="es-MX" sz="1200" spc="-1" strike="noStrike">
                          <a:solidFill>
                            <a:srgbClr val="000000"/>
                          </a:solidFill>
                          <a:latin typeface="Calibri"/>
                          <a:ea typeface="Times New Roman"/>
                        </a:rPr>
                        <a:t> </a:t>
                      </a:r>
                      <a:endParaRPr b="0" lang="es-MX" sz="1200" spc="-1" strike="noStrike">
                        <a:latin typeface="Arial"/>
                      </a:endParaRPr>
                    </a:p>
                  </a:txBody>
                  <a:tcPr anchor="t" marL="61200" marR="61200">
                    <a:lnL w="12240">
                      <a:solidFill>
                        <a:srgbClr val="000000"/>
                      </a:solidFill>
                    </a:lnL>
                    <a:lnR w="12240">
                      <a:solidFill>
                        <a:srgbClr val="000000"/>
                      </a:solidFill>
                    </a:lnR>
                    <a:lnT w="12240">
                      <a:solidFill>
                        <a:srgbClr val="000000"/>
                      </a:solidFill>
                    </a:lnT>
                    <a:lnB w="12240">
                      <a:solidFill>
                        <a:srgbClr val="000000"/>
                      </a:solidFill>
                    </a:lnB>
                    <a:noFill/>
                  </a:tcPr>
                </a:tc>
              </a:tr>
              <a:tr h="1541160">
                <a:tc>
                  <a:txBody>
                    <a:bodyPr lIns="61200" rIns="61200" tIns="0" bIns="0" anchor="t">
                      <a:noAutofit/>
                    </a:bodyPr>
                    <a:p>
                      <a:pPr>
                        <a:lnSpc>
                          <a:spcPct val="100000"/>
                        </a:lnSpc>
                      </a:pPr>
                      <a:r>
                        <a:rPr b="1" lang="es-ES" sz="1200" spc="-1" strike="noStrike">
                          <a:solidFill>
                            <a:srgbClr val="000000"/>
                          </a:solidFill>
                          <a:latin typeface="Calibri"/>
                          <a:ea typeface="Times New Roman"/>
                        </a:rPr>
                        <a:t>12.3.5.</a:t>
                      </a:r>
                      <a:endParaRPr b="0" lang="es-MX" sz="1200" spc="-1" strike="noStrike">
                        <a:latin typeface="Arial"/>
                      </a:endParaRPr>
                    </a:p>
                  </a:txBody>
                  <a:tcPr anchor="t" marL="61200" marR="61200">
                    <a:lnL w="12240">
                      <a:solidFill>
                        <a:srgbClr val="000000"/>
                      </a:solidFill>
                    </a:lnL>
                    <a:lnR w="12240">
                      <a:solidFill>
                        <a:srgbClr val="000000"/>
                      </a:solidFill>
                    </a:lnR>
                    <a:lnT w="12240">
                      <a:solidFill>
                        <a:srgbClr val="000000"/>
                      </a:solidFill>
                    </a:lnT>
                    <a:lnB w="12240">
                      <a:solidFill>
                        <a:srgbClr val="000000"/>
                      </a:solidFill>
                    </a:lnB>
                    <a:noFill/>
                  </a:tcPr>
                </a:tc>
                <a:tc>
                  <a:txBody>
                    <a:bodyPr lIns="61200" rIns="61200" tIns="0" bIns="0" anchor="t">
                      <a:noAutofit/>
                    </a:bodyPr>
                    <a:p>
                      <a:pPr marL="115560" indent="182880" algn="just">
                        <a:lnSpc>
                          <a:spcPts val="1236"/>
                        </a:lnSpc>
                        <a:spcAft>
                          <a:spcPts val="505"/>
                        </a:spcAft>
                        <a:tabLst>
                          <a:tab algn="l" pos="0"/>
                        </a:tabLst>
                      </a:pPr>
                      <a:r>
                        <a:rPr b="1" lang="es-MX" sz="1200" spc="-1" strike="noStrike">
                          <a:solidFill>
                            <a:srgbClr val="000000"/>
                          </a:solidFill>
                          <a:latin typeface="Calibri"/>
                          <a:ea typeface="Times New Roman"/>
                        </a:rPr>
                        <a:t>Opción para continuar con los beneficios del artículo 23 de la LIF</a:t>
                      </a:r>
                      <a:endParaRPr b="0" lang="es-MX" sz="1200" spc="-1" strike="noStrike">
                        <a:latin typeface="Arial"/>
                      </a:endParaRPr>
                    </a:p>
                    <a:p>
                      <a:pPr marL="115560" indent="182880" algn="just">
                        <a:lnSpc>
                          <a:spcPts val="1236"/>
                        </a:lnSpc>
                        <a:spcAft>
                          <a:spcPts val="505"/>
                        </a:spcAft>
                        <a:tabLst>
                          <a:tab algn="l" pos="0"/>
                        </a:tabLst>
                      </a:pPr>
                      <a:r>
                        <a:rPr b="0" lang="es-ES" sz="1200" spc="-1" strike="noStrike">
                          <a:solidFill>
                            <a:srgbClr val="000000"/>
                          </a:solidFill>
                          <a:latin typeface="Calibri"/>
                          <a:ea typeface="Times New Roman"/>
                        </a:rPr>
                        <a:t>Para los efectos de lo dispuesto por los artículos 6 del CFF, 23 de la LIF y 111 de la Ley del ISR, las personas físicas que obtengan ingresos por la enajenación de bienes, la prestación de servicios, por otorgar el hospedaje o el uso o goce temporal de bienes, a través de plataformas tecnológicas, aplicaciones informáticas y similares en los términos de la Sección III del Capítulo II del Título IV de la Ley del ISR </a:t>
                      </a:r>
                      <a:r>
                        <a:rPr b="0" lang="es-ES" sz="1200" spc="-1" strike="noStrike">
                          <a:solidFill>
                            <a:srgbClr val="000000"/>
                          </a:solidFill>
                          <a:highlight>
                            <a:srgbClr val="ffff00"/>
                          </a:highlight>
                          <a:latin typeface="Calibri"/>
                          <a:ea typeface="Times New Roman"/>
                        </a:rPr>
                        <a:t>y además obtengan ingresos por otras actividades empresariales dentro del RIF</a:t>
                      </a:r>
                      <a:r>
                        <a:rPr b="1" lang="es-ES" sz="1200" spc="-1" strike="noStrike">
                          <a:solidFill>
                            <a:srgbClr val="000000"/>
                          </a:solidFill>
                          <a:highlight>
                            <a:srgbClr val="ffff00"/>
                          </a:highlight>
                          <a:latin typeface="Calibri"/>
                          <a:ea typeface="Times New Roman"/>
                        </a:rPr>
                        <a:t>, podrán continuar con la opción de las facilidades establecidas en el artículo 23 de la LIF, para aplicarlas por los ingresos percibidos por otras actividades empresariales</a:t>
                      </a:r>
                      <a:r>
                        <a:rPr b="1" lang="es-ES" sz="1200" spc="-1" strike="noStrike">
                          <a:solidFill>
                            <a:srgbClr val="ff0000"/>
                          </a:solidFill>
                          <a:latin typeface="Calibri"/>
                          <a:ea typeface="Times New Roman"/>
                        </a:rPr>
                        <a:t> distintos de los ingresos obtenidos a través de plataformas tecnológicas.</a:t>
                      </a:r>
                      <a:endParaRPr b="0" lang="es-MX" sz="1200" spc="-1" strike="noStrike">
                        <a:latin typeface="Arial"/>
                      </a:endParaRPr>
                    </a:p>
                    <a:p>
                      <a:pPr marL="115560" indent="182880" algn="just">
                        <a:lnSpc>
                          <a:spcPts val="1236"/>
                        </a:lnSpc>
                        <a:spcAft>
                          <a:spcPts val="505"/>
                        </a:spcAft>
                        <a:tabLst>
                          <a:tab algn="l" pos="0"/>
                        </a:tabLst>
                      </a:pPr>
                      <a:r>
                        <a:rPr b="0" i="1" lang="es-ES" sz="1200" spc="-1" strike="noStrike">
                          <a:solidFill>
                            <a:srgbClr val="000000"/>
                          </a:solidFill>
                          <a:latin typeface="Calibri"/>
                          <a:ea typeface="Times New Roman"/>
                        </a:rPr>
                        <a:t>CFF 6, LISR 111, LIF 23</a:t>
                      </a:r>
                      <a:r>
                        <a:rPr b="1" lang="es-MX" sz="1200" spc="-1" strike="noStrike">
                          <a:solidFill>
                            <a:srgbClr val="000000"/>
                          </a:solidFill>
                          <a:latin typeface="Calibri"/>
                          <a:ea typeface="Times New Roman"/>
                        </a:rPr>
                        <a:t> </a:t>
                      </a:r>
                      <a:endParaRPr b="0" lang="es-MX" sz="1200" spc="-1" strike="noStrike">
                        <a:latin typeface="Arial"/>
                      </a:endParaRPr>
                    </a:p>
                  </a:txBody>
                  <a:tcPr anchor="t" marL="61200" marR="61200">
                    <a:lnL w="12240">
                      <a:solidFill>
                        <a:srgbClr val="000000"/>
                      </a:solidFill>
                    </a:lnL>
                    <a:lnR w="12240">
                      <a:solidFill>
                        <a:srgbClr val="000000"/>
                      </a:solidFill>
                    </a:lnR>
                    <a:lnT w="12240">
                      <a:solidFill>
                        <a:srgbClr val="000000"/>
                      </a:solidFill>
                    </a:lnT>
                    <a:lnB w="12240">
                      <a:solidFill>
                        <a:srgbClr val="000000"/>
                      </a:solidFill>
                    </a:lnB>
                    <a:noFill/>
                  </a:tcPr>
                </a:tc>
              </a:tr>
              <a:tr h="1526760">
                <a:tc>
                  <a:txBody>
                    <a:bodyPr lIns="61200" rIns="61200" tIns="0" bIns="0" anchor="t">
                      <a:noAutofit/>
                    </a:bodyPr>
                    <a:p>
                      <a:pPr>
                        <a:lnSpc>
                          <a:spcPct val="100000"/>
                        </a:lnSpc>
                        <a:tabLst>
                          <a:tab algn="l" pos="0"/>
                        </a:tabLst>
                      </a:pPr>
                      <a:r>
                        <a:rPr b="1" lang="es-ES" sz="1200" spc="-1" strike="noStrike">
                          <a:solidFill>
                            <a:srgbClr val="000000"/>
                          </a:solidFill>
                          <a:latin typeface="Calibri"/>
                          <a:ea typeface="Times New Roman"/>
                        </a:rPr>
                        <a:t>12.3.8.</a:t>
                      </a:r>
                      <a:endParaRPr b="0" lang="es-MX" sz="1200" spc="-1" strike="noStrike">
                        <a:latin typeface="Arial"/>
                      </a:endParaRPr>
                    </a:p>
                    <a:p>
                      <a:pPr>
                        <a:lnSpc>
                          <a:spcPct val="100000"/>
                        </a:lnSpc>
                        <a:tabLst>
                          <a:tab algn="l" pos="0"/>
                        </a:tabLst>
                      </a:pPr>
                      <a:endParaRPr b="0" lang="es-MX" sz="1200" spc="-1" strike="noStrike">
                        <a:latin typeface="Arial"/>
                      </a:endParaRPr>
                    </a:p>
                  </a:txBody>
                  <a:tcPr anchor="t" marL="61200" marR="61200">
                    <a:lnL w="12240">
                      <a:solidFill>
                        <a:srgbClr val="000000"/>
                      </a:solidFill>
                    </a:lnL>
                    <a:lnR w="12240">
                      <a:solidFill>
                        <a:srgbClr val="000000"/>
                      </a:solidFill>
                    </a:lnR>
                    <a:lnT w="12240">
                      <a:solidFill>
                        <a:srgbClr val="000000"/>
                      </a:solidFill>
                    </a:lnT>
                    <a:lnB w="12240">
                      <a:solidFill>
                        <a:srgbClr val="000000"/>
                      </a:solidFill>
                    </a:lnB>
                    <a:noFill/>
                  </a:tcPr>
                </a:tc>
                <a:tc>
                  <a:txBody>
                    <a:bodyPr lIns="61200" rIns="61200" tIns="0" bIns="0" anchor="t">
                      <a:noAutofit/>
                    </a:bodyPr>
                    <a:p>
                      <a:pPr marL="64800" algn="just">
                        <a:lnSpc>
                          <a:spcPct val="100000"/>
                        </a:lnSpc>
                        <a:tabLst>
                          <a:tab algn="l" pos="0"/>
                        </a:tabLst>
                      </a:pPr>
                      <a:r>
                        <a:rPr b="1" lang="es-MX" sz="1200" spc="-1" strike="noStrike">
                          <a:solidFill>
                            <a:srgbClr val="000000"/>
                          </a:solidFill>
                          <a:latin typeface="Calibri"/>
                          <a:ea typeface="Times New Roman"/>
                        </a:rPr>
                        <a:t>Personas que ya tributan en el RIF que además obtienen ingresos por operaciones a través de plataformas tecnológicas</a:t>
                      </a:r>
                      <a:endParaRPr b="0" lang="es-MX" sz="1200" spc="-1" strike="noStrike">
                        <a:latin typeface="Arial"/>
                      </a:endParaRPr>
                    </a:p>
                    <a:p>
                      <a:pPr marL="64800" algn="just">
                        <a:lnSpc>
                          <a:spcPct val="100000"/>
                        </a:lnSpc>
                        <a:tabLst>
                          <a:tab algn="l" pos="0"/>
                        </a:tabLst>
                      </a:pPr>
                      <a:r>
                        <a:rPr b="0" lang="es-ES" sz="1200" spc="-1" strike="noStrike">
                          <a:solidFill>
                            <a:srgbClr val="000000"/>
                          </a:solidFill>
                          <a:latin typeface="Calibri"/>
                          <a:ea typeface="Times New Roman"/>
                        </a:rPr>
                        <a:t>Para los efectos del artículo 111, cuarto párrafo, fracción VI, en relación con el 113-A de la Ley del ISR y 18-J, fracción II de la Ley del IVA, </a:t>
                      </a:r>
                      <a:r>
                        <a:rPr b="1" lang="es-ES" sz="1200" spc="-1" strike="noStrike" u="sng">
                          <a:solidFill>
                            <a:srgbClr val="000000"/>
                          </a:solidFill>
                          <a:uFillTx/>
                          <a:latin typeface="Calibri"/>
                          <a:ea typeface="Times New Roman"/>
                        </a:rPr>
                        <a:t>las personas físicas que tributan en el RIF y que además perciban ingresos por la enajenación de bienes, la prestación de servicios, por el otorgamiento de hospedaje o el uso o goce temporal de bienes, en operaciones realizadas a través de plataformas tecnológicas, aplicaciones informáticas y similares, a que se refiere la Sección III del Capítulo II del Título IV de la Ley del ISR, podrán continuar tributando en el RIF por los ingresos distintos de los obtenidos a través de las citadas plataformas, siempre que cumpla con los demás requisitos establecidos para ello  en ese régimen.</a:t>
                      </a:r>
                      <a:endParaRPr b="0" lang="es-MX" sz="1200" spc="-1" strike="noStrike">
                        <a:latin typeface="Arial"/>
                      </a:endParaRPr>
                    </a:p>
                    <a:p>
                      <a:pPr>
                        <a:lnSpc>
                          <a:spcPct val="100000"/>
                        </a:lnSpc>
                        <a:tabLst>
                          <a:tab algn="l" pos="0"/>
                        </a:tabLst>
                      </a:pPr>
                      <a:endParaRPr b="0" lang="es-MX" sz="1200" spc="-1" strike="noStrike">
                        <a:latin typeface="Arial"/>
                      </a:endParaRPr>
                    </a:p>
                  </a:txBody>
                  <a:tcPr anchor="t" marL="61200" marR="612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461" name="3 Rectángulo"/>
          <p:cNvSpPr/>
          <p:nvPr/>
        </p:nvSpPr>
        <p:spPr>
          <a:xfrm>
            <a:off x="4563000" y="371880"/>
            <a:ext cx="3934800" cy="36468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1" lang="es-MX" sz="1800" spc="-1" strike="noStrike">
                <a:solidFill>
                  <a:srgbClr val="ffffff"/>
                </a:solidFill>
                <a:latin typeface="Calibri"/>
              </a:rPr>
              <a:t>V.- RESUMEN DE REFORMAS PARA 2021</a:t>
            </a:r>
            <a:endParaRPr b="0" lang="es-MX" sz="1800" spc="-1" strike="noStrike">
              <a:latin typeface="Arial"/>
            </a:endParaRPr>
          </a:p>
        </p:txBody>
      </p:sp>
      <p:sp>
        <p:nvSpPr>
          <p:cNvPr id="462" name="CuadroTexto 3"/>
          <p:cNvSpPr/>
          <p:nvPr/>
        </p:nvSpPr>
        <p:spPr>
          <a:xfrm>
            <a:off x="8544600" y="1882440"/>
            <a:ext cx="314640" cy="4561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s-MX" sz="2400" spc="-1" strike="noStrike">
                <a:solidFill>
                  <a:srgbClr val="4472c4"/>
                </a:solidFill>
                <a:latin typeface="Calibri"/>
              </a:rPr>
              <a:t>*</a:t>
            </a:r>
            <a:endParaRPr b="0" lang="es-MX" sz="2400" spc="-1" strike="noStrike">
              <a:latin typeface="Arial"/>
            </a:endParaRPr>
          </a:p>
        </p:txBody>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463" name="Tabla 1"/>
          <p:cNvGraphicFramePr/>
          <p:nvPr/>
        </p:nvGraphicFramePr>
        <p:xfrm>
          <a:off x="276120" y="561960"/>
          <a:ext cx="8515080" cy="4053600"/>
        </p:xfrm>
        <a:graphic>
          <a:graphicData uri="http://schemas.openxmlformats.org/drawingml/2006/table">
            <a:tbl>
              <a:tblPr/>
              <a:tblGrid>
                <a:gridCol w="709920"/>
                <a:gridCol w="7805160"/>
              </a:tblGrid>
              <a:tr h="2357280">
                <a:tc>
                  <a:txBody>
                    <a:bodyPr lIns="61200" rIns="61200" tIns="0" bIns="0" anchor="t">
                      <a:noAutofit/>
                    </a:bodyPr>
                    <a:p>
                      <a:pPr marL="64800">
                        <a:lnSpc>
                          <a:spcPct val="100000"/>
                        </a:lnSpc>
                        <a:tabLst>
                          <a:tab algn="l" pos="0"/>
                        </a:tabLst>
                      </a:pPr>
                      <a:r>
                        <a:rPr b="1" lang="es-ES" sz="1200" spc="-1" strike="noStrike">
                          <a:solidFill>
                            <a:srgbClr val="000000"/>
                          </a:solidFill>
                          <a:latin typeface="Calibri"/>
                          <a:ea typeface="Times New Roman"/>
                        </a:rPr>
                        <a:t>12.3.8.</a:t>
                      </a:r>
                      <a:endParaRPr b="0" lang="es-MX" sz="1200" spc="-1" strike="noStrike">
                        <a:latin typeface="Arial"/>
                      </a:endParaRPr>
                    </a:p>
                  </a:txBody>
                  <a:tcPr anchor="t" marL="61200" marR="61200">
                    <a:lnL w="12240">
                      <a:solidFill>
                        <a:srgbClr val="000000"/>
                      </a:solidFill>
                    </a:lnL>
                    <a:lnR w="12240">
                      <a:solidFill>
                        <a:srgbClr val="000000"/>
                      </a:solidFill>
                    </a:lnR>
                    <a:lnT w="12240">
                      <a:solidFill>
                        <a:srgbClr val="000000"/>
                      </a:solidFill>
                    </a:lnT>
                    <a:lnB w="12240">
                      <a:solidFill>
                        <a:srgbClr val="000000"/>
                      </a:solidFill>
                    </a:lnB>
                    <a:noFill/>
                  </a:tcPr>
                </a:tc>
                <a:tc>
                  <a:txBody>
                    <a:bodyPr lIns="61200" rIns="61200" tIns="0" bIns="0" anchor="t">
                      <a:noAutofit/>
                    </a:bodyPr>
                    <a:p>
                      <a:pPr marL="64800" algn="just">
                        <a:lnSpc>
                          <a:spcPct val="100000"/>
                        </a:lnSpc>
                        <a:tabLst>
                          <a:tab algn="l" pos="0"/>
                        </a:tabLst>
                      </a:pPr>
                      <a:r>
                        <a:rPr b="1" lang="es-MX" sz="1200" spc="-1" strike="noStrike">
                          <a:solidFill>
                            <a:srgbClr val="000000"/>
                          </a:solidFill>
                          <a:latin typeface="Calibri"/>
                          <a:ea typeface="Times New Roman"/>
                        </a:rPr>
                        <a:t>Personas que ya tributan en el RIF que además obtienen ingresos por operaciones a través de plataformas tecnológicas……… CONTINUACION</a:t>
                      </a:r>
                      <a:endParaRPr b="0" lang="es-MX" sz="1200" spc="-1" strike="noStrike">
                        <a:latin typeface="Arial"/>
                      </a:endParaRPr>
                    </a:p>
                    <a:p>
                      <a:pPr marL="64800" algn="just">
                        <a:lnSpc>
                          <a:spcPct val="100000"/>
                        </a:lnSpc>
                        <a:tabLst>
                          <a:tab algn="l" pos="0"/>
                        </a:tabLst>
                      </a:pPr>
                      <a:endParaRPr b="0" lang="es-MX" sz="1200" spc="-1" strike="noStrike">
                        <a:latin typeface="Arial"/>
                      </a:endParaRPr>
                    </a:p>
                    <a:p>
                      <a:pPr marL="64800" algn="just">
                        <a:lnSpc>
                          <a:spcPct val="100000"/>
                        </a:lnSpc>
                        <a:tabLst>
                          <a:tab algn="l" pos="0"/>
                        </a:tabLst>
                      </a:pPr>
                      <a:r>
                        <a:rPr b="0" lang="es-ES" sz="1200" spc="-1" strike="noStrike">
                          <a:solidFill>
                            <a:srgbClr val="000000"/>
                          </a:solidFill>
                          <a:latin typeface="Calibri"/>
                          <a:ea typeface="Times New Roman"/>
                        </a:rPr>
                        <a:t>Para efectos del párrafo anterior, los contribuyentes deberán tributar en términos de la Sección I, conforme a lo establecido en la Sección III del Capítulo II del Título IV de la Ley del ISR, por los ingresos obtenidos a través de dichas plataformas.</a:t>
                      </a:r>
                      <a:endParaRPr b="0" lang="es-MX" sz="1200" spc="-1" strike="noStrike">
                        <a:latin typeface="Arial"/>
                      </a:endParaRPr>
                    </a:p>
                    <a:p>
                      <a:pPr marL="64800" algn="just">
                        <a:lnSpc>
                          <a:spcPct val="100000"/>
                        </a:lnSpc>
                        <a:tabLst>
                          <a:tab algn="l" pos="0"/>
                        </a:tabLst>
                      </a:pPr>
                      <a:r>
                        <a:rPr b="1" lang="es-ES" sz="1200" spc="-1" strike="noStrike">
                          <a:solidFill>
                            <a:srgbClr val="000000"/>
                          </a:solidFill>
                          <a:latin typeface="Calibri"/>
                          <a:ea typeface="Times New Roman"/>
                        </a:rPr>
                        <a:t>Los contribuyentes que se ubiquen en el supuesto establecido en los párrafos anteriores, deberán cumplir de forma independiente con las obligaciones fiscales inherentes del ISR a los ingresos obtenidos por salarios, actividades empresariales y profesionales, RIF, arrendamiento e intereses y con las que, en su caso, les correspondan de conformidad con la Ley del IVA.</a:t>
                      </a:r>
                      <a:endParaRPr b="0" lang="es-MX" sz="1200" spc="-1" strike="noStrike">
                        <a:latin typeface="Arial"/>
                      </a:endParaRPr>
                    </a:p>
                    <a:p>
                      <a:pPr marL="64800" algn="just">
                        <a:lnSpc>
                          <a:spcPct val="100000"/>
                        </a:lnSpc>
                        <a:tabLst>
                          <a:tab algn="l" pos="0"/>
                        </a:tabLst>
                      </a:pPr>
                      <a:r>
                        <a:rPr b="0" lang="es-ES" sz="1200" spc="-1" strike="noStrike" u="sng">
                          <a:solidFill>
                            <a:srgbClr val="ff0000"/>
                          </a:solidFill>
                          <a:uFillTx/>
                          <a:latin typeface="Calibri"/>
                          <a:ea typeface="Times New Roman"/>
                        </a:rPr>
                        <a:t>Para efectos del monto de ingresos de 2 millones de pesos anuales a que se refiere el primer párrafo del artículo 111 de la Ley del ISR, se deberá considerar el total de los ingresos obtenidos en el ejercicio inmediato anterior por las actividades mencionadas, en su conjunto, además de los ingresos que, en su caso, obtengan de los señalados en los Capítulos I, III y VI del Título IV de la Ley del ISR.</a:t>
                      </a:r>
                      <a:endParaRPr b="0" lang="es-MX" sz="1200" spc="-1" strike="noStrike">
                        <a:latin typeface="Arial"/>
                      </a:endParaRPr>
                    </a:p>
                    <a:p>
                      <a:pPr marL="64800" algn="just">
                        <a:lnSpc>
                          <a:spcPct val="100000"/>
                        </a:lnSpc>
                        <a:tabLst>
                          <a:tab algn="l" pos="0"/>
                        </a:tabLst>
                      </a:pPr>
                      <a:r>
                        <a:rPr b="0" i="1" lang="es-ES" sz="1200" spc="-1" strike="noStrike">
                          <a:solidFill>
                            <a:srgbClr val="000000"/>
                          </a:solidFill>
                          <a:latin typeface="Calibri"/>
                          <a:ea typeface="Times New Roman"/>
                        </a:rPr>
                        <a:t>LISR 111, 112, 113-A, LIVA 18-J, RMF 2021 3.13.9.</a:t>
                      </a:r>
                      <a:endParaRPr b="0" lang="es-MX" sz="1200" spc="-1" strike="noStrike">
                        <a:latin typeface="Arial"/>
                      </a:endParaRPr>
                    </a:p>
                    <a:p>
                      <a:pPr marL="64800" algn="just">
                        <a:lnSpc>
                          <a:spcPct val="100000"/>
                        </a:lnSpc>
                        <a:tabLst>
                          <a:tab algn="l" pos="0"/>
                        </a:tabLst>
                      </a:pPr>
                      <a:r>
                        <a:rPr b="1" lang="es-MX" sz="1200" spc="-1" strike="noStrike">
                          <a:solidFill>
                            <a:srgbClr val="000000"/>
                          </a:solidFill>
                          <a:latin typeface="Calibri"/>
                          <a:ea typeface="Times New Roman"/>
                        </a:rPr>
                        <a:t> </a:t>
                      </a:r>
                      <a:endParaRPr b="0" lang="es-MX" sz="1200" spc="-1" strike="noStrike">
                        <a:latin typeface="Arial"/>
                      </a:endParaRPr>
                    </a:p>
                  </a:txBody>
                  <a:tcPr anchor="t" marL="61200" marR="61200">
                    <a:lnL w="12240">
                      <a:solidFill>
                        <a:srgbClr val="000000"/>
                      </a:solidFill>
                    </a:lnL>
                    <a:lnR w="12240">
                      <a:solidFill>
                        <a:srgbClr val="000000"/>
                      </a:solidFill>
                    </a:lnR>
                    <a:lnT w="12240">
                      <a:solidFill>
                        <a:srgbClr val="000000"/>
                      </a:solidFill>
                    </a:lnT>
                    <a:lnB w="12240">
                      <a:solidFill>
                        <a:srgbClr val="000000"/>
                      </a:solidFill>
                    </a:lnB>
                    <a:noFill/>
                  </a:tcPr>
                </a:tc>
              </a:tr>
              <a:tr h="1696680">
                <a:tc>
                  <a:txBody>
                    <a:bodyPr lIns="61200" rIns="61200" tIns="0" bIns="0" anchor="t">
                      <a:noAutofit/>
                    </a:bodyPr>
                    <a:p>
                      <a:pPr marL="64800">
                        <a:lnSpc>
                          <a:spcPct val="100000"/>
                        </a:lnSpc>
                        <a:tabLst>
                          <a:tab algn="l" pos="0"/>
                        </a:tabLst>
                      </a:pPr>
                      <a:r>
                        <a:rPr b="1" lang="es-MX" sz="1200" spc="-1" strike="noStrike">
                          <a:solidFill>
                            <a:srgbClr val="000000"/>
                          </a:solidFill>
                          <a:latin typeface="Calibri"/>
                          <a:ea typeface="Times New Roman"/>
                        </a:rPr>
                        <a:t>12.3.10.</a:t>
                      </a:r>
                      <a:endParaRPr b="0" lang="es-MX" sz="1200" spc="-1" strike="noStrike">
                        <a:latin typeface="Arial"/>
                      </a:endParaRPr>
                    </a:p>
                  </a:txBody>
                  <a:tcPr anchor="t" marL="61200" marR="61200">
                    <a:lnL w="12240">
                      <a:solidFill>
                        <a:srgbClr val="000000"/>
                      </a:solidFill>
                    </a:lnL>
                    <a:lnR w="12240">
                      <a:solidFill>
                        <a:srgbClr val="000000"/>
                      </a:solidFill>
                    </a:lnR>
                    <a:lnT w="12240">
                      <a:solidFill>
                        <a:srgbClr val="000000"/>
                      </a:solidFill>
                    </a:lnT>
                    <a:lnB w="12240">
                      <a:solidFill>
                        <a:srgbClr val="000000"/>
                      </a:solidFill>
                    </a:lnB>
                    <a:noFill/>
                  </a:tcPr>
                </a:tc>
                <a:tc>
                  <a:txBody>
                    <a:bodyPr lIns="61200" rIns="61200" tIns="0" bIns="0" anchor="t">
                      <a:noAutofit/>
                    </a:bodyPr>
                    <a:p>
                      <a:pPr marL="64800" algn="just">
                        <a:lnSpc>
                          <a:spcPct val="100000"/>
                        </a:lnSpc>
                        <a:tabLst>
                          <a:tab algn="l" pos="0"/>
                        </a:tabLst>
                      </a:pPr>
                      <a:r>
                        <a:rPr b="1" lang="es-MX" sz="1200" spc="-1" strike="noStrike">
                          <a:solidFill>
                            <a:srgbClr val="000000"/>
                          </a:solidFill>
                          <a:latin typeface="Calibri"/>
                          <a:ea typeface="Times New Roman"/>
                        </a:rPr>
                        <a:t>Pérdida derivada del remanente que </a:t>
                      </a:r>
                      <a:r>
                        <a:rPr b="1" lang="es-MX" sz="1200" spc="-1" strike="noStrike">
                          <a:solidFill>
                            <a:srgbClr val="ff0000"/>
                          </a:solidFill>
                          <a:latin typeface="Calibri"/>
                          <a:ea typeface="Times New Roman"/>
                        </a:rPr>
                        <a:t>al 31 de mayo de 2020 </a:t>
                      </a:r>
                      <a:r>
                        <a:rPr b="1" lang="es-MX" sz="1200" spc="-1" strike="noStrike">
                          <a:solidFill>
                            <a:srgbClr val="000000"/>
                          </a:solidFill>
                          <a:latin typeface="Calibri"/>
                          <a:ea typeface="Times New Roman"/>
                        </a:rPr>
                        <a:t>se tenga en el RIF por la diferencia que resulta cuando los ingresos percibidos son inferiores a las deducciones del periodo.</a:t>
                      </a:r>
                      <a:endParaRPr b="0" lang="es-MX" sz="1200" spc="-1" strike="noStrike">
                        <a:latin typeface="Arial"/>
                      </a:endParaRPr>
                    </a:p>
                    <a:p>
                      <a:pPr marL="64800" algn="just">
                        <a:lnSpc>
                          <a:spcPct val="100000"/>
                        </a:lnSpc>
                        <a:tabLst>
                          <a:tab algn="l" pos="0"/>
                        </a:tabLst>
                      </a:pPr>
                      <a:endParaRPr b="0" lang="es-MX" sz="1200" spc="-1" strike="noStrike">
                        <a:latin typeface="Arial"/>
                      </a:endParaRPr>
                    </a:p>
                    <a:p>
                      <a:pPr marL="64800" algn="just">
                        <a:lnSpc>
                          <a:spcPct val="100000"/>
                        </a:lnSpc>
                        <a:tabLst>
                          <a:tab algn="l" pos="0"/>
                        </a:tabLst>
                      </a:pPr>
                      <a:r>
                        <a:rPr b="0" lang="es-MX" sz="1200" spc="-1" strike="noStrike">
                          <a:solidFill>
                            <a:srgbClr val="000000"/>
                          </a:solidFill>
                          <a:latin typeface="Calibri"/>
                          <a:ea typeface="Times New Roman"/>
                        </a:rPr>
                        <a:t>Para los efectos del artículo 111, séptimo párrafo, en relación con el 113-A de la Ley del ISR, así como el Artículo Segundo, fracción IV de las Disposiciones Transitorias de la Ley del ISR para 2020, las personas físicas que hasta antes del 01 de junio de 2020, tributaban en el RIF por percibir ingresos por la prestación del servicio de transporte terrestre de pasajeros o entrega de alimentos preparados, </a:t>
                      </a:r>
                      <a:r>
                        <a:rPr b="1" lang="es-MX" sz="1200" spc="-1" strike="noStrike">
                          <a:solidFill>
                            <a:srgbClr val="000000"/>
                          </a:solidFill>
                          <a:latin typeface="Calibri"/>
                          <a:ea typeface="Times New Roman"/>
                        </a:rPr>
                        <a:t>que no ejercieron la opción de considerar como pago definitivo la retención del ISR prevista en la regla 3.11.11., de la RMF para 2020, y que a partir de la mencionada fecha tributan en términos del Título IV, Capítulo II, Sección I y Sección III de la Ley del ISR y no ejerzan la opción de pago definitivo conforme a los artículos 113-A, último párrafo y 113-B de la Ley del ISR</a:t>
                      </a:r>
                      <a:r>
                        <a:rPr b="0" lang="es-MX" sz="1200" spc="-1" strike="noStrike" u="sng">
                          <a:solidFill>
                            <a:srgbClr val="000000"/>
                          </a:solidFill>
                          <a:uFillTx/>
                          <a:latin typeface="Calibri"/>
                          <a:ea typeface="Times New Roman"/>
                        </a:rPr>
                        <a:t>,</a:t>
                      </a:r>
                      <a:r>
                        <a:rPr b="0" lang="es-MX" sz="1200" spc="-1" strike="noStrike">
                          <a:solidFill>
                            <a:srgbClr val="000000"/>
                          </a:solidFill>
                          <a:latin typeface="Calibri"/>
                          <a:ea typeface="Times New Roman"/>
                        </a:rPr>
                        <a:t> </a:t>
                      </a:r>
                      <a:r>
                        <a:rPr b="0" lang="es-MX" sz="1200" spc="-1" strike="noStrike">
                          <a:solidFill>
                            <a:srgbClr val="ff0000"/>
                          </a:solidFill>
                          <a:latin typeface="Calibri"/>
                          <a:ea typeface="Times New Roman"/>
                        </a:rPr>
                        <a:t>podrán considerar como pérdida fiscal pendiente de aplicar el remanente que a dicha fecha </a:t>
                      </a:r>
                      <a:r>
                        <a:rPr b="1" lang="es-MX" sz="1200" spc="-1" strike="noStrike">
                          <a:solidFill>
                            <a:srgbClr val="ff0000"/>
                          </a:solidFill>
                          <a:latin typeface="Calibri"/>
                          <a:ea typeface="Times New Roman"/>
                        </a:rPr>
                        <a:t>hubieran tenido en el RIF </a:t>
                      </a:r>
                      <a:r>
                        <a:rPr b="0" lang="es-MX" sz="1200" spc="-1" strike="noStrike">
                          <a:solidFill>
                            <a:srgbClr val="ff0000"/>
                          </a:solidFill>
                          <a:latin typeface="Calibri"/>
                          <a:ea typeface="Times New Roman"/>
                        </a:rPr>
                        <a:t>por la diferencia que les resulte, cuando sus ingresos sean inferiores a sus deducciones del periodo</a:t>
                      </a:r>
                      <a:r>
                        <a:rPr b="1" lang="es-MX" sz="1200" spc="-1" strike="noStrike">
                          <a:solidFill>
                            <a:srgbClr val="ff0000"/>
                          </a:solidFill>
                          <a:latin typeface="Calibri"/>
                          <a:ea typeface="Times New Roman"/>
                        </a:rPr>
                        <a:t>, misma que podrán disminuir de la utilidad fiscal de los diez ejercicios siguientes hasta agotarla, sin que pueda generarse saldo a favor que pueda compensarse o solicitarse en devolución.</a:t>
                      </a:r>
                      <a:endParaRPr b="0" lang="es-MX" sz="1200" spc="-1" strike="noStrike">
                        <a:latin typeface="Arial"/>
                      </a:endParaRPr>
                    </a:p>
                    <a:p>
                      <a:pPr marL="64800" algn="just">
                        <a:lnSpc>
                          <a:spcPct val="100000"/>
                        </a:lnSpc>
                        <a:tabLst>
                          <a:tab algn="l" pos="0"/>
                        </a:tabLst>
                      </a:pPr>
                      <a:r>
                        <a:rPr b="0" i="1" lang="es-MX" sz="1200" spc="-1" strike="noStrike">
                          <a:solidFill>
                            <a:srgbClr val="000000"/>
                          </a:solidFill>
                          <a:latin typeface="Calibri"/>
                          <a:ea typeface="Times New Roman"/>
                        </a:rPr>
                        <a:t>LISR 111, 113-A, 113-B, Decreto DOF 09/12/2019 Segundo, RMF 2020 3.11.11.</a:t>
                      </a:r>
                      <a:r>
                        <a:rPr b="1" lang="es-MX" sz="1200" spc="-1" strike="noStrike">
                          <a:solidFill>
                            <a:srgbClr val="000000"/>
                          </a:solidFill>
                          <a:latin typeface="Calibri"/>
                          <a:ea typeface="Times New Roman"/>
                        </a:rPr>
                        <a:t> </a:t>
                      </a:r>
                      <a:endParaRPr b="0" lang="es-MX" sz="1200" spc="-1" strike="noStrike">
                        <a:latin typeface="Arial"/>
                      </a:endParaRPr>
                    </a:p>
                  </a:txBody>
                  <a:tcPr anchor="t" marL="61200" marR="612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464" name="3 Rectángulo"/>
          <p:cNvSpPr/>
          <p:nvPr/>
        </p:nvSpPr>
        <p:spPr>
          <a:xfrm>
            <a:off x="4231800" y="189000"/>
            <a:ext cx="3934800" cy="36468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1" lang="es-MX" sz="1800" spc="-1" strike="noStrike">
                <a:solidFill>
                  <a:srgbClr val="ffffff"/>
                </a:solidFill>
                <a:latin typeface="Calibri"/>
              </a:rPr>
              <a:t>V.- RESUMEN DE REFORMAS PARA 2021</a:t>
            </a:r>
            <a:endParaRPr b="0" lang="es-MX" sz="1800" spc="-1" strike="noStrike">
              <a:latin typeface="Arial"/>
            </a:endParaRPr>
          </a:p>
        </p:txBody>
      </p:sp>
      <p:graphicFrame>
        <p:nvGraphicFramePr>
          <p:cNvPr id="465" name="Tabla 3"/>
          <p:cNvGraphicFramePr/>
          <p:nvPr/>
        </p:nvGraphicFramePr>
        <p:xfrm>
          <a:off x="330480" y="5727240"/>
          <a:ext cx="8449560" cy="592920"/>
        </p:xfrm>
        <a:graphic>
          <a:graphicData uri="http://schemas.openxmlformats.org/drawingml/2006/table">
            <a:tbl>
              <a:tblPr/>
              <a:tblGrid>
                <a:gridCol w="704520"/>
                <a:gridCol w="7745040"/>
              </a:tblGrid>
              <a:tr h="167760">
                <a:tc>
                  <a:txBody>
                    <a:bodyPr lIns="61200" rIns="61200" tIns="0" bIns="0" anchor="t">
                      <a:noAutofit/>
                    </a:bodyPr>
                    <a:p>
                      <a:pPr>
                        <a:lnSpc>
                          <a:spcPct val="100000"/>
                        </a:lnSpc>
                      </a:pPr>
                      <a:r>
                        <a:rPr b="1" lang="es-ES" sz="1100" spc="-1" strike="noStrike">
                          <a:solidFill>
                            <a:srgbClr val="000000"/>
                          </a:solidFill>
                          <a:latin typeface="Times New Roman"/>
                          <a:ea typeface="Times New Roman"/>
                        </a:rPr>
                        <a:t> </a:t>
                      </a:r>
                      <a:endParaRPr b="0" lang="es-MX" sz="1100" spc="-1" strike="noStrike">
                        <a:latin typeface="Arial"/>
                      </a:endParaRPr>
                    </a:p>
                  </a:txBody>
                  <a:tcPr anchor="t" marL="61200" marR="61200">
                    <a:lnL w="12240">
                      <a:solidFill>
                        <a:srgbClr val="000000"/>
                      </a:solidFill>
                    </a:lnL>
                    <a:lnR w="12240">
                      <a:solidFill>
                        <a:srgbClr val="000000"/>
                      </a:solidFill>
                    </a:lnR>
                    <a:lnT w="12240">
                      <a:solidFill>
                        <a:srgbClr val="000000"/>
                      </a:solidFill>
                    </a:lnT>
                    <a:lnB w="12240">
                      <a:solidFill>
                        <a:srgbClr val="000000"/>
                      </a:solidFill>
                    </a:lnB>
                    <a:noFill/>
                  </a:tcPr>
                </a:tc>
                <a:tc>
                  <a:txBody>
                    <a:bodyPr lIns="61200" rIns="61200" tIns="0" bIns="0" anchor="t">
                      <a:noAutofit/>
                    </a:bodyPr>
                    <a:p>
                      <a:pPr marL="1143000" indent="-960120" algn="ctr">
                        <a:lnSpc>
                          <a:spcPts val="1046"/>
                        </a:lnSpc>
                        <a:spcAft>
                          <a:spcPts val="400"/>
                        </a:spcAft>
                        <a:tabLst>
                          <a:tab algn="l" pos="0"/>
                        </a:tabLst>
                      </a:pPr>
                      <a:r>
                        <a:rPr b="1" lang="es-MX" sz="800" spc="-1" strike="noStrike">
                          <a:solidFill>
                            <a:srgbClr val="000000"/>
                          </a:solidFill>
                          <a:latin typeface="Arial"/>
                          <a:ea typeface="Times New Roman"/>
                        </a:rPr>
                        <a:t>TRANSITORIOS PARA 2021</a:t>
                      </a:r>
                      <a:endParaRPr b="0" lang="es-MX" sz="800" spc="-1" strike="noStrike">
                        <a:latin typeface="Arial"/>
                      </a:endParaRPr>
                    </a:p>
                  </a:txBody>
                  <a:tcPr anchor="t" marL="61200" marR="61200">
                    <a:lnL w="12240">
                      <a:solidFill>
                        <a:srgbClr val="000000"/>
                      </a:solidFill>
                    </a:lnL>
                    <a:lnR w="12240">
                      <a:solidFill>
                        <a:srgbClr val="000000"/>
                      </a:solidFill>
                    </a:lnR>
                    <a:lnT w="12240">
                      <a:solidFill>
                        <a:srgbClr val="000000"/>
                      </a:solidFill>
                    </a:lnT>
                    <a:lnB w="12240">
                      <a:solidFill>
                        <a:srgbClr val="000000"/>
                      </a:solidFill>
                    </a:lnB>
                    <a:noFill/>
                  </a:tcPr>
                </a:tc>
              </a:tr>
              <a:tr h="471240">
                <a:tc>
                  <a:txBody>
                    <a:bodyPr lIns="61200" rIns="61200" tIns="0" bIns="0" anchor="t">
                      <a:noAutofit/>
                    </a:bodyPr>
                    <a:p>
                      <a:pPr marL="1143000" indent="-1386000" algn="just">
                        <a:lnSpc>
                          <a:spcPts val="1046"/>
                        </a:lnSpc>
                        <a:spcAft>
                          <a:spcPts val="400"/>
                        </a:spcAft>
                        <a:tabLst>
                          <a:tab algn="l" pos="0"/>
                        </a:tabLst>
                      </a:pPr>
                      <a:r>
                        <a:rPr b="1" lang="es-MX" sz="800" spc="-1" strike="noStrike">
                          <a:solidFill>
                            <a:srgbClr val="000000"/>
                          </a:solidFill>
                          <a:latin typeface="Arial"/>
                          <a:ea typeface="Times New Roman"/>
                        </a:rPr>
                        <a:t>Décimo</a:t>
                      </a:r>
                      <a:endParaRPr b="0" lang="es-MX" sz="800" spc="-1" strike="noStrike">
                        <a:latin typeface="Arial"/>
                      </a:endParaRPr>
                    </a:p>
                    <a:p>
                      <a:pPr>
                        <a:lnSpc>
                          <a:spcPct val="100000"/>
                        </a:lnSpc>
                        <a:tabLst>
                          <a:tab algn="l" pos="0"/>
                        </a:tabLst>
                      </a:pPr>
                      <a:r>
                        <a:rPr b="1" lang="es-MX" sz="1100" spc="-1" strike="noStrike">
                          <a:solidFill>
                            <a:srgbClr val="000000"/>
                          </a:solidFill>
                          <a:latin typeface="Times New Roman"/>
                          <a:ea typeface="Times New Roman"/>
                        </a:rPr>
                        <a:t>Quinto.</a:t>
                      </a:r>
                      <a:endParaRPr b="0" lang="es-MX" sz="1100" spc="-1" strike="noStrike">
                        <a:latin typeface="Arial"/>
                      </a:endParaRPr>
                    </a:p>
                  </a:txBody>
                  <a:tcPr anchor="t" marL="61200" marR="61200">
                    <a:lnL w="12240">
                      <a:solidFill>
                        <a:srgbClr val="000000"/>
                      </a:solidFill>
                    </a:lnL>
                    <a:lnR w="12240">
                      <a:solidFill>
                        <a:srgbClr val="000000"/>
                      </a:solidFill>
                    </a:lnR>
                    <a:lnT w="12240">
                      <a:solidFill>
                        <a:srgbClr val="000000"/>
                      </a:solidFill>
                    </a:lnT>
                    <a:lnB w="12240">
                      <a:solidFill>
                        <a:srgbClr val="000000"/>
                      </a:solidFill>
                    </a:lnB>
                    <a:noFill/>
                  </a:tcPr>
                </a:tc>
                <a:tc>
                  <a:txBody>
                    <a:bodyPr lIns="61200" rIns="61200" tIns="0" bIns="0" anchor="t">
                      <a:noAutofit/>
                    </a:bodyPr>
                    <a:p>
                      <a:pPr marL="108000" indent="-15840" algn="just">
                        <a:lnSpc>
                          <a:spcPts val="1236"/>
                        </a:lnSpc>
                        <a:spcAft>
                          <a:spcPts val="505"/>
                        </a:spcAft>
                        <a:tabLst>
                          <a:tab algn="l" pos="0"/>
                        </a:tabLst>
                      </a:pPr>
                      <a:r>
                        <a:rPr b="0" lang="es-MX" sz="1000" spc="-1" strike="noStrike">
                          <a:solidFill>
                            <a:srgbClr val="000000"/>
                          </a:solidFill>
                          <a:latin typeface="Arial"/>
                          <a:ea typeface="Times New Roman"/>
                        </a:rPr>
                        <a:t>Para efectos de lo dispuesto en la regla 2.7.1.24. de la RMF para 2021, los contribuyentes que tributan en el RIF podrán emitir los CFDI a que se refiere la citada disposición, señalando en el atributo de "Descripción" </a:t>
                      </a:r>
                      <a:r>
                        <a:rPr b="0" lang="es-MX" sz="1000" spc="-1" strike="noStrike" u="sng">
                          <a:solidFill>
                            <a:srgbClr val="000000"/>
                          </a:solidFill>
                          <a:uFillTx/>
                          <a:latin typeface="Arial"/>
                          <a:ea typeface="Times New Roman"/>
                        </a:rPr>
                        <a:t>el periodo al que corresponden las operaciones realizadas con público en general.</a:t>
                      </a:r>
                      <a:endParaRPr b="0" lang="es-MX" sz="1000" spc="-1" strike="noStrike">
                        <a:latin typeface="Arial"/>
                      </a:endParaRPr>
                    </a:p>
                  </a:txBody>
                  <a:tcPr anchor="t" marL="61200" marR="612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6" name="Rectángulo 2"/>
          <p:cNvSpPr/>
          <p:nvPr/>
        </p:nvSpPr>
        <p:spPr>
          <a:xfrm>
            <a:off x="418680" y="349920"/>
            <a:ext cx="8188920" cy="5746320"/>
          </a:xfrm>
          <a:prstGeom prst="rect">
            <a:avLst/>
          </a:prstGeom>
          <a:noFill/>
          <a:ln w="0">
            <a:solidFill>
              <a:srgbClr val="a8a8a8"/>
            </a:solidFill>
          </a:ln>
        </p:spPr>
        <p:style>
          <a:lnRef idx="0"/>
          <a:fillRef idx="0"/>
          <a:effectRef idx="0"/>
          <a:fontRef idx="minor"/>
        </p:style>
        <p:txBody>
          <a:bodyPr lIns="90000" rIns="90000" tIns="45000" bIns="45000" anchor="t">
            <a:spAutoFit/>
          </a:bodyPr>
          <a:p>
            <a:pPr algn="r">
              <a:lnSpc>
                <a:spcPct val="100000"/>
              </a:lnSpc>
            </a:pPr>
            <a:r>
              <a:rPr b="1" lang="es-ES" sz="1600" spc="-1" strike="noStrike">
                <a:solidFill>
                  <a:srgbClr val="ffffff"/>
                </a:solidFill>
                <a:latin typeface="Calibri"/>
                <a:ea typeface="Times New Roman"/>
              </a:rPr>
              <a:t> </a:t>
            </a:r>
            <a:r>
              <a:rPr b="1" lang="es-ES" sz="1600" spc="-1" strike="noStrike">
                <a:solidFill>
                  <a:srgbClr val="ffffff"/>
                </a:solidFill>
                <a:latin typeface="Calibri"/>
                <a:ea typeface="Times New Roman"/>
              </a:rPr>
              <a:t>CAMBIOS ANEXO 1A     (ENTRE OTROS CAMBIOS A FORMATOS Y PROCESOS  FEDERALES)</a:t>
            </a:r>
            <a:endParaRPr b="0" lang="es-MX" sz="1600" spc="-1" strike="noStrike">
              <a:latin typeface="Arial"/>
            </a:endParaRPr>
          </a:p>
          <a:p>
            <a:pPr marL="457200" indent="-274320" algn="just">
              <a:lnSpc>
                <a:spcPts val="1140"/>
              </a:lnSpc>
              <a:spcAft>
                <a:spcPts val="505"/>
              </a:spcAft>
              <a:tabLst>
                <a:tab algn="l" pos="0"/>
              </a:tabLst>
            </a:pPr>
            <a:endParaRPr b="0" lang="es-MX" sz="1600" spc="-1" strike="noStrike">
              <a:latin typeface="Arial"/>
            </a:endParaRPr>
          </a:p>
          <a:p>
            <a:pPr marL="457200" indent="-274320" algn="just">
              <a:lnSpc>
                <a:spcPts val="1140"/>
              </a:lnSpc>
              <a:spcAft>
                <a:spcPts val="505"/>
              </a:spcAft>
              <a:tabLst>
                <a:tab algn="l" pos="0"/>
              </a:tabLst>
            </a:pPr>
            <a:r>
              <a:rPr b="1" lang="es-MX" sz="1050" spc="-1" strike="noStrike">
                <a:solidFill>
                  <a:srgbClr val="000000"/>
                </a:solidFill>
                <a:highlight>
                  <a:srgbClr val="ffff00"/>
                </a:highlight>
                <a:latin typeface="Arial"/>
                <a:ea typeface="Times New Roman"/>
              </a:rPr>
              <a:t>1.2.</a:t>
            </a:r>
            <a:r>
              <a:rPr b="1" lang="es-MX" sz="1050" spc="-1" strike="noStrike">
                <a:solidFill>
                  <a:srgbClr val="000000"/>
                </a:solidFill>
                <a:highlight>
                  <a:srgbClr val="ffff00"/>
                </a:highlight>
                <a:latin typeface="Arial"/>
                <a:ea typeface="Times New Roman"/>
              </a:rPr>
              <a:t>	</a:t>
            </a:r>
            <a:r>
              <a:rPr b="1" lang="es-MX" sz="1050" spc="-1" strike="noStrike">
                <a:solidFill>
                  <a:srgbClr val="000000"/>
                </a:solidFill>
                <a:highlight>
                  <a:srgbClr val="ffff00"/>
                </a:highlight>
                <a:latin typeface="Arial"/>
                <a:ea typeface="Times New Roman"/>
              </a:rPr>
              <a:t>Identificaciones oficiales, comprobantes de domicilio y poderes </a:t>
            </a:r>
            <a:endParaRPr b="0" lang="es-MX" sz="1050" spc="-1" strike="noStrike">
              <a:latin typeface="Arial"/>
            </a:endParaRPr>
          </a:p>
          <a:p>
            <a:pPr marL="457200" indent="-274320" algn="just">
              <a:lnSpc>
                <a:spcPts val="1140"/>
              </a:lnSpc>
              <a:spcAft>
                <a:spcPts val="505"/>
              </a:spcAft>
              <a:tabLst>
                <a:tab algn="l" pos="0"/>
              </a:tabLst>
            </a:pPr>
            <a:r>
              <a:rPr b="0" lang="es-MX" sz="900" spc="-1" strike="noStrike">
                <a:solidFill>
                  <a:srgbClr val="000000"/>
                </a:solidFill>
                <a:highlight>
                  <a:srgbClr val="ffff00"/>
                </a:highlight>
                <a:latin typeface="Arial"/>
                <a:ea typeface="Times New Roman"/>
              </a:rPr>
              <a:t>	</a:t>
            </a:r>
            <a:r>
              <a:rPr b="0" lang="es-MX" sz="900" spc="-1" strike="noStrike">
                <a:solidFill>
                  <a:srgbClr val="000000"/>
                </a:solidFill>
                <a:highlight>
                  <a:srgbClr val="ffff00"/>
                </a:highlight>
                <a:latin typeface="Arial"/>
                <a:ea typeface="Times New Roman"/>
              </a:rPr>
              <a:t>Para efectos de este Anexo se entenderá, salvo que se señale en el mismo lo contrario, por: </a:t>
            </a:r>
            <a:endParaRPr b="0" lang="es-MX" sz="900" spc="-1" strike="noStrike">
              <a:latin typeface="Arial"/>
            </a:endParaRPr>
          </a:p>
          <a:p>
            <a:pPr marL="457200" indent="-274320" algn="just">
              <a:lnSpc>
                <a:spcPts val="1140"/>
              </a:lnSpc>
              <a:spcAft>
                <a:spcPts val="505"/>
              </a:spcAft>
              <a:tabLst>
                <a:tab algn="l" pos="0"/>
              </a:tabLst>
            </a:pPr>
            <a:r>
              <a:rPr b="1" lang="es-MX" sz="1050" spc="-1" strike="noStrike">
                <a:solidFill>
                  <a:srgbClr val="000000"/>
                </a:solidFill>
                <a:highlight>
                  <a:srgbClr val="ffff00"/>
                </a:highlight>
                <a:latin typeface="Arial"/>
                <a:ea typeface="Times New Roman"/>
              </a:rPr>
              <a:t>A. Identificación oficial</a:t>
            </a:r>
            <a:r>
              <a:rPr b="0" lang="es-MX" sz="1050" spc="-1" strike="noStrike">
                <a:solidFill>
                  <a:srgbClr val="000000"/>
                </a:solidFill>
                <a:highlight>
                  <a:srgbClr val="ffff00"/>
                </a:highlight>
                <a:latin typeface="Arial"/>
                <a:ea typeface="Times New Roman"/>
              </a:rPr>
              <a:t>, cualquiera de las siguientes: </a:t>
            </a:r>
            <a:endParaRPr b="0" lang="es-MX" sz="1050" spc="-1" strike="noStrike">
              <a:latin typeface="Arial"/>
            </a:endParaRPr>
          </a:p>
          <a:p>
            <a:pPr marL="457200" indent="-274320" algn="just">
              <a:lnSpc>
                <a:spcPts val="1140"/>
              </a:lnSpc>
              <a:spcAft>
                <a:spcPts val="505"/>
              </a:spcAft>
              <a:tabLst>
                <a:tab algn="l" pos="0"/>
              </a:tabLst>
            </a:pPr>
            <a:r>
              <a:rPr b="1" lang="es-MX" sz="1000" spc="-1" strike="noStrike">
                <a:solidFill>
                  <a:srgbClr val="000000"/>
                </a:solidFill>
                <a:highlight>
                  <a:srgbClr val="ffff00"/>
                </a:highlight>
                <a:latin typeface="Arial"/>
                <a:ea typeface="Times New Roman"/>
              </a:rPr>
              <a:t>1.</a:t>
            </a:r>
            <a:r>
              <a:rPr b="1" lang="es-MX" sz="1000" spc="-1" strike="noStrike">
                <a:solidFill>
                  <a:srgbClr val="000000"/>
                </a:solidFill>
                <a:highlight>
                  <a:srgbClr val="ffff00"/>
                </a:highlight>
                <a:latin typeface="Arial"/>
                <a:ea typeface="Times New Roman"/>
              </a:rPr>
              <a:t>	</a:t>
            </a:r>
            <a:r>
              <a:rPr b="1" lang="es-MX" sz="1000" spc="-1" strike="noStrike">
                <a:solidFill>
                  <a:srgbClr val="000000"/>
                </a:solidFill>
                <a:highlight>
                  <a:srgbClr val="ffff00"/>
                </a:highlight>
                <a:latin typeface="Arial"/>
                <a:ea typeface="Times New Roman"/>
              </a:rPr>
              <a:t>Credencial para votar vigente, </a:t>
            </a:r>
            <a:r>
              <a:rPr b="1" lang="es-MX" sz="1000" spc="-1" strike="noStrike">
                <a:solidFill>
                  <a:srgbClr val="000000"/>
                </a:solidFill>
                <a:latin typeface="Arial"/>
                <a:ea typeface="Times New Roman"/>
              </a:rPr>
              <a:t>expedida por el Instituto Nacional Electoral (antes Instituto Federal Electoral). </a:t>
            </a:r>
            <a:endParaRPr b="0" lang="es-MX" sz="1000" spc="-1" strike="noStrike">
              <a:latin typeface="Arial"/>
            </a:endParaRPr>
          </a:p>
          <a:p>
            <a:pPr marL="457200" indent="-274320" algn="just">
              <a:lnSpc>
                <a:spcPts val="1140"/>
              </a:lnSpc>
              <a:spcAft>
                <a:spcPts val="505"/>
              </a:spcAft>
              <a:tabLst>
                <a:tab algn="l" pos="0"/>
              </a:tabLst>
            </a:pPr>
            <a:r>
              <a:rPr b="1" lang="es-MX" sz="1000" spc="-1" strike="noStrike">
                <a:solidFill>
                  <a:srgbClr val="000000"/>
                </a:solidFill>
                <a:highlight>
                  <a:srgbClr val="ffff00"/>
                </a:highlight>
                <a:latin typeface="Arial"/>
                <a:ea typeface="Times New Roman"/>
              </a:rPr>
              <a:t>2.</a:t>
            </a:r>
            <a:r>
              <a:rPr b="1" lang="es-MX" sz="1000" spc="-1" strike="noStrike">
                <a:solidFill>
                  <a:srgbClr val="000000"/>
                </a:solidFill>
                <a:highlight>
                  <a:srgbClr val="ffff00"/>
                </a:highlight>
                <a:latin typeface="Arial"/>
                <a:ea typeface="Times New Roman"/>
              </a:rPr>
              <a:t>	</a:t>
            </a:r>
            <a:r>
              <a:rPr b="1" lang="es-MX" sz="1000" spc="-1" strike="noStrike">
                <a:solidFill>
                  <a:srgbClr val="000000"/>
                </a:solidFill>
                <a:highlight>
                  <a:srgbClr val="ffff00"/>
                </a:highlight>
                <a:latin typeface="Arial"/>
                <a:ea typeface="Times New Roman"/>
              </a:rPr>
              <a:t>Pasaporte vigente. </a:t>
            </a:r>
            <a:endParaRPr b="0" lang="es-MX" sz="1000" spc="-1" strike="noStrike">
              <a:latin typeface="Arial"/>
            </a:endParaRPr>
          </a:p>
          <a:p>
            <a:pPr marL="457200" indent="-274320" algn="just">
              <a:lnSpc>
                <a:spcPts val="1140"/>
              </a:lnSpc>
              <a:spcAft>
                <a:spcPts val="505"/>
              </a:spcAft>
              <a:tabLst>
                <a:tab algn="l" pos="0"/>
              </a:tabLst>
            </a:pPr>
            <a:r>
              <a:rPr b="1" lang="es-MX" sz="1000" spc="-1" strike="noStrike">
                <a:solidFill>
                  <a:srgbClr val="000000"/>
                </a:solidFill>
                <a:highlight>
                  <a:srgbClr val="ffff00"/>
                </a:highlight>
                <a:latin typeface="Arial"/>
                <a:ea typeface="Times New Roman"/>
              </a:rPr>
              <a:t>3.</a:t>
            </a:r>
            <a:r>
              <a:rPr b="1" lang="es-MX" sz="1000" spc="-1" strike="noStrike">
                <a:solidFill>
                  <a:srgbClr val="000000"/>
                </a:solidFill>
                <a:highlight>
                  <a:srgbClr val="ffff00"/>
                </a:highlight>
                <a:latin typeface="Arial"/>
                <a:ea typeface="Times New Roman"/>
              </a:rPr>
              <a:t>	</a:t>
            </a:r>
            <a:r>
              <a:rPr b="1" lang="es-MX" sz="1000" spc="-1" strike="noStrike">
                <a:solidFill>
                  <a:srgbClr val="000000"/>
                </a:solidFill>
                <a:highlight>
                  <a:srgbClr val="ffff00"/>
                </a:highlight>
                <a:latin typeface="Arial"/>
                <a:ea typeface="Times New Roman"/>
              </a:rPr>
              <a:t>Cédula profesional vigente con fotografía. </a:t>
            </a:r>
            <a:r>
              <a:rPr b="0" lang="es-MX" sz="1000" spc="-1" strike="noStrike">
                <a:solidFill>
                  <a:srgbClr val="000000"/>
                </a:solidFill>
                <a:latin typeface="Arial"/>
                <a:ea typeface="Times New Roman"/>
              </a:rPr>
              <a:t>Quedan exceptuadas las cédulas profesionales electrónicas.</a:t>
            </a:r>
            <a:endParaRPr b="0" lang="es-MX" sz="1000" spc="-1" strike="noStrike">
              <a:latin typeface="Arial"/>
            </a:endParaRPr>
          </a:p>
          <a:p>
            <a:pPr marL="457200" indent="-274320" algn="just">
              <a:lnSpc>
                <a:spcPts val="1140"/>
              </a:lnSpc>
              <a:spcAft>
                <a:spcPts val="505"/>
              </a:spcAft>
              <a:tabLst>
                <a:tab algn="l" pos="0"/>
              </a:tabLst>
            </a:pPr>
            <a:r>
              <a:rPr b="0" lang="es-MX" sz="1000" spc="-1" strike="noStrike">
                <a:solidFill>
                  <a:srgbClr val="000000"/>
                </a:solidFill>
                <a:highlight>
                  <a:srgbClr val="ffff00"/>
                </a:highlight>
                <a:latin typeface="Arial"/>
                <a:ea typeface="Times New Roman"/>
              </a:rPr>
              <a:t>4.</a:t>
            </a:r>
            <a:r>
              <a:rPr b="0" lang="es-MX" sz="1000" spc="-1" strike="noStrike">
                <a:solidFill>
                  <a:srgbClr val="000000"/>
                </a:solidFill>
                <a:highlight>
                  <a:srgbClr val="ffff00"/>
                </a:highlight>
                <a:latin typeface="Arial"/>
                <a:ea typeface="Times New Roman"/>
              </a:rPr>
              <a:t>	</a:t>
            </a:r>
            <a:r>
              <a:rPr b="0" lang="es-MX" sz="1000" spc="-1" strike="noStrike">
                <a:solidFill>
                  <a:srgbClr val="000000"/>
                </a:solidFill>
                <a:highlight>
                  <a:srgbClr val="ffff00"/>
                </a:highlight>
                <a:latin typeface="Arial"/>
                <a:ea typeface="Times New Roman"/>
              </a:rPr>
              <a:t>En el caso de menores de edad, la credencial emitida por Instituciones de Educación Pública o Privada con reconocimiento de validez oficial con fotografía y firma, o la Cédula de Identidad Personal emitida por el Registro Nacional de Población de la Secretaría de Gobernación vigente. </a:t>
            </a:r>
            <a:endParaRPr b="0" lang="es-MX" sz="1000" spc="-1" strike="noStrike">
              <a:latin typeface="Arial"/>
            </a:endParaRPr>
          </a:p>
          <a:p>
            <a:pPr marL="457200" indent="-274320" algn="just">
              <a:lnSpc>
                <a:spcPts val="1140"/>
              </a:lnSpc>
              <a:spcAft>
                <a:spcPts val="505"/>
              </a:spcAft>
              <a:tabLst>
                <a:tab algn="l" pos="0"/>
              </a:tabLst>
            </a:pPr>
            <a:r>
              <a:rPr b="0" lang="es-MX" sz="1000" spc="-1" strike="noStrike">
                <a:solidFill>
                  <a:srgbClr val="000000"/>
                </a:solidFill>
                <a:highlight>
                  <a:srgbClr val="ffff00"/>
                </a:highlight>
                <a:latin typeface="Arial"/>
                <a:ea typeface="Times New Roman"/>
              </a:rPr>
              <a:t>5.</a:t>
            </a:r>
            <a:r>
              <a:rPr b="0" lang="es-MX" sz="1000" spc="-1" strike="noStrike">
                <a:solidFill>
                  <a:srgbClr val="000000"/>
                </a:solidFill>
                <a:highlight>
                  <a:srgbClr val="ffff00"/>
                </a:highlight>
                <a:latin typeface="Arial"/>
                <a:ea typeface="Times New Roman"/>
              </a:rPr>
              <a:t>	</a:t>
            </a:r>
            <a:r>
              <a:rPr b="0" lang="es-MX" sz="1000" spc="-1" strike="noStrike">
                <a:solidFill>
                  <a:srgbClr val="000000"/>
                </a:solidFill>
                <a:highlight>
                  <a:srgbClr val="ffff00"/>
                </a:highlight>
                <a:latin typeface="Arial"/>
                <a:ea typeface="Times New Roman"/>
              </a:rPr>
              <a:t>Credencial del Instituto Nacional de las Personas Adultas Mayores vigente. </a:t>
            </a:r>
            <a:endParaRPr b="0" lang="es-MX" sz="1000" spc="-1" strike="noStrike">
              <a:latin typeface="Arial"/>
            </a:endParaRPr>
          </a:p>
          <a:p>
            <a:pPr marL="457200" indent="-274320" algn="just">
              <a:lnSpc>
                <a:spcPts val="1140"/>
              </a:lnSpc>
              <a:spcAft>
                <a:spcPts val="505"/>
              </a:spcAft>
              <a:tabLst>
                <a:tab algn="l" pos="0"/>
              </a:tabLst>
            </a:pPr>
            <a:r>
              <a:rPr b="0" lang="es-MX" sz="1000" spc="-1" strike="noStrike">
                <a:solidFill>
                  <a:srgbClr val="000000"/>
                </a:solidFill>
                <a:highlight>
                  <a:srgbClr val="ffff00"/>
                </a:highlight>
                <a:latin typeface="Arial"/>
                <a:ea typeface="Times New Roman"/>
              </a:rPr>
              <a:t>6.</a:t>
            </a:r>
            <a:r>
              <a:rPr b="0" lang="es-MX" sz="1000" spc="-1" strike="noStrike">
                <a:solidFill>
                  <a:srgbClr val="000000"/>
                </a:solidFill>
                <a:highlight>
                  <a:srgbClr val="ffff00"/>
                </a:highlight>
                <a:latin typeface="Arial"/>
                <a:ea typeface="Times New Roman"/>
              </a:rPr>
              <a:t>	</a:t>
            </a:r>
            <a:r>
              <a:rPr b="0" lang="es-MX" sz="1000" spc="-1" strike="noStrike">
                <a:solidFill>
                  <a:srgbClr val="000000"/>
                </a:solidFill>
                <a:highlight>
                  <a:srgbClr val="ffff00"/>
                </a:highlight>
                <a:latin typeface="Arial"/>
                <a:ea typeface="Times New Roman"/>
              </a:rPr>
              <a:t>Tratándose de extranjeros, documento migratorio vigente que corresponda, emitido por autoridad competente (en su caso, prórroga o refrendo migratorio). </a:t>
            </a:r>
            <a:endParaRPr b="0" lang="es-MX" sz="1000" spc="-1" strike="noStrike">
              <a:latin typeface="Arial"/>
            </a:endParaRPr>
          </a:p>
          <a:p>
            <a:pPr marL="457200" indent="-274320" algn="just">
              <a:lnSpc>
                <a:spcPts val="1080"/>
              </a:lnSpc>
              <a:spcAft>
                <a:spcPts val="505"/>
              </a:spcAft>
              <a:tabLst>
                <a:tab algn="l" pos="0"/>
              </a:tabLst>
            </a:pPr>
            <a:r>
              <a:rPr b="1" lang="es-ES" sz="1000" spc="-1" strike="noStrike">
                <a:solidFill>
                  <a:srgbClr val="000000"/>
                </a:solidFill>
                <a:latin typeface="Arial"/>
                <a:ea typeface="Times New Roman"/>
              </a:rPr>
              <a:t>B. Comprobante de domicilio</a:t>
            </a:r>
            <a:r>
              <a:rPr b="1" lang="es-ES" sz="900" spc="-1" strike="noStrike">
                <a:solidFill>
                  <a:srgbClr val="000000"/>
                </a:solidFill>
                <a:latin typeface="Arial"/>
                <a:ea typeface="Times New Roman"/>
              </a:rPr>
              <a:t>, </a:t>
            </a:r>
            <a:r>
              <a:rPr b="0" lang="es-ES" sz="900" spc="-1" strike="noStrike">
                <a:solidFill>
                  <a:srgbClr val="000000"/>
                </a:solidFill>
                <a:latin typeface="Arial"/>
                <a:ea typeface="Times New Roman"/>
              </a:rPr>
              <a:t>cualquiera de los siguientes documentos</a:t>
            </a:r>
            <a:r>
              <a:rPr b="1" lang="es-ES" sz="900" spc="-1" strike="noStrike">
                <a:solidFill>
                  <a:srgbClr val="000000"/>
                </a:solidFill>
                <a:latin typeface="Arial"/>
                <a:ea typeface="Times New Roman"/>
              </a:rPr>
              <a:t>:</a:t>
            </a:r>
            <a:endParaRPr b="0" lang="es-MX" sz="900" spc="-1" strike="noStrike">
              <a:latin typeface="Arial"/>
            </a:endParaRPr>
          </a:p>
          <a:p>
            <a:pPr marL="457200" indent="-274320" algn="just">
              <a:lnSpc>
                <a:spcPts val="1080"/>
              </a:lnSpc>
              <a:spcAft>
                <a:spcPts val="505"/>
              </a:spcAft>
              <a:buClr>
                <a:srgbClr val="000000"/>
              </a:buClr>
              <a:buFont typeface="StarSymbol"/>
              <a:buAutoNum type="arabicPeriod"/>
              <a:tabLst>
                <a:tab algn="l" pos="0"/>
              </a:tabLst>
            </a:pPr>
            <a:r>
              <a:rPr b="1" lang="es-ES" sz="900" spc="-1" strike="noStrike">
                <a:solidFill>
                  <a:srgbClr val="000000"/>
                </a:solidFill>
                <a:latin typeface="Arial"/>
                <a:ea typeface="Times New Roman"/>
              </a:rPr>
              <a:t>Estado de cuenta a nombre del contribuyente </a:t>
            </a:r>
            <a:r>
              <a:rPr b="0" lang="es-ES" sz="900" spc="-1" strike="noStrike">
                <a:solidFill>
                  <a:srgbClr val="000000"/>
                </a:solidFill>
                <a:latin typeface="Arial"/>
                <a:ea typeface="Times New Roman"/>
              </a:rPr>
              <a:t>que proporcionen </a:t>
            </a:r>
            <a:endParaRPr b="0" lang="es-MX" sz="900" spc="-1" strike="noStrike">
              <a:latin typeface="Arial"/>
            </a:endParaRPr>
          </a:p>
          <a:p>
            <a:pPr marL="457200" indent="-274320" algn="just">
              <a:lnSpc>
                <a:spcPts val="1080"/>
              </a:lnSpc>
              <a:spcAft>
                <a:spcPts val="505"/>
              </a:spcAft>
              <a:tabLst>
                <a:tab algn="l" pos="0"/>
              </a:tabLst>
            </a:pPr>
            <a:r>
              <a:rPr b="0" lang="es-ES" sz="900" spc="-1" strike="noStrike">
                <a:solidFill>
                  <a:srgbClr val="000000"/>
                </a:solidFill>
                <a:latin typeface="Arial"/>
                <a:ea typeface="Times New Roman"/>
              </a:rPr>
              <a:t>4.</a:t>
            </a:r>
            <a:r>
              <a:rPr b="0" lang="es-ES" sz="900" spc="-1" strike="noStrike">
                <a:solidFill>
                  <a:srgbClr val="000000"/>
                </a:solidFill>
                <a:latin typeface="Arial"/>
                <a:ea typeface="Times New Roman"/>
              </a:rPr>
              <a:t>	</a:t>
            </a:r>
            <a:r>
              <a:rPr b="1" lang="es-ES" sz="900" spc="-1" strike="noStrike">
                <a:solidFill>
                  <a:srgbClr val="000000"/>
                </a:solidFill>
                <a:latin typeface="Arial"/>
                <a:ea typeface="Times New Roman"/>
              </a:rPr>
              <a:t>Última liquidación a nombre del contribuyente del Instituto Mexicano </a:t>
            </a:r>
            <a:r>
              <a:rPr b="0" lang="es-ES" sz="900" spc="-1" strike="noStrike">
                <a:solidFill>
                  <a:srgbClr val="000000"/>
                </a:solidFill>
                <a:latin typeface="Arial"/>
                <a:ea typeface="Times New Roman"/>
              </a:rPr>
              <a:t>del Seguro Social.</a:t>
            </a:r>
            <a:endParaRPr b="0" lang="es-MX" sz="900" spc="-1" strike="noStrike">
              <a:latin typeface="Arial"/>
            </a:endParaRPr>
          </a:p>
          <a:p>
            <a:pPr marL="457200" indent="-274320" algn="just">
              <a:lnSpc>
                <a:spcPts val="1080"/>
              </a:lnSpc>
              <a:spcAft>
                <a:spcPts val="505"/>
              </a:spcAft>
              <a:tabLst>
                <a:tab algn="l" pos="0"/>
              </a:tabLst>
            </a:pPr>
            <a:r>
              <a:rPr b="0" lang="es-ES" sz="900" spc="-1" strike="noStrike">
                <a:solidFill>
                  <a:srgbClr val="000000"/>
                </a:solidFill>
                <a:latin typeface="Arial"/>
                <a:ea typeface="Times New Roman"/>
              </a:rPr>
              <a:t>5.</a:t>
            </a:r>
            <a:r>
              <a:rPr b="0" lang="es-ES" sz="900" spc="-1" strike="noStrike">
                <a:solidFill>
                  <a:srgbClr val="000000"/>
                </a:solidFill>
                <a:latin typeface="Arial"/>
                <a:ea typeface="Times New Roman"/>
              </a:rPr>
              <a:t>	</a:t>
            </a:r>
            <a:r>
              <a:rPr b="0" lang="es-ES" sz="900" spc="-1" strike="noStrike">
                <a:solidFill>
                  <a:srgbClr val="000000"/>
                </a:solidFill>
                <a:latin typeface="Arial"/>
                <a:ea typeface="Times New Roman"/>
              </a:rPr>
              <a:t>Contratos de:</a:t>
            </a:r>
            <a:endParaRPr b="0" lang="es-MX" sz="900" spc="-1" strike="noStrike">
              <a:latin typeface="Arial"/>
            </a:endParaRPr>
          </a:p>
          <a:p>
            <a:pPr marL="731520" indent="-274320" algn="just">
              <a:lnSpc>
                <a:spcPts val="1080"/>
              </a:lnSpc>
              <a:spcAft>
                <a:spcPts val="505"/>
              </a:spcAft>
              <a:buClr>
                <a:srgbClr val="000000"/>
              </a:buClr>
              <a:buFont typeface="StarSymbol"/>
              <a:buAutoNum type="alphaLcParenR"/>
              <a:tabLst>
                <a:tab algn="l" pos="0"/>
              </a:tabLst>
            </a:pPr>
            <a:r>
              <a:rPr b="1" lang="es-ES" sz="900" spc="-1" strike="noStrike">
                <a:solidFill>
                  <a:srgbClr val="000000"/>
                </a:solidFill>
                <a:latin typeface="Arial"/>
                <a:ea typeface="Times New Roman"/>
              </a:rPr>
              <a:t>Arrendamiento o subarrendamiento suscritos </a:t>
            </a:r>
            <a:r>
              <a:rPr b="0" lang="es-ES" sz="900" spc="-1" strike="noStrike">
                <a:solidFill>
                  <a:srgbClr val="000000"/>
                </a:solidFill>
                <a:latin typeface="Arial"/>
                <a:ea typeface="Times New Roman"/>
              </a:rPr>
              <a:t>por el contribuyente</a:t>
            </a:r>
            <a:endParaRPr b="0" lang="es-MX" sz="900" spc="-1" strike="noStrike">
              <a:latin typeface="Arial"/>
            </a:endParaRPr>
          </a:p>
          <a:p>
            <a:pPr marL="731520" indent="-274320" algn="just">
              <a:lnSpc>
                <a:spcPts val="1080"/>
              </a:lnSpc>
              <a:spcAft>
                <a:spcPts val="505"/>
              </a:spcAft>
              <a:buClr>
                <a:srgbClr val="000000"/>
              </a:buClr>
              <a:buFont typeface="StarSymbol"/>
              <a:buAutoNum type="alphaLcParenR"/>
              <a:tabLst>
                <a:tab algn="l" pos="0"/>
              </a:tabLst>
            </a:pPr>
            <a:r>
              <a:rPr b="0" lang="es-ES" sz="900" spc="-1" strike="noStrike">
                <a:solidFill>
                  <a:srgbClr val="000000"/>
                </a:solidFill>
                <a:latin typeface="Arial"/>
                <a:ea typeface="Times New Roman"/>
              </a:rPr>
              <a:t>En este caso, el contrato de arrendamiento deberá cumplir con las formalidades requeridas por las disposiciones legales tales como nombre y firma de las partes que lo suscriben, el objeto del contrato, las cláusulas y declaraciones a las que se sujetaran, por mencionar algunas.</a:t>
            </a:r>
            <a:endParaRPr b="0" lang="es-MX" sz="900" spc="-1" strike="noStrike">
              <a:latin typeface="Arial"/>
            </a:endParaRPr>
          </a:p>
          <a:p>
            <a:pPr marL="731520" indent="-274320" algn="just">
              <a:lnSpc>
                <a:spcPts val="1080"/>
              </a:lnSpc>
              <a:spcAft>
                <a:spcPts val="505"/>
              </a:spcAft>
              <a:buClr>
                <a:srgbClr val="000000"/>
              </a:buClr>
              <a:buFont typeface="StarSymbol"/>
              <a:buAutoNum type="alphaLcParenR" startAt="2"/>
              <a:tabLst>
                <a:tab algn="l" pos="0"/>
              </a:tabLst>
            </a:pPr>
            <a:r>
              <a:rPr b="0" lang="es-ES" sz="900" spc="-1" strike="noStrike">
                <a:solidFill>
                  <a:srgbClr val="000000"/>
                </a:solidFill>
                <a:latin typeface="Arial"/>
                <a:ea typeface="Times New Roman"/>
              </a:rPr>
              <a:t>Prestación de servicios a nombre del contribuyente, </a:t>
            </a:r>
            <a:endParaRPr b="0" lang="es-MX" sz="900" spc="-1" strike="noStrike">
              <a:latin typeface="Arial"/>
            </a:endParaRPr>
          </a:p>
          <a:p>
            <a:pPr marL="731520" indent="-274320" algn="just">
              <a:lnSpc>
                <a:spcPts val="1080"/>
              </a:lnSpc>
              <a:spcAft>
                <a:spcPts val="505"/>
              </a:spcAft>
              <a:buClr>
                <a:srgbClr val="000000"/>
              </a:buClr>
              <a:buFont typeface="StarSymbol"/>
              <a:buAutoNum type="alphaLcParenR" startAt="2"/>
              <a:tabLst>
                <a:tab algn="l" pos="0"/>
              </a:tabLst>
            </a:pPr>
            <a:r>
              <a:rPr b="0" lang="es-ES" sz="900" spc="-1" strike="noStrike">
                <a:solidFill>
                  <a:srgbClr val="000000"/>
                </a:solidFill>
                <a:latin typeface="Arial"/>
                <a:ea typeface="Times New Roman"/>
              </a:rPr>
              <a:t>Fideicomiso formalizado ante fedatario público.</a:t>
            </a:r>
            <a:endParaRPr b="0" lang="es-MX" sz="900" spc="-1" strike="noStrike">
              <a:latin typeface="Arial"/>
            </a:endParaRPr>
          </a:p>
          <a:p>
            <a:pPr marL="731520" indent="-274320" algn="just">
              <a:lnSpc>
                <a:spcPts val="1080"/>
              </a:lnSpc>
              <a:spcAft>
                <a:spcPts val="505"/>
              </a:spcAft>
              <a:buClr>
                <a:srgbClr val="000000"/>
              </a:buClr>
              <a:buFont typeface="StarSymbol"/>
              <a:buAutoNum type="alphaLcParenR" startAt="4"/>
              <a:tabLst>
                <a:tab algn="l" pos="0"/>
              </a:tabLst>
            </a:pPr>
            <a:r>
              <a:rPr b="0" lang="es-ES" sz="900" spc="-1" strike="noStrike">
                <a:solidFill>
                  <a:srgbClr val="000000"/>
                </a:solidFill>
                <a:latin typeface="Arial"/>
                <a:ea typeface="Times New Roman"/>
              </a:rPr>
              <a:t>Apertura de cuenta bancaria suscrito por el contribuyente, </a:t>
            </a:r>
            <a:endParaRPr b="0" lang="es-MX" sz="900" spc="-1" strike="noStrike">
              <a:latin typeface="Arial"/>
            </a:endParaRPr>
          </a:p>
          <a:p>
            <a:pPr marL="731520" indent="-274320" algn="just">
              <a:lnSpc>
                <a:spcPts val="1080"/>
              </a:lnSpc>
              <a:spcAft>
                <a:spcPts val="505"/>
              </a:spcAft>
              <a:buClr>
                <a:srgbClr val="000000"/>
              </a:buClr>
              <a:buFont typeface="StarSymbol"/>
              <a:buAutoNum type="alphaLcParenR" startAt="4"/>
              <a:tabLst>
                <a:tab algn="l" pos="0"/>
              </a:tabLst>
            </a:pPr>
            <a:r>
              <a:rPr b="0" lang="es-ES" sz="900" spc="-1" strike="noStrike">
                <a:solidFill>
                  <a:srgbClr val="000000"/>
                </a:solidFill>
                <a:latin typeface="Arial"/>
                <a:ea typeface="Times New Roman"/>
              </a:rPr>
              <a:t>Servicio de luz, teléfono o agua suscrito por el contribuyente, que no tenga una antigüedad mayor a 2 meses.</a:t>
            </a:r>
            <a:endParaRPr b="0" lang="es-MX" sz="900" spc="-1" strike="noStrike">
              <a:latin typeface="Arial"/>
            </a:endParaRPr>
          </a:p>
          <a:p>
            <a:pPr marL="457200" indent="-274320" algn="just">
              <a:lnSpc>
                <a:spcPts val="1080"/>
              </a:lnSpc>
              <a:spcAft>
                <a:spcPts val="505"/>
              </a:spcAft>
              <a:buClr>
                <a:srgbClr val="000000"/>
              </a:buClr>
              <a:buFont typeface="StarSymbol"/>
              <a:buAutoNum type="arabicPeriod" startAt="6"/>
              <a:tabLst>
                <a:tab algn="l" pos="0"/>
              </a:tabLst>
            </a:pPr>
            <a:r>
              <a:rPr b="1" lang="es-ES" sz="900" spc="-1" strike="noStrike">
                <a:solidFill>
                  <a:srgbClr val="000000"/>
                </a:solidFill>
                <a:latin typeface="Arial"/>
                <a:ea typeface="Times New Roman"/>
              </a:rPr>
              <a:t>Carta de radicación o </a:t>
            </a:r>
            <a:r>
              <a:rPr b="0" lang="es-ES" sz="900" spc="-1" strike="noStrike">
                <a:solidFill>
                  <a:srgbClr val="000000"/>
                </a:solidFill>
                <a:latin typeface="Arial"/>
                <a:ea typeface="Times New Roman"/>
              </a:rPr>
              <a:t>de residencia a nombre del contribuyente, expedida por los Gobiernos Estatal</a:t>
            </a:r>
            <a:endParaRPr b="0" lang="es-MX" sz="900" spc="-1" strike="noStrike">
              <a:latin typeface="Arial"/>
            </a:endParaRPr>
          </a:p>
          <a:p>
            <a:pPr marL="457200" indent="-274320" algn="just">
              <a:lnSpc>
                <a:spcPts val="1080"/>
              </a:lnSpc>
              <a:spcAft>
                <a:spcPts val="505"/>
              </a:spcAft>
              <a:buClr>
                <a:srgbClr val="000000"/>
              </a:buClr>
              <a:buFont typeface="StarSymbol"/>
              <a:buAutoNum type="arabicPeriod" startAt="7"/>
              <a:tabLst>
                <a:tab algn="l" pos="0"/>
              </a:tabLst>
            </a:pPr>
            <a:r>
              <a:rPr b="1" lang="es-ES" sz="900" spc="-1" strike="noStrike">
                <a:solidFill>
                  <a:srgbClr val="000000"/>
                </a:solidFill>
                <a:latin typeface="Arial"/>
                <a:ea typeface="Times New Roman"/>
              </a:rPr>
              <a:t>Comprobante de alineación </a:t>
            </a:r>
            <a:r>
              <a:rPr b="0" lang="es-ES" sz="900" spc="-1" strike="noStrike">
                <a:solidFill>
                  <a:srgbClr val="000000"/>
                </a:solidFill>
                <a:latin typeface="Arial"/>
                <a:ea typeface="Times New Roman"/>
              </a:rPr>
              <a:t>y número oficial emitido por el Gobierno Estatal, Municipal o su </a:t>
            </a:r>
            <a:endParaRPr b="0" lang="es-MX" sz="900" spc="-1" strike="noStrike">
              <a:latin typeface="Arial"/>
            </a:endParaRPr>
          </a:p>
          <a:p>
            <a:pPr marL="457200" indent="-274320" algn="just">
              <a:lnSpc>
                <a:spcPts val="1080"/>
              </a:lnSpc>
              <a:spcAft>
                <a:spcPts val="505"/>
              </a:spcAft>
              <a:buClr>
                <a:srgbClr val="000000"/>
              </a:buClr>
              <a:buFont typeface="StarSymbol"/>
              <a:buAutoNum type="arabicPeriod" startAt="7"/>
              <a:tabLst>
                <a:tab algn="l" pos="0"/>
              </a:tabLst>
            </a:pPr>
            <a:r>
              <a:rPr b="0" lang="es-ES" sz="900" spc="-1" strike="noStrike">
                <a:solidFill>
                  <a:srgbClr val="000000"/>
                </a:solidFill>
                <a:latin typeface="Arial"/>
                <a:ea typeface="Times New Roman"/>
              </a:rPr>
              <a:t> </a:t>
            </a:r>
            <a:r>
              <a:rPr b="1" lang="es-ES" sz="900" spc="-1" strike="noStrike">
                <a:solidFill>
                  <a:srgbClr val="000000"/>
                </a:solidFill>
                <a:latin typeface="Arial"/>
                <a:ea typeface="Times New Roman"/>
              </a:rPr>
              <a:t>Recibo oficial u orden de pago expedido por el gobierno estatal</a:t>
            </a:r>
            <a:r>
              <a:rPr b="0" lang="es-ES" sz="900" spc="-1" strike="noStrike">
                <a:solidFill>
                  <a:srgbClr val="000000"/>
                </a:solidFill>
                <a:latin typeface="Arial"/>
                <a:ea typeface="Times New Roman"/>
              </a:rPr>
              <a:t>, municipal o su similar en la Ciudad de</a:t>
            </a:r>
            <a:endParaRPr b="0" lang="es-MX" sz="900" spc="-1" strike="noStrike">
              <a:latin typeface="Arial"/>
            </a:endParaRPr>
          </a:p>
          <a:p>
            <a:pPr marL="457200" indent="-274320" algn="just">
              <a:lnSpc>
                <a:spcPts val="1080"/>
              </a:lnSpc>
              <a:spcAft>
                <a:spcPts val="505"/>
              </a:spcAft>
              <a:tabLst>
                <a:tab algn="l" pos="0"/>
              </a:tabLst>
            </a:pPr>
            <a:r>
              <a:rPr b="0" lang="es-ES" sz="900" spc="-1" strike="noStrike">
                <a:solidFill>
                  <a:srgbClr val="000000"/>
                </a:solidFill>
                <a:latin typeface="Arial"/>
                <a:ea typeface="Times New Roman"/>
              </a:rPr>
              <a:t>9.</a:t>
            </a:r>
            <a:r>
              <a:rPr b="0" lang="es-ES" sz="900" spc="-1" strike="noStrike">
                <a:solidFill>
                  <a:srgbClr val="000000"/>
                </a:solidFill>
                <a:latin typeface="Arial"/>
                <a:ea typeface="Times New Roman"/>
              </a:rPr>
              <a:t>	</a:t>
            </a:r>
            <a:r>
              <a:rPr b="1" lang="es-ES" sz="900" spc="-1" strike="noStrike">
                <a:solidFill>
                  <a:srgbClr val="000000"/>
                </a:solidFill>
                <a:latin typeface="Arial"/>
                <a:ea typeface="Times New Roman"/>
              </a:rPr>
              <a:t>En el caso de los asalariados y de los contribuyentes sin actividad </a:t>
            </a:r>
            <a:r>
              <a:rPr b="0" lang="es-ES" sz="900" spc="-1" strike="noStrike">
                <a:solidFill>
                  <a:srgbClr val="000000"/>
                </a:solidFill>
                <a:latin typeface="Arial"/>
                <a:ea typeface="Times New Roman"/>
              </a:rPr>
              <a:t>económica, la credencial para votar emitida por el INE</a:t>
            </a:r>
            <a:endParaRPr b="0" lang="es-MX" sz="900" spc="-1" strike="noStrike">
              <a:latin typeface="Arial"/>
            </a:endParaRPr>
          </a:p>
        </p:txBody>
      </p:sp>
      <p:sp>
        <p:nvSpPr>
          <p:cNvPr id="467" name="CuadroTexto 8"/>
          <p:cNvSpPr/>
          <p:nvPr/>
        </p:nvSpPr>
        <p:spPr>
          <a:xfrm>
            <a:off x="8544600" y="1882440"/>
            <a:ext cx="314640" cy="4561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s-MX" sz="2400" spc="-1" strike="noStrike">
                <a:solidFill>
                  <a:srgbClr val="4472c4"/>
                </a:solidFill>
                <a:latin typeface="Calibri"/>
              </a:rPr>
              <a:t>*</a:t>
            </a:r>
            <a:endParaRPr b="0" lang="es-MX" sz="2400" spc="-1" strike="noStrike">
              <a:latin typeface="Arial"/>
            </a:endParaRPr>
          </a:p>
        </p:txBody>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8" name="Rectángulo 2"/>
          <p:cNvSpPr/>
          <p:nvPr/>
        </p:nvSpPr>
        <p:spPr>
          <a:xfrm>
            <a:off x="441000" y="849240"/>
            <a:ext cx="8240040" cy="5444280"/>
          </a:xfrm>
          <a:prstGeom prst="rect">
            <a:avLst/>
          </a:prstGeom>
          <a:noFill/>
          <a:ln w="0">
            <a:solidFill>
              <a:srgbClr val="000000"/>
            </a:solidFill>
          </a:ln>
        </p:spPr>
        <p:style>
          <a:lnRef idx="0"/>
          <a:fillRef idx="0"/>
          <a:effectRef idx="0"/>
          <a:fontRef idx="minor"/>
        </p:style>
        <p:txBody>
          <a:bodyPr lIns="90000" rIns="90000" tIns="45000" bIns="45000" anchor="t">
            <a:spAutoFit/>
          </a:bodyPr>
          <a:p>
            <a:pPr algn="ctr">
              <a:lnSpc>
                <a:spcPct val="100000"/>
              </a:lnSpc>
            </a:pPr>
            <a:r>
              <a:rPr b="1" lang="es-ES" sz="1600" spc="-1" strike="noStrike">
                <a:solidFill>
                  <a:srgbClr val="000000"/>
                </a:solidFill>
                <a:latin typeface="Calibri"/>
              </a:rPr>
              <a:t>Un breve resumen de las Reformas Federales aprobadas son las siguientes:</a:t>
            </a:r>
            <a:endParaRPr b="0" lang="es-MX" sz="1600" spc="-1" strike="noStrike">
              <a:latin typeface="Arial"/>
            </a:endParaRPr>
          </a:p>
          <a:p>
            <a:pPr>
              <a:lnSpc>
                <a:spcPct val="100000"/>
              </a:lnSpc>
            </a:pPr>
            <a:endParaRPr b="0" lang="es-MX" sz="1600" spc="-1" strike="noStrike">
              <a:latin typeface="Arial"/>
            </a:endParaRPr>
          </a:p>
          <a:p>
            <a:pPr>
              <a:lnSpc>
                <a:spcPct val="100000"/>
              </a:lnSpc>
            </a:pPr>
            <a:r>
              <a:rPr b="0" lang="es-ES" sz="1200" spc="-1" strike="noStrike">
                <a:solidFill>
                  <a:srgbClr val="000000"/>
                </a:solidFill>
                <a:latin typeface="Calibri"/>
              </a:rPr>
              <a:t>A) No se aprobó la reforma a las cuotas del IEPS en combustibles automotrices, que le iba a permitir al gobierno “compensar” una baja en el precio internacional del petróleo, con cuotas adicionales de IEPS.</a:t>
            </a:r>
            <a:endParaRPr b="0" lang="es-MX" sz="1200" spc="-1" strike="noStrike">
              <a:latin typeface="Arial"/>
            </a:endParaRPr>
          </a:p>
          <a:p>
            <a:pPr>
              <a:lnSpc>
                <a:spcPct val="100000"/>
              </a:lnSpc>
            </a:pPr>
            <a:r>
              <a:rPr b="0" lang="es-ES" sz="1200" spc="-1" strike="noStrike">
                <a:solidFill>
                  <a:srgbClr val="000000"/>
                </a:solidFill>
                <a:latin typeface="Calibri"/>
              </a:rPr>
              <a:t>B) Las reformas más importantes se dan en el Código Fiscal de la Federación, donde se sigue aportando más el control a los contribuyentes. Los puntos relevantes son:</a:t>
            </a:r>
            <a:endParaRPr b="0" lang="es-MX" sz="1200" spc="-1" strike="noStrike">
              <a:latin typeface="Arial"/>
            </a:endParaRPr>
          </a:p>
          <a:p>
            <a:pPr>
              <a:lnSpc>
                <a:spcPct val="100000"/>
              </a:lnSpc>
            </a:pPr>
            <a:endParaRPr b="0" lang="es-MX" sz="1200" spc="-1" strike="noStrike">
              <a:latin typeface="Arial"/>
            </a:endParaRPr>
          </a:p>
          <a:p>
            <a:pPr>
              <a:lnSpc>
                <a:spcPct val="100000"/>
              </a:lnSpc>
            </a:pPr>
            <a:r>
              <a:rPr b="0" lang="es-ES" sz="1200" spc="-1" strike="noStrike">
                <a:solidFill>
                  <a:srgbClr val="ff0000"/>
                </a:solidFill>
                <a:latin typeface="Calibri"/>
              </a:rPr>
              <a:t>Conservar documentación de la contabilidad: Se endurecen las reglas para el resguardo de la documentación en las principales operaciones de la empresa que trascienden en el tiempo</a:t>
            </a:r>
            <a:r>
              <a:rPr b="0" lang="es-ES" sz="1200" spc="-1" strike="noStrike">
                <a:solidFill>
                  <a:srgbClr val="000000"/>
                </a:solidFill>
                <a:latin typeface="Calibri"/>
              </a:rPr>
              <a:t>. </a:t>
            </a:r>
            <a:endParaRPr b="0" lang="es-MX" sz="1200" spc="-1" strike="noStrike">
              <a:latin typeface="Arial"/>
            </a:endParaRPr>
          </a:p>
          <a:p>
            <a:pPr>
              <a:lnSpc>
                <a:spcPct val="100000"/>
              </a:lnSpc>
            </a:pPr>
            <a:br/>
            <a:r>
              <a:rPr b="0" lang="es-ES" sz="1200" spc="-1" strike="noStrike">
                <a:solidFill>
                  <a:srgbClr val="000000"/>
                </a:solidFill>
                <a:latin typeface="Calibri"/>
              </a:rPr>
              <a:t>2. Cancelación sello digital. Para el ejercicio 2021 se aprobó la cancelación inmediata del sello digital en los casos de los EFOS y algunos casos de EDOS.</a:t>
            </a:r>
            <a:endParaRPr b="0" lang="es-MX" sz="1200" spc="-1" strike="noStrike">
              <a:latin typeface="Arial"/>
            </a:endParaRPr>
          </a:p>
          <a:p>
            <a:pPr>
              <a:lnSpc>
                <a:spcPct val="100000"/>
              </a:lnSpc>
            </a:pPr>
            <a:br/>
            <a:r>
              <a:rPr b="0" lang="es-ES" sz="1200" spc="-1" strike="noStrike">
                <a:solidFill>
                  <a:srgbClr val="000000"/>
                </a:solidFill>
                <a:latin typeface="Calibri"/>
              </a:rPr>
              <a:t>3. Regla general anti-abuso. Se aprobó establecer causales para que puedan aplicarse penas punitivas.</a:t>
            </a:r>
            <a:br/>
            <a:endParaRPr b="0" lang="es-MX" sz="1200" spc="-1" strike="noStrike">
              <a:latin typeface="Arial"/>
            </a:endParaRPr>
          </a:p>
          <a:p>
            <a:pPr>
              <a:lnSpc>
                <a:spcPct val="100000"/>
              </a:lnSpc>
            </a:pPr>
            <a:r>
              <a:rPr b="0" lang="es-ES" sz="1200" spc="-1" strike="noStrike">
                <a:solidFill>
                  <a:srgbClr val="000000"/>
                </a:solidFill>
                <a:latin typeface="Calibri"/>
              </a:rPr>
              <a:t>4. Se van a aprovechar las plataformas del SAT para transmitir mensajes de interés para los contribuyentes.</a:t>
            </a:r>
            <a:br/>
            <a:endParaRPr b="0" lang="es-MX" sz="1200" spc="-1" strike="noStrike">
              <a:latin typeface="Arial"/>
            </a:endParaRPr>
          </a:p>
          <a:p>
            <a:pPr>
              <a:lnSpc>
                <a:spcPct val="100000"/>
              </a:lnSpc>
            </a:pPr>
            <a:r>
              <a:rPr b="0" lang="es-ES" sz="1200" spc="-1" strike="noStrike">
                <a:solidFill>
                  <a:srgbClr val="000000"/>
                </a:solidFill>
                <a:latin typeface="Calibri"/>
              </a:rPr>
              <a:t>5. Se amplía en 10 días adicionales el plazo para la devolución de saldos del IVA (se incrementa el plazo de 10 a 20 días hábiles).</a:t>
            </a:r>
            <a:br/>
            <a:endParaRPr b="0" lang="es-MX" sz="1200" spc="-1" strike="noStrike">
              <a:latin typeface="Arial"/>
            </a:endParaRPr>
          </a:p>
          <a:p>
            <a:pPr>
              <a:lnSpc>
                <a:spcPct val="100000"/>
              </a:lnSpc>
            </a:pPr>
            <a:r>
              <a:rPr b="0" lang="es-ES" sz="1200" spc="-1" strike="noStrike">
                <a:solidFill>
                  <a:srgbClr val="000000"/>
                </a:solidFill>
                <a:latin typeface="Calibri"/>
              </a:rPr>
              <a:t>6. </a:t>
            </a:r>
            <a:r>
              <a:rPr b="1" lang="es-ES" sz="1200" spc="-1" strike="noStrike">
                <a:solidFill>
                  <a:srgbClr val="000000"/>
                </a:solidFill>
                <a:latin typeface="Calibri"/>
              </a:rPr>
              <a:t>Se dan más facultades a las autoridades para los esquemas de las cartas invitación.</a:t>
            </a:r>
            <a:br/>
            <a:endParaRPr b="0" lang="es-MX" sz="1200" spc="-1" strike="noStrike">
              <a:latin typeface="Arial"/>
            </a:endParaRPr>
          </a:p>
          <a:p>
            <a:pPr>
              <a:lnSpc>
                <a:spcPct val="100000"/>
              </a:lnSpc>
            </a:pPr>
            <a:r>
              <a:rPr b="0" lang="es-ES" sz="1200" spc="-1" strike="noStrike">
                <a:solidFill>
                  <a:srgbClr val="000000"/>
                </a:solidFill>
                <a:latin typeface="Calibri"/>
              </a:rPr>
              <a:t>7. Se clarifica la obligatoriedad de expedir un CFDI para pagos parciales o diferidos y se establecen nuevas reglas para </a:t>
            </a:r>
            <a:r>
              <a:rPr b="1" lang="es-ES" sz="1200" spc="-1" strike="noStrike">
                <a:solidFill>
                  <a:srgbClr val="000000"/>
                </a:solidFill>
                <a:latin typeface="Calibri"/>
              </a:rPr>
              <a:t>CFDIs</a:t>
            </a:r>
            <a:r>
              <a:rPr b="0" lang="es-ES" sz="1200" spc="-1" strike="noStrike">
                <a:solidFill>
                  <a:srgbClr val="000000"/>
                </a:solidFill>
                <a:latin typeface="Calibri"/>
              </a:rPr>
              <a:t> para el público en general.</a:t>
            </a:r>
            <a:br/>
            <a:endParaRPr b="0" lang="es-MX" sz="1200" spc="-1" strike="noStrike">
              <a:latin typeface="Arial"/>
            </a:endParaRPr>
          </a:p>
          <a:p>
            <a:pPr>
              <a:lnSpc>
                <a:spcPct val="100000"/>
              </a:lnSpc>
            </a:pPr>
            <a:r>
              <a:rPr b="0" lang="es-ES" sz="1200" spc="-1" strike="noStrike">
                <a:solidFill>
                  <a:srgbClr val="000000"/>
                </a:solidFill>
                <a:latin typeface="Calibri"/>
              </a:rPr>
              <a:t>8. Se confirma el aviso de socios y accionistas, se clarifica el concepto de lo que debe reportarse.</a:t>
            </a:r>
            <a:endParaRPr b="0" lang="es-MX" sz="1200" spc="-1" strike="noStrike">
              <a:latin typeface="Arial"/>
            </a:endParaRPr>
          </a:p>
          <a:p>
            <a:pPr>
              <a:lnSpc>
                <a:spcPct val="100000"/>
              </a:lnSpc>
            </a:pPr>
            <a:br/>
            <a:r>
              <a:rPr b="0" lang="es-ES" sz="1200" spc="-1" strike="noStrike">
                <a:solidFill>
                  <a:srgbClr val="000000"/>
                </a:solidFill>
                <a:latin typeface="Calibri"/>
              </a:rPr>
              <a:t>9. Se limitan los momentos en que se pueden solicitar acuerdos conclusivos (PRODECON) y se pretende dar un nuevo límite de20 días para solicitarlo, siguientes al levantamiento del acta final, del oficio de observaciones o de la resolución provisional, según sea el caso.</a:t>
            </a:r>
            <a:endParaRPr b="0" lang="es-MX" sz="1200" spc="-1" strike="noStrike">
              <a:latin typeface="Arial"/>
            </a:endParaRPr>
          </a:p>
        </p:txBody>
      </p:sp>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9" name="Rectángulo 1"/>
          <p:cNvSpPr/>
          <p:nvPr/>
        </p:nvSpPr>
        <p:spPr>
          <a:xfrm>
            <a:off x="344160" y="486360"/>
            <a:ext cx="8358480" cy="5841000"/>
          </a:xfrm>
          <a:prstGeom prst="rect">
            <a:avLst/>
          </a:prstGeom>
          <a:noFill/>
          <a:ln w="0">
            <a:solidFill>
              <a:srgbClr val="000000"/>
            </a:solidFill>
          </a:ln>
        </p:spPr>
        <p:style>
          <a:lnRef idx="0"/>
          <a:fillRef idx="0"/>
          <a:effectRef idx="0"/>
          <a:fontRef idx="minor"/>
        </p:style>
        <p:txBody>
          <a:bodyPr lIns="90000" rIns="90000" tIns="45000" bIns="45000" anchor="t">
            <a:spAutoFit/>
          </a:bodyPr>
          <a:p>
            <a:pPr>
              <a:lnSpc>
                <a:spcPct val="100000"/>
              </a:lnSpc>
            </a:pPr>
            <a:r>
              <a:rPr b="0" lang="es-ES" sz="1200" spc="-1" strike="noStrike">
                <a:solidFill>
                  <a:srgbClr val="ffffff"/>
                </a:solidFill>
                <a:latin typeface="Calibri"/>
              </a:rPr>
              <a:t>10. Se amplían las causas de responsabilidad solidaria en asuntos relacionados con escisión de empresas y establecimientos permanentes.</a:t>
            </a:r>
            <a:endParaRPr b="0" lang="es-MX" sz="1200" spc="-1" strike="noStrike">
              <a:latin typeface="Arial"/>
            </a:endParaRPr>
          </a:p>
          <a:p>
            <a:pPr>
              <a:lnSpc>
                <a:spcPct val="100000"/>
              </a:lnSpc>
            </a:pPr>
            <a:br/>
            <a:r>
              <a:rPr b="0" lang="es-ES" sz="1200" spc="-1" strike="noStrike">
                <a:solidFill>
                  <a:srgbClr val="000000"/>
                </a:solidFill>
                <a:latin typeface="Calibri"/>
              </a:rPr>
              <a:t>11. Se incrementan las multas de infracciones relacionadas con incumplimiento en matera de partes relacionadas.</a:t>
            </a:r>
            <a:endParaRPr b="0" lang="es-MX" sz="1200" spc="-1" strike="noStrike">
              <a:latin typeface="Arial"/>
            </a:endParaRPr>
          </a:p>
          <a:p>
            <a:pPr>
              <a:lnSpc>
                <a:spcPct val="100000"/>
              </a:lnSpc>
            </a:pPr>
            <a:r>
              <a:rPr b="0" lang="es-ES" sz="1200" spc="-1" strike="noStrike">
                <a:solidFill>
                  <a:srgbClr val="000000"/>
                </a:solidFill>
                <a:latin typeface="Calibri"/>
              </a:rPr>
              <a:t>12. Se establecen causales para el embargo precautorio para “terceros interesados.”</a:t>
            </a:r>
            <a:endParaRPr b="0" lang="es-MX" sz="1200" spc="-1" strike="noStrike">
              <a:latin typeface="Arial"/>
            </a:endParaRPr>
          </a:p>
          <a:p>
            <a:pPr>
              <a:lnSpc>
                <a:spcPct val="100000"/>
              </a:lnSpc>
            </a:pPr>
            <a:endParaRPr b="0" lang="es-MX" sz="1200" spc="-1" strike="noStrike">
              <a:latin typeface="Arial"/>
            </a:endParaRPr>
          </a:p>
          <a:p>
            <a:pPr>
              <a:lnSpc>
                <a:spcPct val="100000"/>
              </a:lnSpc>
            </a:pPr>
            <a:r>
              <a:rPr b="1" lang="es-ES" sz="1400" spc="-1" strike="noStrike">
                <a:solidFill>
                  <a:srgbClr val="000000"/>
                </a:solidFill>
                <a:latin typeface="Calibri"/>
              </a:rPr>
              <a:t>C) Reformas en la Ley del Impuesto Sobre la Renta.</a:t>
            </a:r>
            <a:br/>
            <a:endParaRPr b="0" lang="es-MX" sz="1400" spc="-1" strike="noStrike">
              <a:latin typeface="Arial"/>
            </a:endParaRPr>
          </a:p>
          <a:p>
            <a:pPr>
              <a:lnSpc>
                <a:spcPct val="100000"/>
              </a:lnSpc>
            </a:pPr>
            <a:r>
              <a:rPr b="0" lang="es-ES" sz="1200" spc="-1" strike="noStrike">
                <a:solidFill>
                  <a:srgbClr val="000000"/>
                </a:solidFill>
                <a:latin typeface="Calibri"/>
              </a:rPr>
              <a:t>Las propuestas se enfocan principalmente a temas relacionados con Personas Morales no contribuyentes, entre ellos, reglas adicionales para las Donatarias autorizadas.</a:t>
            </a:r>
            <a:endParaRPr b="0" lang="es-MX" sz="1200" spc="-1" strike="noStrike">
              <a:latin typeface="Arial"/>
            </a:endParaRPr>
          </a:p>
          <a:p>
            <a:pPr>
              <a:lnSpc>
                <a:spcPct val="100000"/>
              </a:lnSpc>
            </a:pPr>
            <a:br/>
            <a:r>
              <a:rPr b="0" lang="es-ES" sz="1200" spc="-1" strike="noStrike">
                <a:solidFill>
                  <a:srgbClr val="000000"/>
                </a:solidFill>
                <a:latin typeface="Calibri"/>
              </a:rPr>
              <a:t>Lamentablemente no se modificaron las reglas que restringen los intereses pagados por grupos de contribuyentes aprobada en la reforma fiscal 2020.</a:t>
            </a:r>
            <a:endParaRPr b="0" lang="es-MX" sz="1200" spc="-1" strike="noStrike">
              <a:latin typeface="Arial"/>
            </a:endParaRPr>
          </a:p>
          <a:p>
            <a:pPr>
              <a:lnSpc>
                <a:spcPct val="100000"/>
              </a:lnSpc>
            </a:pPr>
            <a:endParaRPr b="0" lang="es-MX" sz="1200" spc="-1" strike="noStrike">
              <a:latin typeface="Arial"/>
            </a:endParaRPr>
          </a:p>
          <a:p>
            <a:pPr>
              <a:lnSpc>
                <a:spcPct val="100000"/>
              </a:lnSpc>
            </a:pPr>
            <a:r>
              <a:rPr b="1" lang="es-ES" sz="1400" spc="-1" strike="noStrike">
                <a:solidFill>
                  <a:srgbClr val="000000"/>
                </a:solidFill>
                <a:latin typeface="Calibri"/>
              </a:rPr>
              <a:t>D) Reformas en la Ley del Impuesto al Valor Agregado.</a:t>
            </a:r>
            <a:endParaRPr b="0" lang="es-MX" sz="1400" spc="-1" strike="noStrike">
              <a:latin typeface="Arial"/>
            </a:endParaRPr>
          </a:p>
          <a:p>
            <a:pPr>
              <a:lnSpc>
                <a:spcPct val="100000"/>
              </a:lnSpc>
            </a:pPr>
            <a:r>
              <a:rPr b="0" lang="es-ES" sz="1200" spc="-1" strike="noStrike">
                <a:solidFill>
                  <a:srgbClr val="000000"/>
                </a:solidFill>
                <a:latin typeface="Calibri"/>
              </a:rPr>
              <a:t>Se siguen publicando reglas referentes a la prestación de servicios a través de medios digitales.</a:t>
            </a:r>
            <a:endParaRPr b="0" lang="es-MX" sz="1200" spc="-1" strike="noStrike">
              <a:latin typeface="Arial"/>
            </a:endParaRPr>
          </a:p>
          <a:p>
            <a:pPr>
              <a:lnSpc>
                <a:spcPct val="100000"/>
              </a:lnSpc>
            </a:pPr>
            <a:endParaRPr b="0" lang="es-MX" sz="1200" spc="-1" strike="noStrike">
              <a:latin typeface="Arial"/>
            </a:endParaRPr>
          </a:p>
          <a:p>
            <a:pPr>
              <a:lnSpc>
                <a:spcPct val="100000"/>
              </a:lnSpc>
            </a:pPr>
            <a:r>
              <a:rPr b="0" i="1" lang="es-ES" sz="1200" spc="-1" strike="noStrike">
                <a:solidFill>
                  <a:srgbClr val="000000"/>
                </a:solidFill>
                <a:latin typeface="Calibri"/>
              </a:rPr>
              <a:t>A manera de ejemplo :</a:t>
            </a:r>
            <a:br/>
            <a:r>
              <a:rPr b="0" i="1" lang="es-ES" sz="1200" spc="-1" strike="noStrike">
                <a:solidFill>
                  <a:srgbClr val="000000"/>
                </a:solidFill>
                <a:latin typeface="Calibri"/>
              </a:rPr>
              <a:t>• Tratándose de aumentos de capital: Las actas de asamblea en las que se haga constar el aumento de capital social; los estados de cuenta que expidan las instituciones financieras, en los casos en que el aumento de capital haya sido en numerario; los avalúos correspondientes en caso de que el aumento de capital haya sido en especie o con motivo de un superávit derivado de revaluación de bienes de activo fijo, entre otras.</a:t>
            </a:r>
            <a:endParaRPr b="0" lang="es-MX" sz="1200" spc="-1" strike="noStrike">
              <a:latin typeface="Arial"/>
            </a:endParaRPr>
          </a:p>
          <a:p>
            <a:pPr>
              <a:lnSpc>
                <a:spcPct val="100000"/>
              </a:lnSpc>
            </a:pPr>
            <a:br/>
            <a:r>
              <a:rPr b="0" i="1" lang="es-ES" sz="1200" spc="-1" strike="noStrike">
                <a:solidFill>
                  <a:srgbClr val="000000"/>
                </a:solidFill>
                <a:latin typeface="Calibri"/>
              </a:rPr>
              <a:t>• </a:t>
            </a:r>
            <a:r>
              <a:rPr b="0" i="1" lang="es-ES" sz="1200" spc="-1" strike="noStrike">
                <a:solidFill>
                  <a:srgbClr val="000000"/>
                </a:solidFill>
                <a:latin typeface="Calibri"/>
              </a:rPr>
              <a:t>Tratándose de disminuciones de capital: Las actas en las que se haga constar la disminución de capital social mediante reembolso a los socios; se deberán conservar los estados de cuenta que expidan las instituciones financieras en los que conste dicha situación; si la diminución se da mediante liberación concedida a los socios, se deberán conservar las actas de suscripción, de liberación y de cancelación de las acciones, según corresponda y otras adicionales.</a:t>
            </a:r>
            <a:endParaRPr b="0" lang="es-MX" sz="1200" spc="-1" strike="noStrike">
              <a:latin typeface="Arial"/>
            </a:endParaRPr>
          </a:p>
          <a:p>
            <a:pPr>
              <a:lnSpc>
                <a:spcPct val="100000"/>
              </a:lnSpc>
            </a:pPr>
            <a:br/>
            <a:r>
              <a:rPr b="0" i="1" lang="es-ES" sz="1200" spc="-1" strike="noStrike">
                <a:solidFill>
                  <a:srgbClr val="000000"/>
                </a:solidFill>
                <a:latin typeface="Calibri"/>
              </a:rPr>
              <a:t>• </a:t>
            </a:r>
            <a:r>
              <a:rPr b="0" i="1" lang="es-ES" sz="1200" spc="-1" strike="noStrike">
                <a:solidFill>
                  <a:srgbClr val="000000"/>
                </a:solidFill>
                <a:latin typeface="Calibri"/>
              </a:rPr>
              <a:t>Tratándose de las actas en las que se haga constar la fusión o escisión de sociedades: los estados de situación financiera, estados de variaciones en el capital contable y los papeles de trabajo de la determinación de la cuenta de utilidad fiscal neta y de la cuenta de aportación de capital, correspondientes al ejercicio inmediato anterior y posterior a aquél en que se haya realizado la fusión o la escisión.</a:t>
            </a:r>
            <a:endParaRPr b="0" lang="es-MX" sz="1200" spc="-1" strike="noStrike">
              <a:latin typeface="Arial"/>
            </a:endParaRPr>
          </a:p>
          <a:p>
            <a:pPr>
              <a:lnSpc>
                <a:spcPct val="100000"/>
              </a:lnSpc>
            </a:pPr>
            <a:br/>
            <a:r>
              <a:rPr b="0" i="1" lang="es-ES" sz="1200" spc="-1" strike="noStrike">
                <a:solidFill>
                  <a:srgbClr val="000000"/>
                </a:solidFill>
                <a:latin typeface="Calibri"/>
              </a:rPr>
              <a:t>• </a:t>
            </a:r>
            <a:r>
              <a:rPr b="0" i="1" lang="es-ES" sz="1200" spc="-1" strike="noStrike">
                <a:solidFill>
                  <a:srgbClr val="000000"/>
                </a:solidFill>
                <a:latin typeface="Calibri"/>
              </a:rPr>
              <a:t>Tratándose de las constancias que emitan o reciban las personas morales al distribuir dividendos o utilidades, se deberán conservar los estados de cuenta que expidan las instituciones financieras en los que conste dicha situación.</a:t>
            </a:r>
            <a:endParaRPr b="0" lang="es-MX" sz="1200" spc="-1" strike="noStrike">
              <a:latin typeface="Arial"/>
            </a:endParaRPr>
          </a:p>
        </p:txBody>
      </p:sp>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0" name="object 7"/>
          <p:cNvSpPr/>
          <p:nvPr/>
        </p:nvSpPr>
        <p:spPr>
          <a:xfrm>
            <a:off x="866520" y="2559600"/>
            <a:ext cx="7514640" cy="1895040"/>
          </a:xfrm>
          <a:prstGeom prst="rect">
            <a:avLst/>
          </a:prstGeom>
          <a:noFill/>
          <a:ln w="0">
            <a:noFill/>
          </a:ln>
        </p:spPr>
        <p:style>
          <a:lnRef idx="0"/>
          <a:fillRef idx="0"/>
          <a:effectRef idx="0"/>
          <a:fontRef idx="minor"/>
        </p:style>
        <p:txBody>
          <a:bodyPr lIns="0" rIns="0" tIns="125640" bIns="0" anchor="t">
            <a:spAutoFit/>
          </a:bodyPr>
          <a:p>
            <a:pPr marL="12600" algn="ctr">
              <a:lnSpc>
                <a:spcPct val="88000"/>
              </a:lnSpc>
              <a:spcBef>
                <a:spcPts val="989"/>
              </a:spcBef>
              <a:tabLst>
                <a:tab algn="l" pos="0"/>
              </a:tabLst>
            </a:pPr>
            <a:r>
              <a:rPr b="1" lang="en-US" sz="6600" spc="-500" strike="noStrike">
                <a:solidFill>
                  <a:srgbClr val="2c5579"/>
                </a:solidFill>
                <a:latin typeface="Arial"/>
              </a:rPr>
              <a:t>T</a:t>
            </a:r>
            <a:r>
              <a:rPr b="1" lang="en-US" sz="6600" spc="-1" strike="noStrike">
                <a:solidFill>
                  <a:srgbClr val="2c5579"/>
                </a:solidFill>
                <a:latin typeface="Arial"/>
              </a:rPr>
              <a:t>ARI</a:t>
            </a:r>
            <a:r>
              <a:rPr b="1" lang="en-US" sz="6600" spc="-372" strike="noStrike">
                <a:solidFill>
                  <a:srgbClr val="2c5579"/>
                </a:solidFill>
                <a:latin typeface="Arial"/>
              </a:rPr>
              <a:t>F</a:t>
            </a:r>
            <a:r>
              <a:rPr b="1" lang="en-US" sz="6600" spc="-1" strike="noStrike">
                <a:solidFill>
                  <a:srgbClr val="2c5579"/>
                </a:solidFill>
                <a:latin typeface="Arial"/>
              </a:rPr>
              <a:t>AS  </a:t>
            </a:r>
            <a:r>
              <a:rPr b="1" lang="en-US" sz="6600" spc="-7" strike="noStrike">
                <a:solidFill>
                  <a:srgbClr val="2c5579"/>
                </a:solidFill>
                <a:latin typeface="Arial"/>
              </a:rPr>
              <a:t>DE </a:t>
            </a:r>
            <a:r>
              <a:rPr b="1" lang="en-US" sz="6600" spc="-1" strike="noStrike">
                <a:solidFill>
                  <a:srgbClr val="2c5579"/>
                </a:solidFill>
                <a:latin typeface="Arial"/>
              </a:rPr>
              <a:t>ISR  2021</a:t>
            </a:r>
            <a:endParaRPr b="0" lang="es-MX" sz="6600" spc="-1" strike="noStrike">
              <a:latin typeface="Arial"/>
            </a:endParaRPr>
          </a:p>
        </p:txBody>
      </p:sp>
      <p:sp>
        <p:nvSpPr>
          <p:cNvPr id="471" name="object 11"/>
          <p:cNvSpPr/>
          <p:nvPr/>
        </p:nvSpPr>
        <p:spPr>
          <a:xfrm>
            <a:off x="4618080" y="5687640"/>
            <a:ext cx="4293000" cy="56088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tabLst>
                <a:tab algn="l" pos="0"/>
              </a:tabLst>
            </a:pPr>
            <a:r>
              <a:rPr b="0" lang="en-US" sz="1800" spc="-41" strike="noStrike">
                <a:solidFill>
                  <a:srgbClr val="162b3c"/>
                </a:solidFill>
                <a:latin typeface="Trebuchet MS"/>
              </a:rPr>
              <a:t>(DOF</a:t>
            </a:r>
            <a:r>
              <a:rPr b="0" lang="en-US" sz="1800" spc="-126" strike="noStrike">
                <a:solidFill>
                  <a:srgbClr val="162b3c"/>
                </a:solidFill>
                <a:latin typeface="Trebuchet MS"/>
              </a:rPr>
              <a:t> </a:t>
            </a:r>
            <a:r>
              <a:rPr b="0" lang="en-US" sz="1800" spc="97" strike="noStrike">
                <a:solidFill>
                  <a:srgbClr val="162b3c"/>
                </a:solidFill>
                <a:latin typeface="Trebuchet MS"/>
              </a:rPr>
              <a:t>11</a:t>
            </a:r>
            <a:r>
              <a:rPr b="0" lang="en-US" sz="1800" spc="-97" strike="noStrike">
                <a:solidFill>
                  <a:srgbClr val="162b3c"/>
                </a:solidFill>
                <a:latin typeface="Trebuchet MS"/>
              </a:rPr>
              <a:t> </a:t>
            </a:r>
            <a:r>
              <a:rPr b="0" lang="en-US" sz="1800" spc="43" strike="noStrike">
                <a:solidFill>
                  <a:srgbClr val="162b3c"/>
                </a:solidFill>
                <a:latin typeface="Trebuchet MS"/>
              </a:rPr>
              <a:t>DE</a:t>
            </a:r>
            <a:r>
              <a:rPr b="0" lang="en-US" sz="1800" spc="-120" strike="noStrike">
                <a:solidFill>
                  <a:srgbClr val="162b3c"/>
                </a:solidFill>
                <a:latin typeface="Trebuchet MS"/>
              </a:rPr>
              <a:t> </a:t>
            </a:r>
            <a:r>
              <a:rPr b="0" lang="en-US" sz="1800" spc="9" strike="noStrike">
                <a:solidFill>
                  <a:srgbClr val="162b3c"/>
                </a:solidFill>
                <a:latin typeface="Trebuchet MS"/>
              </a:rPr>
              <a:t>ENERO</a:t>
            </a:r>
            <a:r>
              <a:rPr b="0" lang="en-US" sz="1800" spc="-137" strike="noStrike">
                <a:solidFill>
                  <a:srgbClr val="162b3c"/>
                </a:solidFill>
                <a:latin typeface="Trebuchet MS"/>
              </a:rPr>
              <a:t> </a:t>
            </a:r>
            <a:r>
              <a:rPr b="0" lang="en-US" sz="1800" spc="43" strike="noStrike">
                <a:solidFill>
                  <a:srgbClr val="162b3c"/>
                </a:solidFill>
                <a:latin typeface="Trebuchet MS"/>
              </a:rPr>
              <a:t>DE</a:t>
            </a:r>
            <a:r>
              <a:rPr b="0" lang="en-US" sz="1800" spc="-111" strike="noStrike">
                <a:solidFill>
                  <a:srgbClr val="162b3c"/>
                </a:solidFill>
                <a:latin typeface="Trebuchet MS"/>
              </a:rPr>
              <a:t> </a:t>
            </a:r>
            <a:r>
              <a:rPr b="0" lang="en-US" sz="1800" spc="103" strike="noStrike">
                <a:solidFill>
                  <a:srgbClr val="162b3c"/>
                </a:solidFill>
                <a:latin typeface="Trebuchet MS"/>
              </a:rPr>
              <a:t>2021</a:t>
            </a:r>
            <a:r>
              <a:rPr b="0" lang="en-US" sz="1800" spc="-114" strike="noStrike">
                <a:solidFill>
                  <a:srgbClr val="162b3c"/>
                </a:solidFill>
                <a:latin typeface="Trebuchet MS"/>
              </a:rPr>
              <a:t> </a:t>
            </a:r>
            <a:r>
              <a:rPr b="0" lang="en-US" sz="1800" spc="-41" strike="noStrike">
                <a:solidFill>
                  <a:srgbClr val="162b3c"/>
                </a:solidFill>
                <a:latin typeface="Trebuchet MS"/>
              </a:rPr>
              <a:t>ANEXO</a:t>
            </a:r>
            <a:r>
              <a:rPr b="0" lang="en-US" sz="1800" spc="-137" strike="noStrike">
                <a:solidFill>
                  <a:srgbClr val="162b3c"/>
                </a:solidFill>
                <a:latin typeface="Trebuchet MS"/>
              </a:rPr>
              <a:t> </a:t>
            </a:r>
            <a:r>
              <a:rPr b="0" lang="en-US" sz="1800" spc="109" strike="noStrike">
                <a:solidFill>
                  <a:srgbClr val="162b3c"/>
                </a:solidFill>
                <a:latin typeface="Trebuchet MS"/>
              </a:rPr>
              <a:t>8</a:t>
            </a:r>
            <a:r>
              <a:rPr b="0" lang="en-US" sz="1800" spc="-97" strike="noStrike">
                <a:solidFill>
                  <a:srgbClr val="162b3c"/>
                </a:solidFill>
                <a:latin typeface="Trebuchet MS"/>
              </a:rPr>
              <a:t> </a:t>
            </a:r>
            <a:r>
              <a:rPr b="0" lang="en-US" sz="1800" spc="24" strike="noStrike">
                <a:solidFill>
                  <a:srgbClr val="162b3c"/>
                </a:solidFill>
                <a:latin typeface="Trebuchet MS"/>
              </a:rPr>
              <a:t>RMF)</a:t>
            </a:r>
            <a:endParaRPr b="0" lang="es-MX" sz="1800" spc="-1" strike="noStrike">
              <a:latin typeface="Arial"/>
            </a:endParaRPr>
          </a:p>
        </p:txBody>
      </p:sp>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472" name="object 3"/>
          <p:cNvGraphicFramePr/>
          <p:nvPr/>
        </p:nvGraphicFramePr>
        <p:xfrm>
          <a:off x="941040" y="1044720"/>
          <a:ext cx="7434720" cy="5042160"/>
        </p:xfrm>
        <a:graphic>
          <a:graphicData uri="http://schemas.openxmlformats.org/drawingml/2006/table">
            <a:tbl>
              <a:tblPr/>
              <a:tblGrid>
                <a:gridCol w="1755000"/>
                <a:gridCol w="1755000"/>
                <a:gridCol w="1499760"/>
                <a:gridCol w="2424960"/>
              </a:tblGrid>
              <a:tr h="1303200">
                <a:tc>
                  <a:txBody>
                    <a:bodyPr lIns="0" rIns="0" tIns="3600" bIns="0" anchor="t">
                      <a:noAutofit/>
                    </a:bodyPr>
                    <a:p>
                      <a:pPr>
                        <a:lnSpc>
                          <a:spcPct val="100000"/>
                        </a:lnSpc>
                        <a:spcBef>
                          <a:spcPts val="31"/>
                        </a:spcBef>
                      </a:pPr>
                      <a:endParaRPr b="0" lang="es-MX" sz="1800" spc="-1" strike="noStrike">
                        <a:latin typeface="Arial"/>
                      </a:endParaRPr>
                    </a:p>
                    <a:p>
                      <a:pPr marL="131400">
                        <a:lnSpc>
                          <a:spcPct val="100000"/>
                        </a:lnSpc>
                      </a:pPr>
                      <a:r>
                        <a:rPr b="1" lang="en-US" sz="2000" spc="-7" strike="noStrike">
                          <a:solidFill>
                            <a:srgbClr val="ffffff"/>
                          </a:solidFill>
                          <a:latin typeface="Calibri"/>
                        </a:rPr>
                        <a:t>Límite</a:t>
                      </a:r>
                      <a:r>
                        <a:rPr b="1" lang="en-US" sz="2000" spc="-46" strike="noStrike">
                          <a:solidFill>
                            <a:srgbClr val="ffffff"/>
                          </a:solidFill>
                          <a:latin typeface="Calibri"/>
                        </a:rPr>
                        <a:t> </a:t>
                      </a:r>
                      <a:r>
                        <a:rPr b="1" lang="en-US" sz="2000" spc="-12" strike="noStrike">
                          <a:solidFill>
                            <a:srgbClr val="ffffff"/>
                          </a:solidFill>
                          <a:latin typeface="Calibri"/>
                        </a:rPr>
                        <a:t>inferior</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38160">
                      <a:solidFill>
                        <a:srgbClr val="ffffff"/>
                      </a:solidFill>
                    </a:lnB>
                    <a:solidFill>
                      <a:srgbClr val="2c5579"/>
                    </a:solidFill>
                  </a:tcPr>
                </a:tc>
                <a:tc>
                  <a:txBody>
                    <a:bodyPr lIns="0" rIns="0" tIns="3600" bIns="0" anchor="t">
                      <a:noAutofit/>
                    </a:bodyPr>
                    <a:p>
                      <a:pPr>
                        <a:lnSpc>
                          <a:spcPct val="100000"/>
                        </a:lnSpc>
                        <a:spcBef>
                          <a:spcPts val="31"/>
                        </a:spcBef>
                      </a:pPr>
                      <a:endParaRPr b="0" lang="es-MX" sz="1800" spc="-1" strike="noStrike">
                        <a:latin typeface="Arial"/>
                      </a:endParaRPr>
                    </a:p>
                    <a:p>
                      <a:pPr algn="r">
                        <a:lnSpc>
                          <a:spcPct val="100000"/>
                        </a:lnSpc>
                      </a:pPr>
                      <a:r>
                        <a:rPr b="1" lang="en-US" sz="2000" spc="-7" strike="noStrike">
                          <a:solidFill>
                            <a:srgbClr val="ffffff"/>
                          </a:solidFill>
                          <a:latin typeface="Calibri"/>
                        </a:rPr>
                        <a:t>Límite</a:t>
                      </a:r>
                      <a:r>
                        <a:rPr b="1" lang="en-US" sz="2000" spc="-97" strike="noStrike">
                          <a:solidFill>
                            <a:srgbClr val="ffffff"/>
                          </a:solidFill>
                          <a:latin typeface="Calibri"/>
                        </a:rPr>
                        <a:t> </a:t>
                      </a:r>
                      <a:r>
                        <a:rPr b="1" lang="en-US" sz="2000" spc="-1" strike="noStrike">
                          <a:solidFill>
                            <a:srgbClr val="ffffff"/>
                          </a:solidFill>
                          <a:latin typeface="Calibri"/>
                        </a:rPr>
                        <a:t>superior</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38160">
                      <a:solidFill>
                        <a:srgbClr val="ffffff"/>
                      </a:solidFill>
                    </a:lnB>
                    <a:solidFill>
                      <a:srgbClr val="2c5579"/>
                    </a:solidFill>
                  </a:tcPr>
                </a:tc>
                <a:tc>
                  <a:txBody>
                    <a:bodyPr lIns="0" rIns="0" tIns="3600" bIns="0" anchor="t">
                      <a:noAutofit/>
                    </a:bodyPr>
                    <a:p>
                      <a:pPr>
                        <a:lnSpc>
                          <a:spcPct val="100000"/>
                        </a:lnSpc>
                        <a:spcBef>
                          <a:spcPts val="31"/>
                        </a:spcBef>
                      </a:pPr>
                      <a:endParaRPr b="0" lang="es-MX" sz="1800" spc="-1" strike="noStrike">
                        <a:latin typeface="Arial"/>
                      </a:endParaRPr>
                    </a:p>
                    <a:p>
                      <a:pPr marL="245160">
                        <a:lnSpc>
                          <a:spcPct val="100000"/>
                        </a:lnSpc>
                      </a:pPr>
                      <a:r>
                        <a:rPr b="1" lang="en-US" sz="2000" spc="-12" strike="noStrike">
                          <a:solidFill>
                            <a:srgbClr val="ffffff"/>
                          </a:solidFill>
                          <a:latin typeface="Calibri"/>
                        </a:rPr>
                        <a:t>Cuota</a:t>
                      </a:r>
                      <a:r>
                        <a:rPr b="1" lang="en-US" sz="2000" spc="-32" strike="noStrike">
                          <a:solidFill>
                            <a:srgbClr val="ffffff"/>
                          </a:solidFill>
                          <a:latin typeface="Calibri"/>
                        </a:rPr>
                        <a:t> </a:t>
                      </a:r>
                      <a:r>
                        <a:rPr b="1" lang="en-US" sz="2000" spc="-7" strike="noStrike">
                          <a:solidFill>
                            <a:srgbClr val="ffffff"/>
                          </a:solidFill>
                          <a:latin typeface="Calibri"/>
                        </a:rPr>
                        <a:t>fija</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38160">
                      <a:solidFill>
                        <a:srgbClr val="ffffff"/>
                      </a:solidFill>
                    </a:lnB>
                    <a:solidFill>
                      <a:srgbClr val="2c5579"/>
                    </a:solidFill>
                  </a:tcPr>
                </a:tc>
                <a:tc>
                  <a:txBody>
                    <a:bodyPr lIns="0" rIns="0" tIns="0" bIns="0" anchor="t">
                      <a:noAutofit/>
                    </a:bodyPr>
                    <a:p>
                      <a:pPr marL="414720">
                        <a:lnSpc>
                          <a:spcPts val="2336"/>
                        </a:lnSpc>
                      </a:pPr>
                      <a:r>
                        <a:rPr b="1" lang="en-US" sz="2000" spc="-12" strike="noStrike">
                          <a:solidFill>
                            <a:srgbClr val="ffffff"/>
                          </a:solidFill>
                          <a:latin typeface="Calibri"/>
                        </a:rPr>
                        <a:t>Por ciento</a:t>
                      </a:r>
                      <a:r>
                        <a:rPr b="1" lang="en-US" sz="2000" spc="-32" strike="noStrike">
                          <a:solidFill>
                            <a:srgbClr val="ffffff"/>
                          </a:solidFill>
                          <a:latin typeface="Calibri"/>
                        </a:rPr>
                        <a:t> </a:t>
                      </a:r>
                      <a:r>
                        <a:rPr b="1" lang="en-US" sz="2000" spc="-15" strike="noStrike">
                          <a:solidFill>
                            <a:srgbClr val="ffffff"/>
                          </a:solidFill>
                          <a:latin typeface="Calibri"/>
                        </a:rPr>
                        <a:t>para</a:t>
                      </a:r>
                      <a:endParaRPr b="0" lang="es-MX" sz="2000" spc="-1" strike="noStrike">
                        <a:latin typeface="Arial"/>
                      </a:endParaRPr>
                    </a:p>
                    <a:p>
                      <a:pPr marL="354960" indent="66600">
                        <a:lnSpc>
                          <a:spcPts val="2659"/>
                        </a:lnSpc>
                        <a:spcBef>
                          <a:spcPts val="40"/>
                        </a:spcBef>
                        <a:tabLst>
                          <a:tab algn="l" pos="0"/>
                        </a:tabLst>
                      </a:pPr>
                      <a:r>
                        <a:rPr b="1" lang="en-US" sz="2000" spc="-7" strike="noStrike">
                          <a:solidFill>
                            <a:srgbClr val="ffffff"/>
                          </a:solidFill>
                          <a:latin typeface="Calibri"/>
                        </a:rPr>
                        <a:t>aplicarse sobre  el </a:t>
                      </a:r>
                      <a:r>
                        <a:rPr b="1" lang="en-US" sz="2000" spc="-15" strike="noStrike">
                          <a:solidFill>
                            <a:srgbClr val="ffffff"/>
                          </a:solidFill>
                          <a:latin typeface="Calibri"/>
                        </a:rPr>
                        <a:t>excedente</a:t>
                      </a:r>
                      <a:r>
                        <a:rPr b="1" lang="en-US" sz="2000" spc="-80" strike="noStrike">
                          <a:solidFill>
                            <a:srgbClr val="ffffff"/>
                          </a:solidFill>
                          <a:latin typeface="Calibri"/>
                        </a:rPr>
                        <a:t> </a:t>
                      </a:r>
                      <a:r>
                        <a:rPr b="1" lang="en-US" sz="2000" spc="-1" strike="noStrike">
                          <a:solidFill>
                            <a:srgbClr val="ffffff"/>
                          </a:solidFill>
                          <a:latin typeface="Calibri"/>
                        </a:rPr>
                        <a:t>del</a:t>
                      </a:r>
                      <a:endParaRPr b="0" lang="es-MX" sz="2000" spc="-1" strike="noStrike">
                        <a:latin typeface="Arial"/>
                      </a:endParaRPr>
                    </a:p>
                    <a:p>
                      <a:pPr marL="490680" indent="66600">
                        <a:lnSpc>
                          <a:spcPct val="100000"/>
                        </a:lnSpc>
                        <a:spcBef>
                          <a:spcPts val="40"/>
                        </a:spcBef>
                        <a:tabLst>
                          <a:tab algn="l" pos="0"/>
                        </a:tabLst>
                      </a:pPr>
                      <a:r>
                        <a:rPr b="1" lang="en-US" sz="2000" spc="-7" strike="noStrike">
                          <a:solidFill>
                            <a:srgbClr val="ffffff"/>
                          </a:solidFill>
                          <a:latin typeface="Calibri"/>
                        </a:rPr>
                        <a:t>límite</a:t>
                      </a:r>
                      <a:r>
                        <a:rPr b="1" lang="en-US" sz="2000" spc="-41" strike="noStrike">
                          <a:solidFill>
                            <a:srgbClr val="ffffff"/>
                          </a:solidFill>
                          <a:latin typeface="Calibri"/>
                        </a:rPr>
                        <a:t> </a:t>
                      </a:r>
                      <a:r>
                        <a:rPr b="1" lang="en-US" sz="2000" spc="-12" strike="noStrike">
                          <a:solidFill>
                            <a:srgbClr val="ffffff"/>
                          </a:solidFill>
                          <a:latin typeface="Calibri"/>
                        </a:rPr>
                        <a:t>inferior</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38160">
                      <a:solidFill>
                        <a:srgbClr val="ffffff"/>
                      </a:solidFill>
                    </a:lnB>
                    <a:solidFill>
                      <a:srgbClr val="2c5579"/>
                    </a:solidFill>
                  </a:tcPr>
                </a:tc>
              </a:tr>
              <a:tr h="311400">
                <a:tc>
                  <a:txBody>
                    <a:bodyPr lIns="0" rIns="0" tIns="0" bIns="0" anchor="t">
                      <a:noAutofit/>
                    </a:bodyPr>
                    <a:p>
                      <a:pPr algn="ctr">
                        <a:lnSpc>
                          <a:spcPts val="2336"/>
                        </a:lnSpc>
                      </a:pPr>
                      <a:r>
                        <a:rPr b="1" lang="en-US" sz="2000" spc="-1" strike="noStrike">
                          <a:solidFill>
                            <a:srgbClr val="ffffff"/>
                          </a:solidFill>
                          <a:latin typeface="Calibri"/>
                        </a:rPr>
                        <a:t>$</a:t>
                      </a:r>
                      <a:endParaRPr b="0" lang="es-MX" sz="2000" spc="-1" strike="noStrike">
                        <a:latin typeface="Arial"/>
                      </a:endParaRPr>
                    </a:p>
                  </a:txBody>
                  <a:tcPr anchor="t">
                    <a:lnL w="12240">
                      <a:solidFill>
                        <a:srgbClr val="ffffff"/>
                      </a:solidFill>
                    </a:lnL>
                    <a:lnR w="12240">
                      <a:solidFill>
                        <a:srgbClr val="ffffff"/>
                      </a:solidFill>
                    </a:lnR>
                    <a:lnT w="38160">
                      <a:solidFill>
                        <a:srgbClr val="ffffff"/>
                      </a:solidFill>
                    </a:lnT>
                    <a:lnB w="12240">
                      <a:solidFill>
                        <a:srgbClr val="ffffff"/>
                      </a:solidFill>
                    </a:lnB>
                    <a:solidFill>
                      <a:srgbClr val="2c5579"/>
                    </a:solidFill>
                  </a:tcPr>
                </a:tc>
                <a:tc>
                  <a:txBody>
                    <a:bodyPr lIns="0" rIns="0" tIns="0" bIns="0" anchor="t">
                      <a:noAutofit/>
                    </a:bodyPr>
                    <a:p>
                      <a:pPr marL="720" algn="ctr">
                        <a:lnSpc>
                          <a:spcPts val="2336"/>
                        </a:lnSpc>
                      </a:pPr>
                      <a:r>
                        <a:rPr b="0" lang="en-US" sz="2000" spc="-1" strike="noStrike">
                          <a:solidFill>
                            <a:srgbClr val="000000"/>
                          </a:solidFill>
                          <a:latin typeface="Calibri"/>
                        </a:rPr>
                        <a:t>$</a:t>
                      </a:r>
                      <a:endParaRPr b="0" lang="es-MX" sz="2000" spc="-1" strike="noStrike">
                        <a:latin typeface="Arial"/>
                      </a:endParaRPr>
                    </a:p>
                  </a:txBody>
                  <a:tcPr anchor="t">
                    <a:lnL w="12240">
                      <a:solidFill>
                        <a:srgbClr val="ffffff"/>
                      </a:solidFill>
                    </a:lnL>
                    <a:lnR w="12240">
                      <a:solidFill>
                        <a:srgbClr val="ffffff"/>
                      </a:solidFill>
                    </a:lnR>
                    <a:lnT w="38160">
                      <a:solidFill>
                        <a:srgbClr val="ffffff"/>
                      </a:solidFill>
                    </a:lnT>
                    <a:lnB w="12240">
                      <a:solidFill>
                        <a:srgbClr val="ffffff"/>
                      </a:solidFill>
                    </a:lnB>
                    <a:solidFill>
                      <a:srgbClr val="cdd1d6"/>
                    </a:solidFill>
                  </a:tcPr>
                </a:tc>
                <a:tc>
                  <a:txBody>
                    <a:bodyPr lIns="0" rIns="0" tIns="0" bIns="0" anchor="t">
                      <a:noAutofit/>
                    </a:bodyPr>
                    <a:p>
                      <a:pPr marL="1440" algn="ctr">
                        <a:lnSpc>
                          <a:spcPts val="2336"/>
                        </a:lnSpc>
                      </a:pPr>
                      <a:r>
                        <a:rPr b="0" lang="en-US" sz="2000" spc="-1" strike="noStrike">
                          <a:solidFill>
                            <a:srgbClr val="000000"/>
                          </a:solidFill>
                          <a:latin typeface="Calibri"/>
                        </a:rPr>
                        <a:t>$</a:t>
                      </a:r>
                      <a:endParaRPr b="0" lang="es-MX" sz="2000" spc="-1" strike="noStrike">
                        <a:latin typeface="Arial"/>
                      </a:endParaRPr>
                    </a:p>
                  </a:txBody>
                  <a:tcPr anchor="t">
                    <a:lnL w="12240">
                      <a:solidFill>
                        <a:srgbClr val="ffffff"/>
                      </a:solidFill>
                    </a:lnL>
                    <a:lnR w="12240">
                      <a:solidFill>
                        <a:srgbClr val="ffffff"/>
                      </a:solidFill>
                    </a:lnR>
                    <a:lnT w="38160">
                      <a:solidFill>
                        <a:srgbClr val="ffffff"/>
                      </a:solidFill>
                    </a:lnT>
                    <a:lnB w="12240">
                      <a:solidFill>
                        <a:srgbClr val="ffffff"/>
                      </a:solidFill>
                    </a:lnB>
                    <a:solidFill>
                      <a:srgbClr val="cdd1d6"/>
                    </a:solidFill>
                  </a:tcPr>
                </a:tc>
                <a:tc>
                  <a:txBody>
                    <a:bodyPr lIns="0" rIns="0" tIns="0" bIns="0" anchor="t">
                      <a:noAutofit/>
                    </a:bodyPr>
                    <a:p>
                      <a:pPr algn="ctr">
                        <a:lnSpc>
                          <a:spcPts val="2336"/>
                        </a:lnSpc>
                      </a:pPr>
                      <a:r>
                        <a:rPr b="0" lang="en-US" sz="2000" spc="-1" strike="noStrike">
                          <a:solidFill>
                            <a:srgbClr val="000000"/>
                          </a:solidFill>
                          <a:latin typeface="Calibri"/>
                        </a:rPr>
                        <a:t>%</a:t>
                      </a:r>
                      <a:endParaRPr b="0" lang="es-MX" sz="2000" spc="-1" strike="noStrike">
                        <a:latin typeface="Arial"/>
                      </a:endParaRPr>
                    </a:p>
                  </a:txBody>
                  <a:tcPr anchor="t">
                    <a:lnL w="12240">
                      <a:solidFill>
                        <a:srgbClr val="ffffff"/>
                      </a:solidFill>
                    </a:lnL>
                    <a:lnR w="12240">
                      <a:solidFill>
                        <a:srgbClr val="ffffff"/>
                      </a:solidFill>
                    </a:lnR>
                    <a:lnT w="38160">
                      <a:solidFill>
                        <a:srgbClr val="ffffff"/>
                      </a:solidFill>
                    </a:lnT>
                    <a:lnB w="12240">
                      <a:solidFill>
                        <a:srgbClr val="ffffff"/>
                      </a:solidFill>
                    </a:lnB>
                    <a:solidFill>
                      <a:srgbClr val="cdd1d6"/>
                    </a:solidFill>
                  </a:tcPr>
                </a:tc>
              </a:tr>
              <a:tr h="311400">
                <a:tc>
                  <a:txBody>
                    <a:bodyPr lIns="0" rIns="0" tIns="0" bIns="0" anchor="t">
                      <a:noAutofit/>
                    </a:bodyPr>
                    <a:p>
                      <a:pPr algn="r">
                        <a:lnSpc>
                          <a:spcPts val="2336"/>
                        </a:lnSpc>
                      </a:pPr>
                      <a:r>
                        <a:rPr b="1" lang="en-US" sz="2000" spc="-1" strike="noStrike">
                          <a:solidFill>
                            <a:srgbClr val="ffffff"/>
                          </a:solidFill>
                          <a:latin typeface="Calibri"/>
                        </a:rPr>
                        <a:t>0</a:t>
                      </a:r>
                      <a:r>
                        <a:rPr b="1" lang="en-US" sz="2000" spc="4" strike="noStrike">
                          <a:solidFill>
                            <a:srgbClr val="ffffff"/>
                          </a:solidFill>
                          <a:latin typeface="Calibri"/>
                        </a:rPr>
                        <a:t>.</a:t>
                      </a:r>
                      <a:r>
                        <a:rPr b="1" lang="en-US" sz="2000" spc="-1" strike="noStrike">
                          <a:solidFill>
                            <a:srgbClr val="ffffff"/>
                          </a:solidFill>
                          <a:latin typeface="Calibri"/>
                        </a:rPr>
                        <a:t>01</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2c5579"/>
                    </a:solidFill>
                  </a:tcPr>
                </a:tc>
                <a:tc>
                  <a:txBody>
                    <a:bodyPr lIns="0" rIns="0" tIns="0" bIns="0" anchor="t">
                      <a:noAutofit/>
                    </a:bodyPr>
                    <a:p>
                      <a:pPr algn="r">
                        <a:lnSpc>
                          <a:spcPts val="2336"/>
                        </a:lnSpc>
                      </a:pPr>
                      <a:r>
                        <a:rPr b="0" lang="en-US" sz="2000" spc="-1" strike="noStrike">
                          <a:solidFill>
                            <a:srgbClr val="000000"/>
                          </a:solidFill>
                          <a:latin typeface="Calibri"/>
                        </a:rPr>
                        <a:t>64</a:t>
                      </a:r>
                      <a:r>
                        <a:rPr b="0" lang="en-US" sz="2000" spc="4" strike="noStrike">
                          <a:solidFill>
                            <a:srgbClr val="000000"/>
                          </a:solidFill>
                          <a:latin typeface="Calibri"/>
                        </a:rPr>
                        <a:t>4</a:t>
                      </a:r>
                      <a:r>
                        <a:rPr b="0" lang="en-US" sz="2000" spc="-7" strike="noStrike">
                          <a:solidFill>
                            <a:srgbClr val="000000"/>
                          </a:solidFill>
                          <a:latin typeface="Calibri"/>
                        </a:rPr>
                        <a:t>.58</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c>
                  <a:txBody>
                    <a:bodyPr lIns="0" rIns="0" tIns="0" bIns="0" anchor="t">
                      <a:noAutofit/>
                    </a:bodyPr>
                    <a:p>
                      <a:pPr algn="r">
                        <a:lnSpc>
                          <a:spcPts val="2336"/>
                        </a:lnSpc>
                      </a:pPr>
                      <a:r>
                        <a:rPr b="0" lang="en-US" sz="2000" spc="-1" strike="noStrike">
                          <a:solidFill>
                            <a:srgbClr val="000000"/>
                          </a:solidFill>
                          <a:latin typeface="Calibri"/>
                        </a:rPr>
                        <a:t>0.00</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c>
                  <a:txBody>
                    <a:bodyPr lIns="0" rIns="0" tIns="0" bIns="0" anchor="t">
                      <a:noAutofit/>
                    </a:bodyPr>
                    <a:p>
                      <a:pPr algn="r">
                        <a:lnSpc>
                          <a:spcPts val="2336"/>
                        </a:lnSpc>
                      </a:pPr>
                      <a:r>
                        <a:rPr b="0" lang="en-US" sz="2000" spc="-1" strike="noStrike">
                          <a:solidFill>
                            <a:srgbClr val="000000"/>
                          </a:solidFill>
                          <a:latin typeface="Calibri"/>
                        </a:rPr>
                        <a:t>1.92</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r>
              <a:tr h="311400">
                <a:tc>
                  <a:txBody>
                    <a:bodyPr lIns="0" rIns="0" tIns="0" bIns="0" anchor="t">
                      <a:noAutofit/>
                    </a:bodyPr>
                    <a:p>
                      <a:pPr algn="r">
                        <a:lnSpc>
                          <a:spcPts val="2336"/>
                        </a:lnSpc>
                      </a:pPr>
                      <a:r>
                        <a:rPr b="1" lang="en-US" sz="2000" spc="-1" strike="noStrike">
                          <a:solidFill>
                            <a:srgbClr val="ffffff"/>
                          </a:solidFill>
                          <a:latin typeface="Calibri"/>
                        </a:rPr>
                        <a:t>644.59</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2c5579"/>
                    </a:solidFill>
                  </a:tcPr>
                </a:tc>
                <a:tc>
                  <a:txBody>
                    <a:bodyPr lIns="0" rIns="0" tIns="0" bIns="0" anchor="t">
                      <a:noAutofit/>
                    </a:bodyPr>
                    <a:p>
                      <a:pPr algn="r">
                        <a:lnSpc>
                          <a:spcPts val="2336"/>
                        </a:lnSpc>
                      </a:pPr>
                      <a:r>
                        <a:rPr b="0" lang="en-US" sz="2000" spc="-1" strike="noStrike">
                          <a:solidFill>
                            <a:srgbClr val="000000"/>
                          </a:solidFill>
                          <a:latin typeface="Calibri"/>
                        </a:rPr>
                        <a:t>5,4</a:t>
                      </a:r>
                      <a:r>
                        <a:rPr b="0" lang="en-US" sz="2000" spc="4" strike="noStrike">
                          <a:solidFill>
                            <a:srgbClr val="000000"/>
                          </a:solidFill>
                          <a:latin typeface="Calibri"/>
                        </a:rPr>
                        <a:t>7</a:t>
                      </a:r>
                      <a:r>
                        <a:rPr b="0" lang="en-US" sz="2000" spc="-1" strike="noStrike">
                          <a:solidFill>
                            <a:srgbClr val="000000"/>
                          </a:solidFill>
                          <a:latin typeface="Calibri"/>
                        </a:rPr>
                        <a:t>0.92</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c>
                  <a:txBody>
                    <a:bodyPr lIns="0" rIns="0" tIns="0" bIns="0" anchor="t">
                      <a:noAutofit/>
                    </a:bodyPr>
                    <a:p>
                      <a:pPr algn="r">
                        <a:lnSpc>
                          <a:spcPts val="2336"/>
                        </a:lnSpc>
                      </a:pPr>
                      <a:r>
                        <a:rPr b="0" lang="en-US" sz="2000" spc="-1" strike="noStrike">
                          <a:solidFill>
                            <a:srgbClr val="000000"/>
                          </a:solidFill>
                          <a:latin typeface="Calibri"/>
                        </a:rPr>
                        <a:t>1</a:t>
                      </a:r>
                      <a:r>
                        <a:rPr b="0" lang="en-US" sz="2000" spc="4" strike="noStrike">
                          <a:solidFill>
                            <a:srgbClr val="000000"/>
                          </a:solidFill>
                          <a:latin typeface="Calibri"/>
                        </a:rPr>
                        <a:t>2</a:t>
                      </a:r>
                      <a:r>
                        <a:rPr b="0" lang="en-US" sz="2000" spc="-7" strike="noStrike">
                          <a:solidFill>
                            <a:srgbClr val="000000"/>
                          </a:solidFill>
                          <a:latin typeface="Calibri"/>
                        </a:rPr>
                        <a:t>.38</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c>
                  <a:txBody>
                    <a:bodyPr lIns="0" rIns="0" tIns="0" bIns="0" anchor="t">
                      <a:noAutofit/>
                    </a:bodyPr>
                    <a:p>
                      <a:pPr algn="r">
                        <a:lnSpc>
                          <a:spcPts val="2336"/>
                        </a:lnSpc>
                      </a:pPr>
                      <a:r>
                        <a:rPr b="0" lang="en-US" sz="2000" spc="-1" strike="noStrike">
                          <a:solidFill>
                            <a:srgbClr val="000000"/>
                          </a:solidFill>
                          <a:latin typeface="Calibri"/>
                        </a:rPr>
                        <a:t>6.40</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r>
              <a:tr h="311400">
                <a:tc>
                  <a:txBody>
                    <a:bodyPr lIns="0" rIns="0" tIns="0" bIns="0" anchor="t">
                      <a:noAutofit/>
                    </a:bodyPr>
                    <a:p>
                      <a:pPr algn="r">
                        <a:lnSpc>
                          <a:spcPts val="2341"/>
                        </a:lnSpc>
                      </a:pPr>
                      <a:r>
                        <a:rPr b="1" lang="en-US" sz="2000" spc="-1" strike="noStrike">
                          <a:solidFill>
                            <a:srgbClr val="ffffff"/>
                          </a:solidFill>
                          <a:latin typeface="Calibri"/>
                        </a:rPr>
                        <a:t>5,</a:t>
                      </a:r>
                      <a:r>
                        <a:rPr b="1" lang="en-US" sz="2000" spc="4" strike="noStrike">
                          <a:solidFill>
                            <a:srgbClr val="ffffff"/>
                          </a:solidFill>
                          <a:latin typeface="Calibri"/>
                        </a:rPr>
                        <a:t>4</a:t>
                      </a:r>
                      <a:r>
                        <a:rPr b="1" lang="en-US" sz="2000" spc="-1" strike="noStrike">
                          <a:solidFill>
                            <a:srgbClr val="ffffff"/>
                          </a:solidFill>
                          <a:latin typeface="Calibri"/>
                        </a:rPr>
                        <a:t>70</a:t>
                      </a:r>
                      <a:r>
                        <a:rPr b="1" lang="en-US" sz="2000" spc="4" strike="noStrike">
                          <a:solidFill>
                            <a:srgbClr val="ffffff"/>
                          </a:solidFill>
                          <a:latin typeface="Calibri"/>
                        </a:rPr>
                        <a:t>.</a:t>
                      </a:r>
                      <a:r>
                        <a:rPr b="1" lang="en-US" sz="2000" spc="-1" strike="noStrike">
                          <a:solidFill>
                            <a:srgbClr val="ffffff"/>
                          </a:solidFill>
                          <a:latin typeface="Calibri"/>
                        </a:rPr>
                        <a:t>93</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2c5579"/>
                    </a:solidFill>
                  </a:tcPr>
                </a:tc>
                <a:tc>
                  <a:txBody>
                    <a:bodyPr lIns="0" rIns="0" tIns="0" bIns="0" anchor="t">
                      <a:noAutofit/>
                    </a:bodyPr>
                    <a:p>
                      <a:pPr algn="r">
                        <a:lnSpc>
                          <a:spcPts val="2341"/>
                        </a:lnSpc>
                      </a:pPr>
                      <a:r>
                        <a:rPr b="0" lang="en-US" sz="2000" spc="-1" strike="noStrike">
                          <a:solidFill>
                            <a:srgbClr val="000000"/>
                          </a:solidFill>
                          <a:latin typeface="Calibri"/>
                        </a:rPr>
                        <a:t>9,6</a:t>
                      </a:r>
                      <a:r>
                        <a:rPr b="0" lang="en-US" sz="2000" spc="4" strike="noStrike">
                          <a:solidFill>
                            <a:srgbClr val="000000"/>
                          </a:solidFill>
                          <a:latin typeface="Calibri"/>
                        </a:rPr>
                        <a:t>1</a:t>
                      </a:r>
                      <a:r>
                        <a:rPr b="0" lang="en-US" sz="2000" spc="-1" strike="noStrike">
                          <a:solidFill>
                            <a:srgbClr val="000000"/>
                          </a:solidFill>
                          <a:latin typeface="Calibri"/>
                        </a:rPr>
                        <a:t>4.66</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c>
                  <a:txBody>
                    <a:bodyPr lIns="0" rIns="0" tIns="0" bIns="0" anchor="t">
                      <a:noAutofit/>
                    </a:bodyPr>
                    <a:p>
                      <a:pPr algn="r">
                        <a:lnSpc>
                          <a:spcPts val="2341"/>
                        </a:lnSpc>
                      </a:pPr>
                      <a:r>
                        <a:rPr b="0" lang="en-US" sz="2000" spc="-1" strike="noStrike">
                          <a:solidFill>
                            <a:srgbClr val="000000"/>
                          </a:solidFill>
                          <a:latin typeface="Calibri"/>
                        </a:rPr>
                        <a:t>3</a:t>
                      </a:r>
                      <a:r>
                        <a:rPr b="0" lang="en-US" sz="2000" spc="4" strike="noStrike">
                          <a:solidFill>
                            <a:srgbClr val="000000"/>
                          </a:solidFill>
                          <a:latin typeface="Calibri"/>
                        </a:rPr>
                        <a:t>2</a:t>
                      </a:r>
                      <a:r>
                        <a:rPr b="0" lang="en-US" sz="2000" spc="-1" strike="noStrike">
                          <a:solidFill>
                            <a:srgbClr val="000000"/>
                          </a:solidFill>
                          <a:latin typeface="Calibri"/>
                        </a:rPr>
                        <a:t>1.26</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c>
                  <a:txBody>
                    <a:bodyPr lIns="0" rIns="0" tIns="0" bIns="0" anchor="t">
                      <a:noAutofit/>
                    </a:bodyPr>
                    <a:p>
                      <a:pPr algn="r">
                        <a:lnSpc>
                          <a:spcPts val="2341"/>
                        </a:lnSpc>
                      </a:pPr>
                      <a:r>
                        <a:rPr b="0" lang="en-US" sz="2000" spc="-1" strike="noStrike">
                          <a:solidFill>
                            <a:srgbClr val="000000"/>
                          </a:solidFill>
                          <a:latin typeface="Calibri"/>
                        </a:rPr>
                        <a:t>1</a:t>
                      </a:r>
                      <a:r>
                        <a:rPr b="0" lang="en-US" sz="2000" spc="4" strike="noStrike">
                          <a:solidFill>
                            <a:srgbClr val="000000"/>
                          </a:solidFill>
                          <a:latin typeface="Calibri"/>
                        </a:rPr>
                        <a:t>0</a:t>
                      </a:r>
                      <a:r>
                        <a:rPr b="0" lang="en-US" sz="2000" spc="-7" strike="noStrike">
                          <a:solidFill>
                            <a:srgbClr val="000000"/>
                          </a:solidFill>
                          <a:latin typeface="Calibri"/>
                        </a:rPr>
                        <a:t>.88</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r>
              <a:tr h="311400">
                <a:tc>
                  <a:txBody>
                    <a:bodyPr lIns="0" rIns="0" tIns="0" bIns="0" anchor="t">
                      <a:noAutofit/>
                    </a:bodyPr>
                    <a:p>
                      <a:pPr algn="r">
                        <a:lnSpc>
                          <a:spcPts val="2341"/>
                        </a:lnSpc>
                      </a:pPr>
                      <a:r>
                        <a:rPr b="1" lang="en-US" sz="2000" spc="-1" strike="noStrike">
                          <a:solidFill>
                            <a:srgbClr val="ffffff"/>
                          </a:solidFill>
                          <a:latin typeface="Calibri"/>
                        </a:rPr>
                        <a:t>9,</a:t>
                      </a:r>
                      <a:r>
                        <a:rPr b="1" lang="en-US" sz="2000" spc="4" strike="noStrike">
                          <a:solidFill>
                            <a:srgbClr val="ffffff"/>
                          </a:solidFill>
                          <a:latin typeface="Calibri"/>
                        </a:rPr>
                        <a:t>6</a:t>
                      </a:r>
                      <a:r>
                        <a:rPr b="1" lang="en-US" sz="2000" spc="-1" strike="noStrike">
                          <a:solidFill>
                            <a:srgbClr val="ffffff"/>
                          </a:solidFill>
                          <a:latin typeface="Calibri"/>
                        </a:rPr>
                        <a:t>14</a:t>
                      </a:r>
                      <a:r>
                        <a:rPr b="1" lang="en-US" sz="2000" spc="4" strike="noStrike">
                          <a:solidFill>
                            <a:srgbClr val="ffffff"/>
                          </a:solidFill>
                          <a:latin typeface="Calibri"/>
                        </a:rPr>
                        <a:t>.</a:t>
                      </a:r>
                      <a:r>
                        <a:rPr b="1" lang="en-US" sz="2000" spc="-1" strike="noStrike">
                          <a:solidFill>
                            <a:srgbClr val="ffffff"/>
                          </a:solidFill>
                          <a:latin typeface="Calibri"/>
                        </a:rPr>
                        <a:t>67</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2c5579"/>
                    </a:solidFill>
                  </a:tcPr>
                </a:tc>
                <a:tc>
                  <a:txBody>
                    <a:bodyPr lIns="0" rIns="0" tIns="0" bIns="0" anchor="t">
                      <a:noAutofit/>
                    </a:bodyPr>
                    <a:p>
                      <a:pPr algn="r">
                        <a:lnSpc>
                          <a:spcPts val="2341"/>
                        </a:lnSpc>
                      </a:pPr>
                      <a:r>
                        <a:rPr b="0" lang="en-US" sz="2000" spc="-1" strike="noStrike">
                          <a:solidFill>
                            <a:srgbClr val="000000"/>
                          </a:solidFill>
                          <a:latin typeface="Calibri"/>
                        </a:rPr>
                        <a:t>1</a:t>
                      </a:r>
                      <a:r>
                        <a:rPr b="0" lang="en-US" sz="2000" spc="4" strike="noStrike">
                          <a:solidFill>
                            <a:srgbClr val="000000"/>
                          </a:solidFill>
                          <a:latin typeface="Calibri"/>
                        </a:rPr>
                        <a:t>1</a:t>
                      </a:r>
                      <a:r>
                        <a:rPr b="0" lang="en-US" sz="2000" spc="-1" strike="noStrike">
                          <a:solidFill>
                            <a:srgbClr val="000000"/>
                          </a:solidFill>
                          <a:latin typeface="Calibri"/>
                        </a:rPr>
                        <a:t>,</a:t>
                      </a:r>
                      <a:r>
                        <a:rPr b="0" lang="en-US" sz="2000" spc="4" strike="noStrike">
                          <a:solidFill>
                            <a:srgbClr val="000000"/>
                          </a:solidFill>
                          <a:latin typeface="Calibri"/>
                        </a:rPr>
                        <a:t>1</a:t>
                      </a:r>
                      <a:r>
                        <a:rPr b="0" lang="en-US" sz="2000" spc="-1" strike="noStrike">
                          <a:solidFill>
                            <a:srgbClr val="000000"/>
                          </a:solidFill>
                          <a:latin typeface="Calibri"/>
                        </a:rPr>
                        <a:t>7</a:t>
                      </a:r>
                      <a:r>
                        <a:rPr b="0" lang="en-US" sz="2000" spc="4" strike="noStrike">
                          <a:solidFill>
                            <a:srgbClr val="000000"/>
                          </a:solidFill>
                          <a:latin typeface="Calibri"/>
                        </a:rPr>
                        <a:t>6</a:t>
                      </a:r>
                      <a:r>
                        <a:rPr b="0" lang="en-US" sz="2000" spc="-15" strike="noStrike">
                          <a:solidFill>
                            <a:srgbClr val="000000"/>
                          </a:solidFill>
                          <a:latin typeface="Calibri"/>
                        </a:rPr>
                        <a:t>.</a:t>
                      </a:r>
                      <a:r>
                        <a:rPr b="0" lang="en-US" sz="2000" spc="-1" strike="noStrike">
                          <a:solidFill>
                            <a:srgbClr val="000000"/>
                          </a:solidFill>
                          <a:latin typeface="Calibri"/>
                        </a:rPr>
                        <a:t>62</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c>
                  <a:txBody>
                    <a:bodyPr lIns="0" rIns="0" tIns="0" bIns="0" anchor="t">
                      <a:noAutofit/>
                    </a:bodyPr>
                    <a:p>
                      <a:pPr algn="r">
                        <a:lnSpc>
                          <a:spcPts val="2341"/>
                        </a:lnSpc>
                      </a:pPr>
                      <a:r>
                        <a:rPr b="0" lang="en-US" sz="2000" spc="-1" strike="noStrike">
                          <a:solidFill>
                            <a:srgbClr val="000000"/>
                          </a:solidFill>
                          <a:latin typeface="Calibri"/>
                        </a:rPr>
                        <a:t>7</a:t>
                      </a:r>
                      <a:r>
                        <a:rPr b="0" lang="en-US" sz="2000" spc="4" strike="noStrike">
                          <a:solidFill>
                            <a:srgbClr val="000000"/>
                          </a:solidFill>
                          <a:latin typeface="Calibri"/>
                        </a:rPr>
                        <a:t>7</a:t>
                      </a:r>
                      <a:r>
                        <a:rPr b="0" lang="en-US" sz="2000" spc="-1" strike="noStrike">
                          <a:solidFill>
                            <a:srgbClr val="000000"/>
                          </a:solidFill>
                          <a:latin typeface="Calibri"/>
                        </a:rPr>
                        <a:t>2.10</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c>
                  <a:txBody>
                    <a:bodyPr lIns="0" rIns="0" tIns="0" bIns="0" anchor="t">
                      <a:noAutofit/>
                    </a:bodyPr>
                    <a:p>
                      <a:pPr algn="r">
                        <a:lnSpc>
                          <a:spcPts val="2341"/>
                        </a:lnSpc>
                      </a:pPr>
                      <a:r>
                        <a:rPr b="0" lang="en-US" sz="2000" spc="-1" strike="noStrike">
                          <a:solidFill>
                            <a:srgbClr val="000000"/>
                          </a:solidFill>
                          <a:latin typeface="Calibri"/>
                        </a:rPr>
                        <a:t>1</a:t>
                      </a:r>
                      <a:r>
                        <a:rPr b="0" lang="en-US" sz="2000" spc="4" strike="noStrike">
                          <a:solidFill>
                            <a:srgbClr val="000000"/>
                          </a:solidFill>
                          <a:latin typeface="Calibri"/>
                        </a:rPr>
                        <a:t>6</a:t>
                      </a:r>
                      <a:r>
                        <a:rPr b="0" lang="en-US" sz="2000" spc="-7" strike="noStrike">
                          <a:solidFill>
                            <a:srgbClr val="000000"/>
                          </a:solidFill>
                          <a:latin typeface="Calibri"/>
                        </a:rPr>
                        <a:t>.00</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r>
              <a:tr h="311400">
                <a:tc>
                  <a:txBody>
                    <a:bodyPr lIns="0" rIns="0" tIns="0" bIns="0" anchor="t">
                      <a:noAutofit/>
                    </a:bodyPr>
                    <a:p>
                      <a:pPr algn="r">
                        <a:lnSpc>
                          <a:spcPts val="2341"/>
                        </a:lnSpc>
                      </a:pPr>
                      <a:r>
                        <a:rPr b="1" lang="en-US" sz="2000" spc="-1" strike="noStrike">
                          <a:solidFill>
                            <a:srgbClr val="ffffff"/>
                          </a:solidFill>
                          <a:latin typeface="Calibri"/>
                        </a:rPr>
                        <a:t>1</a:t>
                      </a:r>
                      <a:r>
                        <a:rPr b="1" lang="en-US" sz="2000" spc="4" strike="noStrike">
                          <a:solidFill>
                            <a:srgbClr val="ffffff"/>
                          </a:solidFill>
                          <a:latin typeface="Calibri"/>
                        </a:rPr>
                        <a:t>1</a:t>
                      </a:r>
                      <a:r>
                        <a:rPr b="1" lang="en-US" sz="2000" spc="-1" strike="noStrike">
                          <a:solidFill>
                            <a:srgbClr val="ffffff"/>
                          </a:solidFill>
                          <a:latin typeface="Calibri"/>
                        </a:rPr>
                        <a:t>,176.63</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2c5579"/>
                    </a:solidFill>
                  </a:tcPr>
                </a:tc>
                <a:tc>
                  <a:txBody>
                    <a:bodyPr lIns="0" rIns="0" tIns="0" bIns="0" anchor="t">
                      <a:noAutofit/>
                    </a:bodyPr>
                    <a:p>
                      <a:pPr algn="r">
                        <a:lnSpc>
                          <a:spcPts val="2341"/>
                        </a:lnSpc>
                      </a:pPr>
                      <a:r>
                        <a:rPr b="0" lang="en-US" sz="2000" spc="-1" strike="noStrike">
                          <a:solidFill>
                            <a:srgbClr val="000000"/>
                          </a:solidFill>
                          <a:latin typeface="Calibri"/>
                        </a:rPr>
                        <a:t>1</a:t>
                      </a:r>
                      <a:r>
                        <a:rPr b="0" lang="en-US" sz="2000" spc="4" strike="noStrike">
                          <a:solidFill>
                            <a:srgbClr val="000000"/>
                          </a:solidFill>
                          <a:latin typeface="Calibri"/>
                        </a:rPr>
                        <a:t>3</a:t>
                      </a:r>
                      <a:r>
                        <a:rPr b="0" lang="en-US" sz="2000" spc="-1" strike="noStrike">
                          <a:solidFill>
                            <a:srgbClr val="000000"/>
                          </a:solidFill>
                          <a:latin typeface="Calibri"/>
                        </a:rPr>
                        <a:t>,</a:t>
                      </a:r>
                      <a:r>
                        <a:rPr b="0" lang="en-US" sz="2000" spc="4" strike="noStrike">
                          <a:solidFill>
                            <a:srgbClr val="000000"/>
                          </a:solidFill>
                          <a:latin typeface="Calibri"/>
                        </a:rPr>
                        <a:t>3</a:t>
                      </a:r>
                      <a:r>
                        <a:rPr b="0" lang="en-US" sz="2000" spc="-1" strike="noStrike">
                          <a:solidFill>
                            <a:srgbClr val="000000"/>
                          </a:solidFill>
                          <a:latin typeface="Calibri"/>
                        </a:rPr>
                        <a:t>8</a:t>
                      </a:r>
                      <a:r>
                        <a:rPr b="0" lang="en-US" sz="2000" spc="4" strike="noStrike">
                          <a:solidFill>
                            <a:srgbClr val="000000"/>
                          </a:solidFill>
                          <a:latin typeface="Calibri"/>
                        </a:rPr>
                        <a:t>1</a:t>
                      </a:r>
                      <a:r>
                        <a:rPr b="0" lang="en-US" sz="2000" spc="-15" strike="noStrike">
                          <a:solidFill>
                            <a:srgbClr val="000000"/>
                          </a:solidFill>
                          <a:latin typeface="Calibri"/>
                        </a:rPr>
                        <a:t>.</a:t>
                      </a:r>
                      <a:r>
                        <a:rPr b="0" lang="en-US" sz="2000" spc="-1" strike="noStrike">
                          <a:solidFill>
                            <a:srgbClr val="000000"/>
                          </a:solidFill>
                          <a:latin typeface="Calibri"/>
                        </a:rPr>
                        <a:t>47</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c>
                  <a:txBody>
                    <a:bodyPr lIns="0" rIns="0" tIns="0" bIns="0" anchor="t">
                      <a:noAutofit/>
                    </a:bodyPr>
                    <a:p>
                      <a:pPr algn="r">
                        <a:lnSpc>
                          <a:spcPts val="2341"/>
                        </a:lnSpc>
                      </a:pPr>
                      <a:r>
                        <a:rPr b="0" lang="en-US" sz="2000" spc="-1" strike="noStrike">
                          <a:solidFill>
                            <a:srgbClr val="000000"/>
                          </a:solidFill>
                          <a:latin typeface="Calibri"/>
                        </a:rPr>
                        <a:t>1,0</a:t>
                      </a:r>
                      <a:r>
                        <a:rPr b="0" lang="en-US" sz="2000" spc="4" strike="noStrike">
                          <a:solidFill>
                            <a:srgbClr val="000000"/>
                          </a:solidFill>
                          <a:latin typeface="Calibri"/>
                        </a:rPr>
                        <a:t>2</a:t>
                      </a:r>
                      <a:r>
                        <a:rPr b="0" lang="en-US" sz="2000" spc="-1" strike="noStrike">
                          <a:solidFill>
                            <a:srgbClr val="000000"/>
                          </a:solidFill>
                          <a:latin typeface="Calibri"/>
                        </a:rPr>
                        <a:t>2.01</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c>
                  <a:txBody>
                    <a:bodyPr lIns="0" rIns="0" tIns="0" bIns="0" anchor="t">
                      <a:noAutofit/>
                    </a:bodyPr>
                    <a:p>
                      <a:pPr algn="r">
                        <a:lnSpc>
                          <a:spcPts val="2341"/>
                        </a:lnSpc>
                      </a:pPr>
                      <a:r>
                        <a:rPr b="0" lang="en-US" sz="2000" spc="-1" strike="noStrike">
                          <a:solidFill>
                            <a:srgbClr val="000000"/>
                          </a:solidFill>
                          <a:latin typeface="Calibri"/>
                        </a:rPr>
                        <a:t>1</a:t>
                      </a:r>
                      <a:r>
                        <a:rPr b="0" lang="en-US" sz="2000" spc="4" strike="noStrike">
                          <a:solidFill>
                            <a:srgbClr val="000000"/>
                          </a:solidFill>
                          <a:latin typeface="Calibri"/>
                        </a:rPr>
                        <a:t>7</a:t>
                      </a:r>
                      <a:r>
                        <a:rPr b="0" lang="en-US" sz="2000" spc="-7" strike="noStrike">
                          <a:solidFill>
                            <a:srgbClr val="000000"/>
                          </a:solidFill>
                          <a:latin typeface="Calibri"/>
                        </a:rPr>
                        <a:t>.92</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r>
              <a:tr h="311400">
                <a:tc>
                  <a:txBody>
                    <a:bodyPr lIns="0" rIns="0" tIns="0" bIns="0" anchor="t">
                      <a:noAutofit/>
                    </a:bodyPr>
                    <a:p>
                      <a:pPr algn="r">
                        <a:lnSpc>
                          <a:spcPts val="2341"/>
                        </a:lnSpc>
                      </a:pPr>
                      <a:r>
                        <a:rPr b="1" lang="en-US" sz="2000" spc="-1" strike="noStrike">
                          <a:solidFill>
                            <a:srgbClr val="ffffff"/>
                          </a:solidFill>
                          <a:latin typeface="Calibri"/>
                        </a:rPr>
                        <a:t>1</a:t>
                      </a:r>
                      <a:r>
                        <a:rPr b="1" lang="en-US" sz="2000" spc="4" strike="noStrike">
                          <a:solidFill>
                            <a:srgbClr val="ffffff"/>
                          </a:solidFill>
                          <a:latin typeface="Calibri"/>
                        </a:rPr>
                        <a:t>3</a:t>
                      </a:r>
                      <a:r>
                        <a:rPr b="1" lang="en-US" sz="2000" spc="-1" strike="noStrike">
                          <a:solidFill>
                            <a:srgbClr val="ffffff"/>
                          </a:solidFill>
                          <a:latin typeface="Calibri"/>
                        </a:rPr>
                        <a:t>,381.48</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2c5579"/>
                    </a:solidFill>
                  </a:tcPr>
                </a:tc>
                <a:tc>
                  <a:txBody>
                    <a:bodyPr lIns="0" rIns="0" tIns="0" bIns="0" anchor="t">
                      <a:noAutofit/>
                    </a:bodyPr>
                    <a:p>
                      <a:pPr algn="r">
                        <a:lnSpc>
                          <a:spcPts val="2341"/>
                        </a:lnSpc>
                      </a:pPr>
                      <a:r>
                        <a:rPr b="0" lang="en-US" sz="2000" spc="-1" strike="noStrike">
                          <a:solidFill>
                            <a:srgbClr val="000000"/>
                          </a:solidFill>
                          <a:latin typeface="Calibri"/>
                        </a:rPr>
                        <a:t>2</a:t>
                      </a:r>
                      <a:r>
                        <a:rPr b="0" lang="en-US" sz="2000" spc="4" strike="noStrike">
                          <a:solidFill>
                            <a:srgbClr val="000000"/>
                          </a:solidFill>
                          <a:latin typeface="Calibri"/>
                        </a:rPr>
                        <a:t>6</a:t>
                      </a:r>
                      <a:r>
                        <a:rPr b="0" lang="en-US" sz="2000" spc="-1" strike="noStrike">
                          <a:solidFill>
                            <a:srgbClr val="000000"/>
                          </a:solidFill>
                          <a:latin typeface="Calibri"/>
                        </a:rPr>
                        <a:t>,</a:t>
                      </a:r>
                      <a:r>
                        <a:rPr b="0" lang="en-US" sz="2000" spc="4" strike="noStrike">
                          <a:solidFill>
                            <a:srgbClr val="000000"/>
                          </a:solidFill>
                          <a:latin typeface="Calibri"/>
                        </a:rPr>
                        <a:t>9</a:t>
                      </a:r>
                      <a:r>
                        <a:rPr b="0" lang="en-US" sz="2000" spc="-1" strike="noStrike">
                          <a:solidFill>
                            <a:srgbClr val="000000"/>
                          </a:solidFill>
                          <a:latin typeface="Calibri"/>
                        </a:rPr>
                        <a:t>8</a:t>
                      </a:r>
                      <a:r>
                        <a:rPr b="0" lang="en-US" sz="2000" spc="4" strike="noStrike">
                          <a:solidFill>
                            <a:srgbClr val="000000"/>
                          </a:solidFill>
                          <a:latin typeface="Calibri"/>
                        </a:rPr>
                        <a:t>8</a:t>
                      </a:r>
                      <a:r>
                        <a:rPr b="0" lang="en-US" sz="2000" spc="-15" strike="noStrike">
                          <a:solidFill>
                            <a:srgbClr val="000000"/>
                          </a:solidFill>
                          <a:latin typeface="Calibri"/>
                        </a:rPr>
                        <a:t>.</a:t>
                      </a:r>
                      <a:r>
                        <a:rPr b="0" lang="en-US" sz="2000" spc="-1" strike="noStrike">
                          <a:solidFill>
                            <a:srgbClr val="000000"/>
                          </a:solidFill>
                          <a:latin typeface="Calibri"/>
                        </a:rPr>
                        <a:t>50</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c>
                  <a:txBody>
                    <a:bodyPr lIns="0" rIns="0" tIns="0" bIns="0" anchor="t">
                      <a:noAutofit/>
                    </a:bodyPr>
                    <a:p>
                      <a:pPr algn="r">
                        <a:lnSpc>
                          <a:spcPts val="2341"/>
                        </a:lnSpc>
                      </a:pPr>
                      <a:r>
                        <a:rPr b="0" lang="en-US" sz="2000" spc="-1" strike="noStrike">
                          <a:solidFill>
                            <a:srgbClr val="000000"/>
                          </a:solidFill>
                          <a:latin typeface="Calibri"/>
                        </a:rPr>
                        <a:t>1,4</a:t>
                      </a:r>
                      <a:r>
                        <a:rPr b="0" lang="en-US" sz="2000" spc="4" strike="noStrike">
                          <a:solidFill>
                            <a:srgbClr val="000000"/>
                          </a:solidFill>
                          <a:latin typeface="Calibri"/>
                        </a:rPr>
                        <a:t>1</a:t>
                      </a:r>
                      <a:r>
                        <a:rPr b="0" lang="en-US" sz="2000" spc="-1" strike="noStrike">
                          <a:solidFill>
                            <a:srgbClr val="000000"/>
                          </a:solidFill>
                          <a:latin typeface="Calibri"/>
                        </a:rPr>
                        <a:t>7.12</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c>
                  <a:txBody>
                    <a:bodyPr lIns="0" rIns="0" tIns="0" bIns="0" anchor="t">
                      <a:noAutofit/>
                    </a:bodyPr>
                    <a:p>
                      <a:pPr algn="r">
                        <a:lnSpc>
                          <a:spcPts val="2341"/>
                        </a:lnSpc>
                      </a:pPr>
                      <a:r>
                        <a:rPr b="0" lang="en-US" sz="2000" spc="-1" strike="noStrike">
                          <a:solidFill>
                            <a:srgbClr val="000000"/>
                          </a:solidFill>
                          <a:latin typeface="Calibri"/>
                        </a:rPr>
                        <a:t>2</a:t>
                      </a:r>
                      <a:r>
                        <a:rPr b="0" lang="en-US" sz="2000" spc="4" strike="noStrike">
                          <a:solidFill>
                            <a:srgbClr val="000000"/>
                          </a:solidFill>
                          <a:latin typeface="Calibri"/>
                        </a:rPr>
                        <a:t>1</a:t>
                      </a:r>
                      <a:r>
                        <a:rPr b="0" lang="en-US" sz="2000" spc="-7" strike="noStrike">
                          <a:solidFill>
                            <a:srgbClr val="000000"/>
                          </a:solidFill>
                          <a:latin typeface="Calibri"/>
                        </a:rPr>
                        <a:t>.36</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r>
              <a:tr h="311400">
                <a:tc>
                  <a:txBody>
                    <a:bodyPr lIns="0" rIns="0" tIns="0" bIns="0" anchor="t">
                      <a:noAutofit/>
                    </a:bodyPr>
                    <a:p>
                      <a:pPr algn="r">
                        <a:lnSpc>
                          <a:spcPts val="2341"/>
                        </a:lnSpc>
                      </a:pPr>
                      <a:r>
                        <a:rPr b="1" lang="en-US" sz="2000" spc="-1" strike="noStrike">
                          <a:solidFill>
                            <a:srgbClr val="ffffff"/>
                          </a:solidFill>
                          <a:latin typeface="Calibri"/>
                        </a:rPr>
                        <a:t>2</a:t>
                      </a:r>
                      <a:r>
                        <a:rPr b="1" lang="en-US" sz="2000" spc="4" strike="noStrike">
                          <a:solidFill>
                            <a:srgbClr val="ffffff"/>
                          </a:solidFill>
                          <a:latin typeface="Calibri"/>
                        </a:rPr>
                        <a:t>6</a:t>
                      </a:r>
                      <a:r>
                        <a:rPr b="1" lang="en-US" sz="2000" spc="-1" strike="noStrike">
                          <a:solidFill>
                            <a:srgbClr val="ffffff"/>
                          </a:solidFill>
                          <a:latin typeface="Calibri"/>
                        </a:rPr>
                        <a:t>,988.51</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2c5579"/>
                    </a:solidFill>
                  </a:tcPr>
                </a:tc>
                <a:tc>
                  <a:txBody>
                    <a:bodyPr lIns="0" rIns="0" tIns="0" bIns="0" anchor="t">
                      <a:noAutofit/>
                    </a:bodyPr>
                    <a:p>
                      <a:pPr algn="r">
                        <a:lnSpc>
                          <a:spcPts val="2341"/>
                        </a:lnSpc>
                      </a:pPr>
                      <a:r>
                        <a:rPr b="0" lang="en-US" sz="2000" spc="-1" strike="noStrike">
                          <a:solidFill>
                            <a:srgbClr val="000000"/>
                          </a:solidFill>
                          <a:latin typeface="Calibri"/>
                        </a:rPr>
                        <a:t>4</a:t>
                      </a:r>
                      <a:r>
                        <a:rPr b="0" lang="en-US" sz="2000" spc="4" strike="noStrike">
                          <a:solidFill>
                            <a:srgbClr val="000000"/>
                          </a:solidFill>
                          <a:latin typeface="Calibri"/>
                        </a:rPr>
                        <a:t>2</a:t>
                      </a:r>
                      <a:r>
                        <a:rPr b="0" lang="en-US" sz="2000" spc="-1" strike="noStrike">
                          <a:solidFill>
                            <a:srgbClr val="000000"/>
                          </a:solidFill>
                          <a:latin typeface="Calibri"/>
                        </a:rPr>
                        <a:t>,</a:t>
                      </a:r>
                      <a:r>
                        <a:rPr b="0" lang="en-US" sz="2000" spc="4" strike="noStrike">
                          <a:solidFill>
                            <a:srgbClr val="000000"/>
                          </a:solidFill>
                          <a:latin typeface="Calibri"/>
                        </a:rPr>
                        <a:t>5</a:t>
                      </a:r>
                      <a:r>
                        <a:rPr b="0" lang="en-US" sz="2000" spc="-1" strike="noStrike">
                          <a:solidFill>
                            <a:srgbClr val="000000"/>
                          </a:solidFill>
                          <a:latin typeface="Calibri"/>
                        </a:rPr>
                        <a:t>3</a:t>
                      </a:r>
                      <a:r>
                        <a:rPr b="0" lang="en-US" sz="2000" spc="4" strike="noStrike">
                          <a:solidFill>
                            <a:srgbClr val="000000"/>
                          </a:solidFill>
                          <a:latin typeface="Calibri"/>
                        </a:rPr>
                        <a:t>7</a:t>
                      </a:r>
                      <a:r>
                        <a:rPr b="0" lang="en-US" sz="2000" spc="-15" strike="noStrike">
                          <a:solidFill>
                            <a:srgbClr val="000000"/>
                          </a:solidFill>
                          <a:latin typeface="Calibri"/>
                        </a:rPr>
                        <a:t>.</a:t>
                      </a:r>
                      <a:r>
                        <a:rPr b="0" lang="en-US" sz="2000" spc="-1" strike="noStrike">
                          <a:solidFill>
                            <a:srgbClr val="000000"/>
                          </a:solidFill>
                          <a:latin typeface="Calibri"/>
                        </a:rPr>
                        <a:t>58</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c>
                  <a:txBody>
                    <a:bodyPr lIns="0" rIns="0" tIns="0" bIns="0" anchor="t">
                      <a:noAutofit/>
                    </a:bodyPr>
                    <a:p>
                      <a:pPr algn="r">
                        <a:lnSpc>
                          <a:spcPts val="2341"/>
                        </a:lnSpc>
                      </a:pPr>
                      <a:r>
                        <a:rPr b="0" lang="en-US" sz="2000" spc="-1" strike="noStrike">
                          <a:solidFill>
                            <a:srgbClr val="000000"/>
                          </a:solidFill>
                          <a:latin typeface="Calibri"/>
                        </a:rPr>
                        <a:t>4,3</a:t>
                      </a:r>
                      <a:r>
                        <a:rPr b="0" lang="en-US" sz="2000" spc="4" strike="noStrike">
                          <a:solidFill>
                            <a:srgbClr val="000000"/>
                          </a:solidFill>
                          <a:latin typeface="Calibri"/>
                        </a:rPr>
                        <a:t>2</a:t>
                      </a:r>
                      <a:r>
                        <a:rPr b="0" lang="en-US" sz="2000" spc="-1" strike="noStrike">
                          <a:solidFill>
                            <a:srgbClr val="000000"/>
                          </a:solidFill>
                          <a:latin typeface="Calibri"/>
                        </a:rPr>
                        <a:t>3.58</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c>
                  <a:txBody>
                    <a:bodyPr lIns="0" rIns="0" tIns="0" bIns="0" anchor="t">
                      <a:noAutofit/>
                    </a:bodyPr>
                    <a:p>
                      <a:pPr algn="r">
                        <a:lnSpc>
                          <a:spcPts val="2341"/>
                        </a:lnSpc>
                      </a:pPr>
                      <a:r>
                        <a:rPr b="0" lang="en-US" sz="2000" spc="-1" strike="noStrike">
                          <a:solidFill>
                            <a:srgbClr val="000000"/>
                          </a:solidFill>
                          <a:latin typeface="Calibri"/>
                        </a:rPr>
                        <a:t>2</a:t>
                      </a:r>
                      <a:r>
                        <a:rPr b="0" lang="en-US" sz="2000" spc="4" strike="noStrike">
                          <a:solidFill>
                            <a:srgbClr val="000000"/>
                          </a:solidFill>
                          <a:latin typeface="Calibri"/>
                        </a:rPr>
                        <a:t>3</a:t>
                      </a:r>
                      <a:r>
                        <a:rPr b="0" lang="en-US" sz="2000" spc="-7" strike="noStrike">
                          <a:solidFill>
                            <a:srgbClr val="000000"/>
                          </a:solidFill>
                          <a:latin typeface="Calibri"/>
                        </a:rPr>
                        <a:t>.52</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r>
              <a:tr h="311400">
                <a:tc>
                  <a:txBody>
                    <a:bodyPr lIns="0" rIns="0" tIns="0" bIns="0" anchor="t">
                      <a:noAutofit/>
                    </a:bodyPr>
                    <a:p>
                      <a:pPr algn="r">
                        <a:lnSpc>
                          <a:spcPts val="2341"/>
                        </a:lnSpc>
                      </a:pPr>
                      <a:r>
                        <a:rPr b="1" lang="en-US" sz="2000" spc="-1" strike="noStrike">
                          <a:solidFill>
                            <a:srgbClr val="ffffff"/>
                          </a:solidFill>
                          <a:latin typeface="Calibri"/>
                        </a:rPr>
                        <a:t>42,537.59</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2c5579"/>
                    </a:solidFill>
                  </a:tcPr>
                </a:tc>
                <a:tc>
                  <a:txBody>
                    <a:bodyPr lIns="0" rIns="0" tIns="0" bIns="0" anchor="t">
                      <a:noAutofit/>
                    </a:bodyPr>
                    <a:p>
                      <a:pPr algn="r">
                        <a:lnSpc>
                          <a:spcPts val="2341"/>
                        </a:lnSpc>
                      </a:pPr>
                      <a:r>
                        <a:rPr b="0" lang="en-US" sz="2000" spc="-1" strike="noStrike">
                          <a:solidFill>
                            <a:srgbClr val="000000"/>
                          </a:solidFill>
                          <a:latin typeface="Calibri"/>
                        </a:rPr>
                        <a:t>81</a:t>
                      </a:r>
                      <a:r>
                        <a:rPr b="0" lang="en-US" sz="2000" spc="4" strike="noStrike">
                          <a:solidFill>
                            <a:srgbClr val="000000"/>
                          </a:solidFill>
                          <a:latin typeface="Calibri"/>
                        </a:rPr>
                        <a:t>,</a:t>
                      </a:r>
                      <a:r>
                        <a:rPr b="0" lang="en-US" sz="2000" spc="-1" strike="noStrike">
                          <a:solidFill>
                            <a:srgbClr val="000000"/>
                          </a:solidFill>
                          <a:latin typeface="Calibri"/>
                        </a:rPr>
                        <a:t>21</a:t>
                      </a:r>
                      <a:r>
                        <a:rPr b="0" lang="en-US" sz="2000" spc="4" strike="noStrike">
                          <a:solidFill>
                            <a:srgbClr val="000000"/>
                          </a:solidFill>
                          <a:latin typeface="Calibri"/>
                        </a:rPr>
                        <a:t>1</a:t>
                      </a:r>
                      <a:r>
                        <a:rPr b="0" lang="en-US" sz="2000" spc="-15" strike="noStrike">
                          <a:solidFill>
                            <a:srgbClr val="000000"/>
                          </a:solidFill>
                          <a:latin typeface="Calibri"/>
                        </a:rPr>
                        <a:t>.</a:t>
                      </a:r>
                      <a:r>
                        <a:rPr b="0" lang="en-US" sz="2000" spc="-1" strike="noStrike">
                          <a:solidFill>
                            <a:srgbClr val="000000"/>
                          </a:solidFill>
                          <a:latin typeface="Calibri"/>
                        </a:rPr>
                        <a:t>25</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c>
                  <a:txBody>
                    <a:bodyPr lIns="0" rIns="0" tIns="0" bIns="0" anchor="t">
                      <a:noAutofit/>
                    </a:bodyPr>
                    <a:p>
                      <a:pPr algn="r">
                        <a:lnSpc>
                          <a:spcPts val="2341"/>
                        </a:lnSpc>
                      </a:pPr>
                      <a:r>
                        <a:rPr b="0" lang="en-US" sz="2000" spc="-1" strike="noStrike">
                          <a:solidFill>
                            <a:srgbClr val="000000"/>
                          </a:solidFill>
                          <a:latin typeface="Calibri"/>
                        </a:rPr>
                        <a:t>7,</a:t>
                      </a:r>
                      <a:r>
                        <a:rPr b="0" lang="en-US" sz="2000" spc="4" strike="noStrike">
                          <a:solidFill>
                            <a:srgbClr val="000000"/>
                          </a:solidFill>
                          <a:latin typeface="Calibri"/>
                        </a:rPr>
                        <a:t>9</a:t>
                      </a:r>
                      <a:r>
                        <a:rPr b="0" lang="en-US" sz="2000" spc="-1" strike="noStrike">
                          <a:solidFill>
                            <a:srgbClr val="000000"/>
                          </a:solidFill>
                          <a:latin typeface="Calibri"/>
                        </a:rPr>
                        <a:t>80.73</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c>
                  <a:txBody>
                    <a:bodyPr lIns="0" rIns="0" tIns="0" bIns="0" anchor="t">
                      <a:noAutofit/>
                    </a:bodyPr>
                    <a:p>
                      <a:pPr algn="r">
                        <a:lnSpc>
                          <a:spcPts val="2341"/>
                        </a:lnSpc>
                      </a:pPr>
                      <a:r>
                        <a:rPr b="0" lang="en-US" sz="2000" spc="-1" strike="noStrike">
                          <a:solidFill>
                            <a:srgbClr val="000000"/>
                          </a:solidFill>
                          <a:latin typeface="Calibri"/>
                        </a:rPr>
                        <a:t>30.00</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r>
              <a:tr h="311400">
                <a:tc>
                  <a:txBody>
                    <a:bodyPr lIns="0" rIns="0" tIns="0" bIns="0" anchor="t">
                      <a:noAutofit/>
                    </a:bodyPr>
                    <a:p>
                      <a:pPr algn="r">
                        <a:lnSpc>
                          <a:spcPts val="2341"/>
                        </a:lnSpc>
                      </a:pPr>
                      <a:r>
                        <a:rPr b="1" lang="en-US" sz="2000" spc="-1" strike="noStrike">
                          <a:solidFill>
                            <a:srgbClr val="ffffff"/>
                          </a:solidFill>
                          <a:latin typeface="Calibri"/>
                        </a:rPr>
                        <a:t>8</a:t>
                      </a:r>
                      <a:r>
                        <a:rPr b="1" lang="en-US" sz="2000" spc="4" strike="noStrike">
                          <a:solidFill>
                            <a:srgbClr val="ffffff"/>
                          </a:solidFill>
                          <a:latin typeface="Calibri"/>
                        </a:rPr>
                        <a:t>1</a:t>
                      </a:r>
                      <a:r>
                        <a:rPr b="1" lang="en-US" sz="2000" spc="-1" strike="noStrike">
                          <a:solidFill>
                            <a:srgbClr val="ffffff"/>
                          </a:solidFill>
                          <a:latin typeface="Calibri"/>
                        </a:rPr>
                        <a:t>,211.26</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2c5579"/>
                    </a:solidFill>
                  </a:tcPr>
                </a:tc>
                <a:tc>
                  <a:txBody>
                    <a:bodyPr lIns="0" rIns="0" tIns="0" bIns="0" anchor="t">
                      <a:noAutofit/>
                    </a:bodyPr>
                    <a:p>
                      <a:pPr algn="r">
                        <a:lnSpc>
                          <a:spcPts val="2341"/>
                        </a:lnSpc>
                      </a:pPr>
                      <a:r>
                        <a:rPr b="0" lang="en-US" sz="2000" spc="-1" strike="noStrike">
                          <a:solidFill>
                            <a:srgbClr val="000000"/>
                          </a:solidFill>
                          <a:latin typeface="Calibri"/>
                        </a:rPr>
                        <a:t>1</a:t>
                      </a:r>
                      <a:r>
                        <a:rPr b="0" lang="en-US" sz="2000" spc="4" strike="noStrike">
                          <a:solidFill>
                            <a:srgbClr val="000000"/>
                          </a:solidFill>
                          <a:latin typeface="Calibri"/>
                        </a:rPr>
                        <a:t>0</a:t>
                      </a:r>
                      <a:r>
                        <a:rPr b="0" lang="en-US" sz="2000" spc="-1" strike="noStrike">
                          <a:solidFill>
                            <a:srgbClr val="000000"/>
                          </a:solidFill>
                          <a:latin typeface="Calibri"/>
                        </a:rPr>
                        <a:t>8,2</a:t>
                      </a:r>
                      <a:r>
                        <a:rPr b="0" lang="en-US" sz="2000" spc="4" strike="noStrike">
                          <a:solidFill>
                            <a:srgbClr val="000000"/>
                          </a:solidFill>
                          <a:latin typeface="Calibri"/>
                        </a:rPr>
                        <a:t>8</a:t>
                      </a:r>
                      <a:r>
                        <a:rPr b="0" lang="en-US" sz="2000" spc="-12" strike="noStrike">
                          <a:solidFill>
                            <a:srgbClr val="000000"/>
                          </a:solidFill>
                          <a:latin typeface="Calibri"/>
                        </a:rPr>
                        <a:t>1</a:t>
                      </a:r>
                      <a:r>
                        <a:rPr b="0" lang="en-US" sz="2000" spc="-7" strike="noStrike">
                          <a:solidFill>
                            <a:srgbClr val="000000"/>
                          </a:solidFill>
                          <a:latin typeface="Calibri"/>
                        </a:rPr>
                        <a:t>.</a:t>
                      </a:r>
                      <a:r>
                        <a:rPr b="0" lang="en-US" sz="2000" spc="-15" strike="noStrike">
                          <a:solidFill>
                            <a:srgbClr val="000000"/>
                          </a:solidFill>
                          <a:latin typeface="Calibri"/>
                        </a:rPr>
                        <a:t>6</a:t>
                      </a:r>
                      <a:r>
                        <a:rPr b="0" lang="en-US" sz="2000" spc="-1" strike="noStrike">
                          <a:solidFill>
                            <a:srgbClr val="000000"/>
                          </a:solidFill>
                          <a:latin typeface="Calibri"/>
                        </a:rPr>
                        <a:t>7</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c>
                  <a:txBody>
                    <a:bodyPr lIns="0" rIns="0" tIns="0" bIns="0" anchor="t">
                      <a:noAutofit/>
                    </a:bodyPr>
                    <a:p>
                      <a:pPr algn="r">
                        <a:lnSpc>
                          <a:spcPts val="2341"/>
                        </a:lnSpc>
                      </a:pPr>
                      <a:r>
                        <a:rPr b="0" lang="en-US" sz="2000" spc="-1" strike="noStrike">
                          <a:solidFill>
                            <a:srgbClr val="000000"/>
                          </a:solidFill>
                          <a:latin typeface="Calibri"/>
                        </a:rPr>
                        <a:t>1</a:t>
                      </a:r>
                      <a:r>
                        <a:rPr b="0" lang="en-US" sz="2000" spc="4" strike="noStrike">
                          <a:solidFill>
                            <a:srgbClr val="000000"/>
                          </a:solidFill>
                          <a:latin typeface="Calibri"/>
                        </a:rPr>
                        <a:t>9</a:t>
                      </a:r>
                      <a:r>
                        <a:rPr b="0" lang="en-US" sz="2000" spc="-1" strike="noStrike">
                          <a:solidFill>
                            <a:srgbClr val="000000"/>
                          </a:solidFill>
                          <a:latin typeface="Calibri"/>
                        </a:rPr>
                        <a:t>,</a:t>
                      </a:r>
                      <a:r>
                        <a:rPr b="0" lang="en-US" sz="2000" spc="4" strike="noStrike">
                          <a:solidFill>
                            <a:srgbClr val="000000"/>
                          </a:solidFill>
                          <a:latin typeface="Calibri"/>
                        </a:rPr>
                        <a:t>5</a:t>
                      </a:r>
                      <a:r>
                        <a:rPr b="0" lang="en-US" sz="2000" spc="-1" strike="noStrike">
                          <a:solidFill>
                            <a:srgbClr val="000000"/>
                          </a:solidFill>
                          <a:latin typeface="Calibri"/>
                        </a:rPr>
                        <a:t>8</a:t>
                      </a:r>
                      <a:r>
                        <a:rPr b="0" lang="en-US" sz="2000" spc="4" strike="noStrike">
                          <a:solidFill>
                            <a:srgbClr val="000000"/>
                          </a:solidFill>
                          <a:latin typeface="Calibri"/>
                        </a:rPr>
                        <a:t>2</a:t>
                      </a:r>
                      <a:r>
                        <a:rPr b="0" lang="en-US" sz="2000" spc="-15" strike="noStrike">
                          <a:solidFill>
                            <a:srgbClr val="000000"/>
                          </a:solidFill>
                          <a:latin typeface="Calibri"/>
                        </a:rPr>
                        <a:t>.</a:t>
                      </a:r>
                      <a:r>
                        <a:rPr b="0" lang="en-US" sz="2000" spc="-1" strike="noStrike">
                          <a:solidFill>
                            <a:srgbClr val="000000"/>
                          </a:solidFill>
                          <a:latin typeface="Calibri"/>
                        </a:rPr>
                        <a:t>83</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c>
                  <a:txBody>
                    <a:bodyPr lIns="0" rIns="0" tIns="0" bIns="0" anchor="t">
                      <a:noAutofit/>
                    </a:bodyPr>
                    <a:p>
                      <a:pPr algn="r">
                        <a:lnSpc>
                          <a:spcPts val="2341"/>
                        </a:lnSpc>
                      </a:pPr>
                      <a:r>
                        <a:rPr b="0" lang="en-US" sz="2000" spc="-1" strike="noStrike">
                          <a:solidFill>
                            <a:srgbClr val="000000"/>
                          </a:solidFill>
                          <a:latin typeface="Calibri"/>
                        </a:rPr>
                        <a:t>3</a:t>
                      </a:r>
                      <a:r>
                        <a:rPr b="0" lang="en-US" sz="2000" spc="4" strike="noStrike">
                          <a:solidFill>
                            <a:srgbClr val="000000"/>
                          </a:solidFill>
                          <a:latin typeface="Calibri"/>
                        </a:rPr>
                        <a:t>2</a:t>
                      </a:r>
                      <a:r>
                        <a:rPr b="0" lang="en-US" sz="2000" spc="-7" strike="noStrike">
                          <a:solidFill>
                            <a:srgbClr val="000000"/>
                          </a:solidFill>
                          <a:latin typeface="Calibri"/>
                        </a:rPr>
                        <a:t>.00</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r>
              <a:tr h="311400">
                <a:tc>
                  <a:txBody>
                    <a:bodyPr lIns="0" rIns="0" tIns="0" bIns="0" anchor="t">
                      <a:noAutofit/>
                    </a:bodyPr>
                    <a:p>
                      <a:pPr algn="r">
                        <a:lnSpc>
                          <a:spcPts val="2341"/>
                        </a:lnSpc>
                      </a:pPr>
                      <a:r>
                        <a:rPr b="1" lang="en-US" sz="2000" spc="-1" strike="noStrike">
                          <a:solidFill>
                            <a:srgbClr val="ffffff"/>
                          </a:solidFill>
                          <a:latin typeface="Calibri"/>
                        </a:rPr>
                        <a:t>1</a:t>
                      </a:r>
                      <a:r>
                        <a:rPr b="1" lang="en-US" sz="2000" spc="4" strike="noStrike">
                          <a:solidFill>
                            <a:srgbClr val="ffffff"/>
                          </a:solidFill>
                          <a:latin typeface="Calibri"/>
                        </a:rPr>
                        <a:t>0</a:t>
                      </a:r>
                      <a:r>
                        <a:rPr b="1" lang="en-US" sz="2000" spc="-1" strike="noStrike">
                          <a:solidFill>
                            <a:srgbClr val="ffffff"/>
                          </a:solidFill>
                          <a:latin typeface="Calibri"/>
                        </a:rPr>
                        <a:t>8,281.</a:t>
                      </a:r>
                      <a:r>
                        <a:rPr b="1" lang="en-US" sz="2000" spc="-12" strike="noStrike">
                          <a:solidFill>
                            <a:srgbClr val="ffffff"/>
                          </a:solidFill>
                          <a:latin typeface="Calibri"/>
                        </a:rPr>
                        <a:t>6</a:t>
                      </a:r>
                      <a:r>
                        <a:rPr b="1" lang="en-US" sz="2000" spc="-1" strike="noStrike">
                          <a:solidFill>
                            <a:srgbClr val="ffffff"/>
                          </a:solidFill>
                          <a:latin typeface="Calibri"/>
                        </a:rPr>
                        <a:t>8</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2c5579"/>
                    </a:solidFill>
                  </a:tcPr>
                </a:tc>
                <a:tc>
                  <a:txBody>
                    <a:bodyPr lIns="0" rIns="0" tIns="0" bIns="0" anchor="t">
                      <a:noAutofit/>
                    </a:bodyPr>
                    <a:p>
                      <a:pPr algn="r">
                        <a:lnSpc>
                          <a:spcPts val="2341"/>
                        </a:lnSpc>
                      </a:pPr>
                      <a:r>
                        <a:rPr b="0" lang="en-US" sz="2000" spc="-1" strike="noStrike">
                          <a:solidFill>
                            <a:srgbClr val="000000"/>
                          </a:solidFill>
                          <a:latin typeface="Calibri"/>
                        </a:rPr>
                        <a:t>3</a:t>
                      </a:r>
                      <a:r>
                        <a:rPr b="0" lang="en-US" sz="2000" spc="4" strike="noStrike">
                          <a:solidFill>
                            <a:srgbClr val="000000"/>
                          </a:solidFill>
                          <a:latin typeface="Calibri"/>
                        </a:rPr>
                        <a:t>2</a:t>
                      </a:r>
                      <a:r>
                        <a:rPr b="0" lang="en-US" sz="2000" spc="-1" strike="noStrike">
                          <a:solidFill>
                            <a:srgbClr val="000000"/>
                          </a:solidFill>
                          <a:latin typeface="Calibri"/>
                        </a:rPr>
                        <a:t>4,8</a:t>
                      </a:r>
                      <a:r>
                        <a:rPr b="0" lang="en-US" sz="2000" spc="4" strike="noStrike">
                          <a:solidFill>
                            <a:srgbClr val="000000"/>
                          </a:solidFill>
                          <a:latin typeface="Calibri"/>
                        </a:rPr>
                        <a:t>4</a:t>
                      </a:r>
                      <a:r>
                        <a:rPr b="0" lang="en-US" sz="2000" spc="-12" strike="noStrike">
                          <a:solidFill>
                            <a:srgbClr val="000000"/>
                          </a:solidFill>
                          <a:latin typeface="Calibri"/>
                        </a:rPr>
                        <a:t>5</a:t>
                      </a:r>
                      <a:r>
                        <a:rPr b="0" lang="en-US" sz="2000" spc="-7" strike="noStrike">
                          <a:solidFill>
                            <a:srgbClr val="000000"/>
                          </a:solidFill>
                          <a:latin typeface="Calibri"/>
                        </a:rPr>
                        <a:t>.</a:t>
                      </a:r>
                      <a:r>
                        <a:rPr b="0" lang="en-US" sz="2000" spc="-15" strike="noStrike">
                          <a:solidFill>
                            <a:srgbClr val="000000"/>
                          </a:solidFill>
                          <a:latin typeface="Calibri"/>
                        </a:rPr>
                        <a:t>0</a:t>
                      </a:r>
                      <a:r>
                        <a:rPr b="0" lang="en-US" sz="2000" spc="-1" strike="noStrike">
                          <a:solidFill>
                            <a:srgbClr val="000000"/>
                          </a:solidFill>
                          <a:latin typeface="Calibri"/>
                        </a:rPr>
                        <a:t>1</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c>
                  <a:txBody>
                    <a:bodyPr lIns="0" rIns="0" tIns="0" bIns="0" anchor="t">
                      <a:noAutofit/>
                    </a:bodyPr>
                    <a:p>
                      <a:pPr algn="r">
                        <a:lnSpc>
                          <a:spcPts val="2341"/>
                        </a:lnSpc>
                      </a:pPr>
                      <a:r>
                        <a:rPr b="0" lang="en-US" sz="2000" spc="-1" strike="noStrike">
                          <a:solidFill>
                            <a:srgbClr val="000000"/>
                          </a:solidFill>
                          <a:latin typeface="Calibri"/>
                        </a:rPr>
                        <a:t>2</a:t>
                      </a:r>
                      <a:r>
                        <a:rPr b="0" lang="en-US" sz="2000" spc="4" strike="noStrike">
                          <a:solidFill>
                            <a:srgbClr val="000000"/>
                          </a:solidFill>
                          <a:latin typeface="Calibri"/>
                        </a:rPr>
                        <a:t>8</a:t>
                      </a:r>
                      <a:r>
                        <a:rPr b="0" lang="en-US" sz="2000" spc="-1" strike="noStrike">
                          <a:solidFill>
                            <a:srgbClr val="000000"/>
                          </a:solidFill>
                          <a:latin typeface="Calibri"/>
                        </a:rPr>
                        <a:t>,</a:t>
                      </a:r>
                      <a:r>
                        <a:rPr b="0" lang="en-US" sz="2000" spc="4" strike="noStrike">
                          <a:solidFill>
                            <a:srgbClr val="000000"/>
                          </a:solidFill>
                          <a:latin typeface="Calibri"/>
                        </a:rPr>
                        <a:t>2</a:t>
                      </a:r>
                      <a:r>
                        <a:rPr b="0" lang="en-US" sz="2000" spc="-1" strike="noStrike">
                          <a:solidFill>
                            <a:srgbClr val="000000"/>
                          </a:solidFill>
                          <a:latin typeface="Calibri"/>
                        </a:rPr>
                        <a:t>4</a:t>
                      </a:r>
                      <a:r>
                        <a:rPr b="0" lang="en-US" sz="2000" spc="4" strike="noStrike">
                          <a:solidFill>
                            <a:srgbClr val="000000"/>
                          </a:solidFill>
                          <a:latin typeface="Calibri"/>
                        </a:rPr>
                        <a:t>5</a:t>
                      </a:r>
                      <a:r>
                        <a:rPr b="0" lang="en-US" sz="2000" spc="-15" strike="noStrike">
                          <a:solidFill>
                            <a:srgbClr val="000000"/>
                          </a:solidFill>
                          <a:latin typeface="Calibri"/>
                        </a:rPr>
                        <a:t>.</a:t>
                      </a:r>
                      <a:r>
                        <a:rPr b="0" lang="en-US" sz="2000" spc="-1" strike="noStrike">
                          <a:solidFill>
                            <a:srgbClr val="000000"/>
                          </a:solidFill>
                          <a:latin typeface="Calibri"/>
                        </a:rPr>
                        <a:t>36</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c>
                  <a:txBody>
                    <a:bodyPr lIns="0" rIns="0" tIns="0" bIns="0" anchor="t">
                      <a:noAutofit/>
                    </a:bodyPr>
                    <a:p>
                      <a:pPr algn="r">
                        <a:lnSpc>
                          <a:spcPts val="2341"/>
                        </a:lnSpc>
                      </a:pPr>
                      <a:r>
                        <a:rPr b="0" lang="en-US" sz="2000" spc="-1" strike="noStrike">
                          <a:solidFill>
                            <a:srgbClr val="000000"/>
                          </a:solidFill>
                          <a:latin typeface="Calibri"/>
                        </a:rPr>
                        <a:t>3</a:t>
                      </a:r>
                      <a:r>
                        <a:rPr b="0" lang="en-US" sz="2000" spc="4" strike="noStrike">
                          <a:solidFill>
                            <a:srgbClr val="000000"/>
                          </a:solidFill>
                          <a:latin typeface="Calibri"/>
                        </a:rPr>
                        <a:t>4</a:t>
                      </a:r>
                      <a:r>
                        <a:rPr b="0" lang="en-US" sz="2000" spc="-7" strike="noStrike">
                          <a:solidFill>
                            <a:srgbClr val="000000"/>
                          </a:solidFill>
                          <a:latin typeface="Calibri"/>
                        </a:rPr>
                        <a:t>.00</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r>
              <a:tr h="313560">
                <a:tc>
                  <a:txBody>
                    <a:bodyPr lIns="0" rIns="0" tIns="0" bIns="0" anchor="t">
                      <a:noAutofit/>
                    </a:bodyPr>
                    <a:p>
                      <a:pPr algn="r">
                        <a:lnSpc>
                          <a:spcPts val="2344"/>
                        </a:lnSpc>
                      </a:pPr>
                      <a:r>
                        <a:rPr b="1" lang="en-US" sz="2000" spc="-1" strike="noStrike">
                          <a:solidFill>
                            <a:srgbClr val="ffffff"/>
                          </a:solidFill>
                          <a:latin typeface="Calibri"/>
                        </a:rPr>
                        <a:t>3</a:t>
                      </a:r>
                      <a:r>
                        <a:rPr b="1" lang="en-US" sz="2000" spc="4" strike="noStrike">
                          <a:solidFill>
                            <a:srgbClr val="ffffff"/>
                          </a:solidFill>
                          <a:latin typeface="Calibri"/>
                        </a:rPr>
                        <a:t>2</a:t>
                      </a:r>
                      <a:r>
                        <a:rPr b="1" lang="en-US" sz="2000" spc="-1" strike="noStrike">
                          <a:solidFill>
                            <a:srgbClr val="ffffff"/>
                          </a:solidFill>
                          <a:latin typeface="Calibri"/>
                        </a:rPr>
                        <a:t>4,845.</a:t>
                      </a:r>
                      <a:r>
                        <a:rPr b="1" lang="en-US" sz="2000" spc="-12" strike="noStrike">
                          <a:solidFill>
                            <a:srgbClr val="ffffff"/>
                          </a:solidFill>
                          <a:latin typeface="Calibri"/>
                        </a:rPr>
                        <a:t>0</a:t>
                      </a:r>
                      <a:r>
                        <a:rPr b="1" lang="en-US" sz="2000" spc="-1" strike="noStrike">
                          <a:solidFill>
                            <a:srgbClr val="ffffff"/>
                          </a:solidFill>
                          <a:latin typeface="Calibri"/>
                        </a:rPr>
                        <a:t>2</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2c5579"/>
                    </a:solidFill>
                  </a:tcPr>
                </a:tc>
                <a:tc>
                  <a:txBody>
                    <a:bodyPr lIns="0" rIns="0" tIns="0" bIns="0" anchor="t">
                      <a:noAutofit/>
                    </a:bodyPr>
                    <a:p>
                      <a:pPr algn="r">
                        <a:lnSpc>
                          <a:spcPts val="2344"/>
                        </a:lnSpc>
                      </a:pPr>
                      <a:r>
                        <a:rPr b="0" lang="en-US" sz="2000" spc="-1" strike="noStrike">
                          <a:solidFill>
                            <a:srgbClr val="000000"/>
                          </a:solidFill>
                          <a:latin typeface="Calibri"/>
                        </a:rPr>
                        <a:t>En</a:t>
                      </a:r>
                      <a:r>
                        <a:rPr b="0" lang="en-US" sz="2000" spc="-97" strike="noStrike">
                          <a:solidFill>
                            <a:srgbClr val="000000"/>
                          </a:solidFill>
                          <a:latin typeface="Calibri"/>
                        </a:rPr>
                        <a:t> </a:t>
                      </a:r>
                      <a:r>
                        <a:rPr b="0" lang="en-US" sz="2000" spc="-7" strike="noStrike">
                          <a:solidFill>
                            <a:srgbClr val="000000"/>
                          </a:solidFill>
                          <a:latin typeface="Calibri"/>
                        </a:rPr>
                        <a:t>adelante</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c>
                  <a:txBody>
                    <a:bodyPr lIns="0" rIns="0" tIns="0" bIns="0" anchor="t">
                      <a:noAutofit/>
                    </a:bodyPr>
                    <a:p>
                      <a:pPr algn="r">
                        <a:lnSpc>
                          <a:spcPts val="2344"/>
                        </a:lnSpc>
                      </a:pPr>
                      <a:r>
                        <a:rPr b="0" lang="en-US" sz="2000" spc="-1" strike="noStrike">
                          <a:solidFill>
                            <a:srgbClr val="000000"/>
                          </a:solidFill>
                          <a:latin typeface="Calibri"/>
                        </a:rPr>
                        <a:t>1</a:t>
                      </a:r>
                      <a:r>
                        <a:rPr b="0" lang="en-US" sz="2000" spc="4" strike="noStrike">
                          <a:solidFill>
                            <a:srgbClr val="000000"/>
                          </a:solidFill>
                          <a:latin typeface="Calibri"/>
                        </a:rPr>
                        <a:t>0</a:t>
                      </a:r>
                      <a:r>
                        <a:rPr b="0" lang="en-US" sz="2000" spc="-1" strike="noStrike">
                          <a:solidFill>
                            <a:srgbClr val="000000"/>
                          </a:solidFill>
                          <a:latin typeface="Calibri"/>
                        </a:rPr>
                        <a:t>1,8</a:t>
                      </a:r>
                      <a:r>
                        <a:rPr b="0" lang="en-US" sz="2000" spc="4" strike="noStrike">
                          <a:solidFill>
                            <a:srgbClr val="000000"/>
                          </a:solidFill>
                          <a:latin typeface="Calibri"/>
                        </a:rPr>
                        <a:t>7</a:t>
                      </a:r>
                      <a:r>
                        <a:rPr b="0" lang="en-US" sz="2000" spc="-12" strike="noStrike">
                          <a:solidFill>
                            <a:srgbClr val="000000"/>
                          </a:solidFill>
                          <a:latin typeface="Calibri"/>
                        </a:rPr>
                        <a:t>6</a:t>
                      </a:r>
                      <a:r>
                        <a:rPr b="0" lang="en-US" sz="2000" spc="-7" strike="noStrike">
                          <a:solidFill>
                            <a:srgbClr val="000000"/>
                          </a:solidFill>
                          <a:latin typeface="Calibri"/>
                        </a:rPr>
                        <a:t>.</a:t>
                      </a:r>
                      <a:r>
                        <a:rPr b="0" lang="en-US" sz="2000" spc="-15" strike="noStrike">
                          <a:solidFill>
                            <a:srgbClr val="000000"/>
                          </a:solidFill>
                          <a:latin typeface="Calibri"/>
                        </a:rPr>
                        <a:t>9</a:t>
                      </a:r>
                      <a:r>
                        <a:rPr b="0" lang="en-US" sz="2000" spc="-1" strike="noStrike">
                          <a:solidFill>
                            <a:srgbClr val="000000"/>
                          </a:solidFill>
                          <a:latin typeface="Calibri"/>
                        </a:rPr>
                        <a:t>0</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c>
                  <a:txBody>
                    <a:bodyPr lIns="0" rIns="0" tIns="0" bIns="0" anchor="t">
                      <a:noAutofit/>
                    </a:bodyPr>
                    <a:p>
                      <a:pPr algn="r">
                        <a:lnSpc>
                          <a:spcPts val="2344"/>
                        </a:lnSpc>
                      </a:pPr>
                      <a:r>
                        <a:rPr b="0" lang="en-US" sz="2000" spc="-1" strike="noStrike">
                          <a:solidFill>
                            <a:srgbClr val="000000"/>
                          </a:solidFill>
                          <a:latin typeface="Calibri"/>
                        </a:rPr>
                        <a:t>3</a:t>
                      </a:r>
                      <a:r>
                        <a:rPr b="0" lang="en-US" sz="2000" spc="4" strike="noStrike">
                          <a:solidFill>
                            <a:srgbClr val="000000"/>
                          </a:solidFill>
                          <a:latin typeface="Calibri"/>
                        </a:rPr>
                        <a:t>5</a:t>
                      </a:r>
                      <a:r>
                        <a:rPr b="0" lang="en-US" sz="2000" spc="-7" strike="noStrike">
                          <a:solidFill>
                            <a:srgbClr val="000000"/>
                          </a:solidFill>
                          <a:latin typeface="Calibri"/>
                        </a:rPr>
                        <a:t>.00</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r>
            </a:tbl>
          </a:graphicData>
        </a:graphic>
      </p:graphicFrame>
      <p:sp>
        <p:nvSpPr>
          <p:cNvPr id="473" name="object 5"/>
          <p:cNvSpPr/>
          <p:nvPr/>
        </p:nvSpPr>
        <p:spPr>
          <a:xfrm>
            <a:off x="8532000" y="6503040"/>
            <a:ext cx="204120" cy="93600"/>
          </a:xfrm>
          <a:prstGeom prst="rect">
            <a:avLst/>
          </a:prstGeom>
          <a:noFill/>
          <a:ln w="0">
            <a:noFill/>
          </a:ln>
        </p:spPr>
        <p:style>
          <a:lnRef idx="0"/>
          <a:fillRef idx="0"/>
          <a:effectRef idx="0"/>
          <a:fontRef idx="minor"/>
        </p:style>
        <p:txBody>
          <a:bodyPr lIns="0" rIns="0" tIns="0" bIns="0" anchor="t">
            <a:spAutoFit/>
          </a:bodyPr>
          <a:p>
            <a:pPr marL="38160">
              <a:lnSpc>
                <a:spcPts val="734"/>
              </a:lnSpc>
              <a:tabLst>
                <a:tab algn="l" pos="0"/>
              </a:tabLst>
            </a:pPr>
            <a:fld id="{66377ED9-D77B-496A-BD98-4A8E9F57DF80}" type="slidenum">
              <a:rPr b="0" lang="en-US" sz="650" spc="9" strike="noStrike">
                <a:solidFill>
                  <a:srgbClr val="ffffff"/>
                </a:solidFill>
                <a:latin typeface="Calibri"/>
              </a:rPr>
              <a:t>&lt;número&gt;</a:t>
            </a:fld>
            <a:endParaRPr b="0" lang="es-MX" sz="650" spc="-1" strike="noStrike">
              <a:latin typeface="Arial"/>
            </a:endParaRPr>
          </a:p>
        </p:txBody>
      </p:sp>
      <p:sp>
        <p:nvSpPr>
          <p:cNvPr id="474" name="PlaceHolder 1"/>
          <p:cNvSpPr>
            <a:spLocks noGrp="1"/>
          </p:cNvSpPr>
          <p:nvPr>
            <p:ph type="title"/>
          </p:nvPr>
        </p:nvSpPr>
        <p:spPr>
          <a:xfrm>
            <a:off x="2133720" y="158760"/>
            <a:ext cx="7009920" cy="1157760"/>
          </a:xfrm>
          <a:prstGeom prst="rect">
            <a:avLst/>
          </a:prstGeom>
          <a:noFill/>
          <a:ln w="0">
            <a:noFill/>
          </a:ln>
        </p:spPr>
        <p:txBody>
          <a:bodyPr lIns="0" rIns="0" tIns="12600" bIns="0" anchor="t">
            <a:noAutofit/>
          </a:bodyPr>
          <a:p>
            <a:pPr marL="92160">
              <a:lnSpc>
                <a:spcPct val="100000"/>
              </a:lnSpc>
              <a:spcBef>
                <a:spcPts val="99"/>
              </a:spcBef>
            </a:pPr>
            <a:r>
              <a:rPr b="1" lang="en-US" sz="2000" spc="-35" strike="noStrike">
                <a:solidFill>
                  <a:srgbClr val="000000"/>
                </a:solidFill>
                <a:latin typeface="Calibri Light"/>
              </a:rPr>
              <a:t>Tarifa </a:t>
            </a:r>
            <a:r>
              <a:rPr b="1" lang="en-US" sz="2000" spc="-1" strike="noStrike">
                <a:solidFill>
                  <a:srgbClr val="000000"/>
                </a:solidFill>
                <a:latin typeface="Calibri Light"/>
              </a:rPr>
              <a:t>aplicable </a:t>
            </a:r>
            <a:r>
              <a:rPr b="1" lang="en-US" sz="2000" spc="-7" strike="noStrike">
                <a:solidFill>
                  <a:srgbClr val="000000"/>
                </a:solidFill>
                <a:latin typeface="Calibri Light"/>
              </a:rPr>
              <a:t>durante 2021 para </a:t>
            </a:r>
            <a:r>
              <a:rPr b="1" lang="en-US" sz="2000" spc="-1" strike="noStrike">
                <a:solidFill>
                  <a:srgbClr val="000000"/>
                </a:solidFill>
                <a:latin typeface="Calibri Light"/>
              </a:rPr>
              <a:t>el </a:t>
            </a:r>
            <a:r>
              <a:rPr b="1" lang="en-US" sz="2000" spc="-7" strike="noStrike">
                <a:solidFill>
                  <a:srgbClr val="000000"/>
                </a:solidFill>
                <a:latin typeface="Calibri Light"/>
              </a:rPr>
              <a:t>cálculo  </a:t>
            </a:r>
            <a:r>
              <a:rPr b="1" lang="en-US" sz="2000" spc="-1" strike="noStrike">
                <a:solidFill>
                  <a:srgbClr val="000000"/>
                </a:solidFill>
                <a:latin typeface="Calibri Light"/>
              </a:rPr>
              <a:t>de los </a:t>
            </a:r>
            <a:r>
              <a:rPr b="1" lang="en-US" sz="2000" spc="-7" strike="noStrike">
                <a:solidFill>
                  <a:srgbClr val="000000"/>
                </a:solidFill>
                <a:latin typeface="Calibri Light"/>
              </a:rPr>
              <a:t>pagos </a:t>
            </a:r>
            <a:r>
              <a:rPr b="1" lang="en-US" sz="2000" spc="-1" strike="noStrike">
                <a:solidFill>
                  <a:srgbClr val="000000"/>
                </a:solidFill>
                <a:latin typeface="Calibri Light"/>
              </a:rPr>
              <a:t>provisionales</a:t>
            </a:r>
            <a:r>
              <a:rPr b="1" lang="en-US" sz="2000" spc="-52" strike="noStrike">
                <a:solidFill>
                  <a:srgbClr val="000000"/>
                </a:solidFill>
                <a:latin typeface="Calibri Light"/>
              </a:rPr>
              <a:t> </a:t>
            </a:r>
            <a:r>
              <a:rPr b="1" lang="en-US" sz="2000" spc="-7" strike="noStrike">
                <a:solidFill>
                  <a:srgbClr val="000000"/>
                </a:solidFill>
                <a:latin typeface="Calibri Light"/>
              </a:rPr>
              <a:t>mensuales.</a:t>
            </a:r>
            <a:endParaRPr b="0" lang="en-US" sz="20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475" name="object 3"/>
          <p:cNvGraphicFramePr/>
          <p:nvPr/>
        </p:nvGraphicFramePr>
        <p:xfrm>
          <a:off x="674640" y="1071720"/>
          <a:ext cx="8062920" cy="5015160"/>
        </p:xfrm>
        <a:graphic>
          <a:graphicData uri="http://schemas.openxmlformats.org/drawingml/2006/table">
            <a:tbl>
              <a:tblPr/>
              <a:tblGrid>
                <a:gridCol w="2356920"/>
                <a:gridCol w="2578680"/>
                <a:gridCol w="3127320"/>
              </a:tblGrid>
              <a:tr h="311400">
                <a:tc gridSpan="3">
                  <a:txBody>
                    <a:bodyPr lIns="0" rIns="0" tIns="0" bIns="0" anchor="t">
                      <a:noAutofit/>
                    </a:bodyPr>
                    <a:p>
                      <a:pPr marL="44280">
                        <a:lnSpc>
                          <a:spcPts val="2336"/>
                        </a:lnSpc>
                      </a:pPr>
                      <a:r>
                        <a:rPr b="1" lang="en-US" sz="2000" spc="-12" strike="noStrike">
                          <a:solidFill>
                            <a:srgbClr val="ffffff"/>
                          </a:solidFill>
                          <a:latin typeface="Calibri"/>
                        </a:rPr>
                        <a:t>Monto </a:t>
                      </a:r>
                      <a:r>
                        <a:rPr b="1" lang="en-US" sz="2000" spc="-1" strike="noStrike">
                          <a:solidFill>
                            <a:srgbClr val="ffffff"/>
                          </a:solidFill>
                          <a:latin typeface="Calibri"/>
                        </a:rPr>
                        <a:t>de </a:t>
                      </a:r>
                      <a:r>
                        <a:rPr b="1" lang="en-US" sz="2000" spc="-7" strike="noStrike">
                          <a:solidFill>
                            <a:srgbClr val="ffffff"/>
                          </a:solidFill>
                          <a:latin typeface="Calibri"/>
                        </a:rPr>
                        <a:t>ingresos </a:t>
                      </a:r>
                      <a:r>
                        <a:rPr b="1" lang="en-US" sz="2000" spc="-1" strike="noStrike">
                          <a:solidFill>
                            <a:srgbClr val="ffffff"/>
                          </a:solidFill>
                          <a:latin typeface="Calibri"/>
                        </a:rPr>
                        <a:t>que </a:t>
                      </a:r>
                      <a:r>
                        <a:rPr b="1" lang="en-US" sz="2000" spc="-7" strike="noStrike">
                          <a:solidFill>
                            <a:srgbClr val="ffffff"/>
                          </a:solidFill>
                          <a:latin typeface="Calibri"/>
                        </a:rPr>
                        <a:t>sirven </a:t>
                      </a:r>
                      <a:r>
                        <a:rPr b="1" lang="en-US" sz="2000" spc="-1" strike="noStrike">
                          <a:solidFill>
                            <a:srgbClr val="ffffff"/>
                          </a:solidFill>
                          <a:latin typeface="Calibri"/>
                        </a:rPr>
                        <a:t>de </a:t>
                      </a:r>
                      <a:r>
                        <a:rPr b="1" lang="en-US" sz="2000" spc="-7" strike="noStrike">
                          <a:solidFill>
                            <a:srgbClr val="ffffff"/>
                          </a:solidFill>
                          <a:latin typeface="Calibri"/>
                        </a:rPr>
                        <a:t>base </a:t>
                      </a:r>
                      <a:r>
                        <a:rPr b="1" lang="en-US" sz="2000" spc="-15" strike="noStrike">
                          <a:solidFill>
                            <a:srgbClr val="ffffff"/>
                          </a:solidFill>
                          <a:latin typeface="Calibri"/>
                        </a:rPr>
                        <a:t>para </a:t>
                      </a:r>
                      <a:r>
                        <a:rPr b="1" lang="en-US" sz="2000" spc="-7" strike="noStrike">
                          <a:solidFill>
                            <a:srgbClr val="ffffff"/>
                          </a:solidFill>
                          <a:latin typeface="Calibri"/>
                        </a:rPr>
                        <a:t>calcular el</a:t>
                      </a:r>
                      <a:r>
                        <a:rPr b="1" lang="en-US" sz="2000" spc="-1" strike="noStrike">
                          <a:solidFill>
                            <a:srgbClr val="ffffff"/>
                          </a:solidFill>
                          <a:latin typeface="Calibri"/>
                        </a:rPr>
                        <a:t> </a:t>
                      </a:r>
                      <a:r>
                        <a:rPr b="1" lang="en-US" sz="2000" spc="-7" strike="noStrike">
                          <a:solidFill>
                            <a:srgbClr val="ffffff"/>
                          </a:solidFill>
                          <a:latin typeface="Calibri"/>
                        </a:rPr>
                        <a:t>impuesto</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38160">
                      <a:solidFill>
                        <a:srgbClr val="ffffff"/>
                      </a:solidFill>
                    </a:lnB>
                    <a:solidFill>
                      <a:srgbClr val="2c5579"/>
                    </a:solidFill>
                  </a:tcPr>
                </a:tc>
                <a:tc hMerge="1">
                  <a:tcPr anchor="t" marL="90000" marR="90000">
                    <a:solidFill>
                      <a:srgbClr val="729fcf"/>
                    </a:solidFill>
                  </a:tcPr>
                </a:tc>
                <a:tc hMerge="1">
                  <a:tcPr anchor="t" marL="90000" marR="90000">
                    <a:solidFill>
                      <a:srgbClr val="729fcf"/>
                    </a:solidFill>
                  </a:tcPr>
                </a:tc>
              </a:tr>
              <a:tr h="964080">
                <a:tc>
                  <a:txBody>
                    <a:bodyPr lIns="0" rIns="0" tIns="3600" bIns="0" anchor="t">
                      <a:noAutofit/>
                    </a:bodyPr>
                    <a:p>
                      <a:pPr>
                        <a:lnSpc>
                          <a:spcPct val="100000"/>
                        </a:lnSpc>
                        <a:spcBef>
                          <a:spcPts val="31"/>
                        </a:spcBef>
                      </a:pPr>
                      <a:endParaRPr b="0" lang="es-MX" sz="1800" spc="-1" strike="noStrike">
                        <a:latin typeface="Arial"/>
                      </a:endParaRPr>
                    </a:p>
                    <a:p>
                      <a:pPr marL="315000">
                        <a:lnSpc>
                          <a:spcPct val="100000"/>
                        </a:lnSpc>
                      </a:pPr>
                      <a:r>
                        <a:rPr b="1" lang="en-US" sz="2000" spc="-26" strike="noStrike">
                          <a:solidFill>
                            <a:srgbClr val="ffffff"/>
                          </a:solidFill>
                          <a:latin typeface="Calibri"/>
                        </a:rPr>
                        <a:t>Para </a:t>
                      </a:r>
                      <a:r>
                        <a:rPr b="1" lang="en-US" sz="2000" spc="-7" strike="noStrike">
                          <a:solidFill>
                            <a:srgbClr val="ffffff"/>
                          </a:solidFill>
                          <a:latin typeface="Calibri"/>
                        </a:rPr>
                        <a:t>Ingresos</a:t>
                      </a:r>
                      <a:r>
                        <a:rPr b="1" lang="en-US" sz="2000" spc="4" strike="noStrike">
                          <a:solidFill>
                            <a:srgbClr val="ffffff"/>
                          </a:solidFill>
                          <a:latin typeface="Calibri"/>
                        </a:rPr>
                        <a:t> </a:t>
                      </a:r>
                      <a:r>
                        <a:rPr b="1" lang="en-US" sz="2000" spc="-1" strike="noStrike">
                          <a:solidFill>
                            <a:srgbClr val="ffffff"/>
                          </a:solidFill>
                          <a:latin typeface="Calibri"/>
                        </a:rPr>
                        <a:t>de</a:t>
                      </a:r>
                      <a:endParaRPr b="0" lang="es-MX" sz="2000" spc="-1" strike="noStrike">
                        <a:latin typeface="Arial"/>
                      </a:endParaRPr>
                    </a:p>
                  </a:txBody>
                  <a:tcPr anchor="t">
                    <a:lnL w="12240">
                      <a:solidFill>
                        <a:srgbClr val="ffffff"/>
                      </a:solidFill>
                    </a:lnL>
                    <a:lnR w="12240">
                      <a:solidFill>
                        <a:srgbClr val="ffffff"/>
                      </a:solidFill>
                    </a:lnR>
                    <a:lnT w="38160">
                      <a:solidFill>
                        <a:srgbClr val="ffffff"/>
                      </a:solidFill>
                    </a:lnT>
                    <a:lnB w="12240">
                      <a:solidFill>
                        <a:srgbClr val="ffffff"/>
                      </a:solidFill>
                    </a:lnB>
                    <a:solidFill>
                      <a:srgbClr val="2c5579"/>
                    </a:solidFill>
                  </a:tcPr>
                </a:tc>
                <a:tc>
                  <a:txBody>
                    <a:bodyPr lIns="0" rIns="0" tIns="3600" bIns="0" anchor="t">
                      <a:noAutofit/>
                    </a:bodyPr>
                    <a:p>
                      <a:pPr>
                        <a:lnSpc>
                          <a:spcPct val="100000"/>
                        </a:lnSpc>
                        <a:spcBef>
                          <a:spcPts val="31"/>
                        </a:spcBef>
                      </a:pPr>
                      <a:endParaRPr b="0" lang="es-MX" sz="1800" spc="-1" strike="noStrike">
                        <a:latin typeface="Arial"/>
                      </a:endParaRPr>
                    </a:p>
                    <a:p>
                      <a:pPr marL="360720">
                        <a:lnSpc>
                          <a:spcPct val="100000"/>
                        </a:lnSpc>
                      </a:pPr>
                      <a:r>
                        <a:rPr b="1" lang="en-US" sz="2000" spc="-12" strike="noStrike">
                          <a:solidFill>
                            <a:srgbClr val="ffffff"/>
                          </a:solidFill>
                          <a:latin typeface="Calibri"/>
                        </a:rPr>
                        <a:t>Hasta </a:t>
                      </a:r>
                      <a:r>
                        <a:rPr b="1" lang="en-US" sz="2000" spc="-7" strike="noStrike">
                          <a:solidFill>
                            <a:srgbClr val="ffffff"/>
                          </a:solidFill>
                          <a:latin typeface="Calibri"/>
                        </a:rPr>
                        <a:t>Ingresos</a:t>
                      </a:r>
                      <a:r>
                        <a:rPr b="1" lang="en-US" sz="2000" spc="-12" strike="noStrike">
                          <a:solidFill>
                            <a:srgbClr val="ffffff"/>
                          </a:solidFill>
                          <a:latin typeface="Calibri"/>
                        </a:rPr>
                        <a:t> </a:t>
                      </a:r>
                      <a:r>
                        <a:rPr b="1" lang="en-US" sz="2000" spc="-1" strike="noStrike">
                          <a:solidFill>
                            <a:srgbClr val="ffffff"/>
                          </a:solidFill>
                          <a:latin typeface="Calibri"/>
                        </a:rPr>
                        <a:t>de</a:t>
                      </a:r>
                      <a:endParaRPr b="0" lang="es-MX" sz="2000" spc="-1" strike="noStrike">
                        <a:latin typeface="Arial"/>
                      </a:endParaRPr>
                    </a:p>
                  </a:txBody>
                  <a:tcPr anchor="t">
                    <a:lnL w="12240">
                      <a:solidFill>
                        <a:srgbClr val="ffffff"/>
                      </a:solidFill>
                    </a:lnL>
                    <a:lnR w="12240">
                      <a:solidFill>
                        <a:srgbClr val="ffffff"/>
                      </a:solidFill>
                    </a:lnR>
                    <a:lnT w="38160">
                      <a:solidFill>
                        <a:srgbClr val="ffffff"/>
                      </a:solidFill>
                    </a:lnT>
                    <a:lnB w="12240">
                      <a:solidFill>
                        <a:srgbClr val="ffffff"/>
                      </a:solidFill>
                    </a:lnB>
                    <a:solidFill>
                      <a:srgbClr val="2c587c"/>
                    </a:solidFill>
                  </a:tcPr>
                </a:tc>
                <a:tc>
                  <a:txBody>
                    <a:bodyPr lIns="0" rIns="0" tIns="0" bIns="0" anchor="t">
                      <a:noAutofit/>
                    </a:bodyPr>
                    <a:p>
                      <a:pPr marL="2520" algn="ctr">
                        <a:lnSpc>
                          <a:spcPts val="2336"/>
                        </a:lnSpc>
                      </a:pPr>
                      <a:r>
                        <a:rPr b="1" lang="en-US" sz="2000" spc="-7" strike="noStrike">
                          <a:solidFill>
                            <a:srgbClr val="ffffff"/>
                          </a:solidFill>
                          <a:latin typeface="Calibri"/>
                        </a:rPr>
                        <a:t>Cantidad </a:t>
                      </a:r>
                      <a:r>
                        <a:rPr b="1" lang="en-US" sz="2000" spc="-1" strike="noStrike">
                          <a:solidFill>
                            <a:srgbClr val="ffffff"/>
                          </a:solidFill>
                          <a:latin typeface="Calibri"/>
                        </a:rPr>
                        <a:t>de subsidio </a:t>
                      </a:r>
                      <a:r>
                        <a:rPr b="1" lang="en-US" sz="2000" spc="-15" strike="noStrike">
                          <a:solidFill>
                            <a:srgbClr val="ffffff"/>
                          </a:solidFill>
                          <a:latin typeface="Calibri"/>
                        </a:rPr>
                        <a:t>para</a:t>
                      </a:r>
                      <a:r>
                        <a:rPr b="1" lang="en-US" sz="2000" spc="-75" strike="noStrike">
                          <a:solidFill>
                            <a:srgbClr val="ffffff"/>
                          </a:solidFill>
                          <a:latin typeface="Calibri"/>
                        </a:rPr>
                        <a:t> </a:t>
                      </a:r>
                      <a:r>
                        <a:rPr b="1" lang="en-US" sz="2000" spc="-7" strike="noStrike">
                          <a:solidFill>
                            <a:srgbClr val="ffffff"/>
                          </a:solidFill>
                          <a:latin typeface="Calibri"/>
                        </a:rPr>
                        <a:t>el</a:t>
                      </a:r>
                      <a:endParaRPr b="0" lang="es-MX" sz="2000" spc="-1" strike="noStrike">
                        <a:latin typeface="Arial"/>
                      </a:endParaRPr>
                    </a:p>
                    <a:p>
                      <a:pPr marL="1114560" indent="720" algn="ctr">
                        <a:lnSpc>
                          <a:spcPct val="107000"/>
                        </a:lnSpc>
                        <a:tabLst>
                          <a:tab algn="l" pos="0"/>
                        </a:tabLst>
                      </a:pPr>
                      <a:r>
                        <a:rPr b="1" lang="en-US" sz="2000" spc="-1" strike="noStrike">
                          <a:solidFill>
                            <a:srgbClr val="ffffff"/>
                          </a:solidFill>
                          <a:latin typeface="Calibri"/>
                        </a:rPr>
                        <a:t>empleo  </a:t>
                      </a:r>
                      <a:r>
                        <a:rPr b="1" lang="en-US" sz="2000" spc="-7" strike="noStrike">
                          <a:solidFill>
                            <a:srgbClr val="ffffff"/>
                          </a:solidFill>
                          <a:latin typeface="Calibri"/>
                        </a:rPr>
                        <a:t>me</a:t>
                      </a:r>
                      <a:r>
                        <a:rPr b="1" lang="en-US" sz="2000" spc="-1" strike="noStrike">
                          <a:solidFill>
                            <a:srgbClr val="ffffff"/>
                          </a:solidFill>
                          <a:latin typeface="Calibri"/>
                        </a:rPr>
                        <a:t>ns</a:t>
                      </a:r>
                      <a:r>
                        <a:rPr b="1" lang="en-US" sz="2000" spc="4" strike="noStrike">
                          <a:solidFill>
                            <a:srgbClr val="ffffff"/>
                          </a:solidFill>
                          <a:latin typeface="Calibri"/>
                        </a:rPr>
                        <a:t>u</a:t>
                      </a:r>
                      <a:r>
                        <a:rPr b="1" lang="en-US" sz="2000" spc="-1" strike="noStrike">
                          <a:solidFill>
                            <a:srgbClr val="ffffff"/>
                          </a:solidFill>
                          <a:latin typeface="Calibri"/>
                        </a:rPr>
                        <a:t>al</a:t>
                      </a:r>
                      <a:endParaRPr b="0" lang="es-MX" sz="2000" spc="-1" strike="noStrike">
                        <a:latin typeface="Arial"/>
                      </a:endParaRPr>
                    </a:p>
                  </a:txBody>
                  <a:tcPr anchor="t">
                    <a:lnL w="12240">
                      <a:solidFill>
                        <a:srgbClr val="ffffff"/>
                      </a:solidFill>
                    </a:lnL>
                    <a:lnR w="12240">
                      <a:solidFill>
                        <a:srgbClr val="ffffff"/>
                      </a:solidFill>
                    </a:lnR>
                    <a:lnT w="38160">
                      <a:solidFill>
                        <a:srgbClr val="ffffff"/>
                      </a:solidFill>
                    </a:lnT>
                    <a:lnB w="12240">
                      <a:solidFill>
                        <a:srgbClr val="ffffff"/>
                      </a:solidFill>
                    </a:lnB>
                    <a:solidFill>
                      <a:srgbClr val="2c587c"/>
                    </a:solidFill>
                  </a:tcPr>
                </a:tc>
              </a:tr>
              <a:tr h="311400">
                <a:tc>
                  <a:txBody>
                    <a:bodyPr lIns="0" rIns="0" tIns="0" bIns="0" anchor="t">
                      <a:noAutofit/>
                    </a:bodyPr>
                    <a:p>
                      <a:pPr algn="ctr">
                        <a:lnSpc>
                          <a:spcPts val="2336"/>
                        </a:lnSpc>
                      </a:pPr>
                      <a:r>
                        <a:rPr b="1" lang="en-US" sz="2000" spc="-1" strike="noStrike">
                          <a:solidFill>
                            <a:srgbClr val="ffffff"/>
                          </a:solidFill>
                          <a:latin typeface="Calibri"/>
                        </a:rPr>
                        <a:t>$</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2c5579"/>
                    </a:solidFill>
                  </a:tcPr>
                </a:tc>
                <a:tc>
                  <a:txBody>
                    <a:bodyPr lIns="0" rIns="0" tIns="0" bIns="0" anchor="t">
                      <a:noAutofit/>
                    </a:bodyPr>
                    <a:p>
                      <a:pPr algn="ctr">
                        <a:lnSpc>
                          <a:spcPts val="2336"/>
                        </a:lnSpc>
                      </a:pPr>
                      <a:r>
                        <a:rPr b="0" lang="en-US" sz="2000" spc="-1" strike="noStrike">
                          <a:solidFill>
                            <a:srgbClr val="000000"/>
                          </a:solidFill>
                          <a:latin typeface="Calibri"/>
                        </a:rPr>
                        <a:t>$</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c>
                  <a:txBody>
                    <a:bodyPr lIns="0" rIns="0" tIns="0" bIns="0" anchor="t">
                      <a:noAutofit/>
                    </a:bodyPr>
                    <a:p>
                      <a:pPr marL="1800" algn="ctr">
                        <a:lnSpc>
                          <a:spcPts val="2336"/>
                        </a:lnSpc>
                      </a:pPr>
                      <a:r>
                        <a:rPr b="0" lang="en-US" sz="2000" spc="-1" strike="noStrike">
                          <a:solidFill>
                            <a:srgbClr val="000000"/>
                          </a:solidFill>
                          <a:latin typeface="Calibri"/>
                        </a:rPr>
                        <a:t>$</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r>
              <a:tr h="311400">
                <a:tc>
                  <a:txBody>
                    <a:bodyPr lIns="0" rIns="0" tIns="0" bIns="0" anchor="t">
                      <a:noAutofit/>
                    </a:bodyPr>
                    <a:p>
                      <a:pPr algn="r">
                        <a:lnSpc>
                          <a:spcPts val="2336"/>
                        </a:lnSpc>
                      </a:pPr>
                      <a:r>
                        <a:rPr b="1" lang="en-US" sz="2000" spc="-1" strike="noStrike">
                          <a:solidFill>
                            <a:srgbClr val="ffffff"/>
                          </a:solidFill>
                          <a:latin typeface="Calibri"/>
                        </a:rPr>
                        <a:t>0</a:t>
                      </a:r>
                      <a:r>
                        <a:rPr b="1" lang="en-US" sz="2000" spc="4" strike="noStrike">
                          <a:solidFill>
                            <a:srgbClr val="ffffff"/>
                          </a:solidFill>
                          <a:latin typeface="Calibri"/>
                        </a:rPr>
                        <a:t>.</a:t>
                      </a:r>
                      <a:r>
                        <a:rPr b="1" lang="en-US" sz="2000" spc="-1" strike="noStrike">
                          <a:solidFill>
                            <a:srgbClr val="ffffff"/>
                          </a:solidFill>
                          <a:latin typeface="Calibri"/>
                        </a:rPr>
                        <a:t>01</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2c5579"/>
                    </a:solidFill>
                  </a:tcPr>
                </a:tc>
                <a:tc>
                  <a:txBody>
                    <a:bodyPr lIns="0" rIns="0" tIns="0" bIns="0" anchor="t">
                      <a:noAutofit/>
                    </a:bodyPr>
                    <a:p>
                      <a:pPr algn="r">
                        <a:lnSpc>
                          <a:spcPts val="2336"/>
                        </a:lnSpc>
                      </a:pPr>
                      <a:r>
                        <a:rPr b="0" lang="en-US" sz="2000" spc="-1" strike="noStrike">
                          <a:solidFill>
                            <a:srgbClr val="000000"/>
                          </a:solidFill>
                          <a:latin typeface="Calibri"/>
                        </a:rPr>
                        <a:t>1,</a:t>
                      </a:r>
                      <a:r>
                        <a:rPr b="0" lang="en-US" sz="2000" spc="4" strike="noStrike">
                          <a:solidFill>
                            <a:srgbClr val="000000"/>
                          </a:solidFill>
                          <a:latin typeface="Calibri"/>
                        </a:rPr>
                        <a:t>7</a:t>
                      </a:r>
                      <a:r>
                        <a:rPr b="0" lang="en-US" sz="2000" spc="-1" strike="noStrike">
                          <a:solidFill>
                            <a:srgbClr val="000000"/>
                          </a:solidFill>
                          <a:latin typeface="Calibri"/>
                        </a:rPr>
                        <a:t>68.96</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c>
                  <a:txBody>
                    <a:bodyPr lIns="0" rIns="0" tIns="0" bIns="0" anchor="t">
                      <a:noAutofit/>
                    </a:bodyPr>
                    <a:p>
                      <a:pPr algn="r">
                        <a:lnSpc>
                          <a:spcPts val="2336"/>
                        </a:lnSpc>
                      </a:pPr>
                      <a:r>
                        <a:rPr b="0" lang="en-US" sz="2000" spc="-1" strike="noStrike">
                          <a:solidFill>
                            <a:srgbClr val="000000"/>
                          </a:solidFill>
                          <a:latin typeface="Calibri"/>
                        </a:rPr>
                        <a:t>40</a:t>
                      </a:r>
                      <a:r>
                        <a:rPr b="0" lang="en-US" sz="2000" spc="4" strike="noStrike">
                          <a:solidFill>
                            <a:srgbClr val="000000"/>
                          </a:solidFill>
                          <a:latin typeface="Calibri"/>
                        </a:rPr>
                        <a:t>7</a:t>
                      </a:r>
                      <a:r>
                        <a:rPr b="0" lang="en-US" sz="2000" spc="-7" strike="noStrike">
                          <a:solidFill>
                            <a:srgbClr val="000000"/>
                          </a:solidFill>
                          <a:latin typeface="Calibri"/>
                        </a:rPr>
                        <a:t>.02</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r>
              <a:tr h="311400">
                <a:tc>
                  <a:txBody>
                    <a:bodyPr lIns="0" rIns="0" tIns="0" bIns="0" anchor="t">
                      <a:noAutofit/>
                    </a:bodyPr>
                    <a:p>
                      <a:pPr algn="r">
                        <a:lnSpc>
                          <a:spcPts val="2336"/>
                        </a:lnSpc>
                      </a:pPr>
                      <a:r>
                        <a:rPr b="1" lang="en-US" sz="2000" spc="-1" strike="noStrike">
                          <a:solidFill>
                            <a:srgbClr val="ffffff"/>
                          </a:solidFill>
                          <a:latin typeface="Calibri"/>
                        </a:rPr>
                        <a:t>1,76</a:t>
                      </a:r>
                      <a:r>
                        <a:rPr b="1" lang="en-US" sz="2000" spc="4" strike="noStrike">
                          <a:solidFill>
                            <a:srgbClr val="ffffff"/>
                          </a:solidFill>
                          <a:latin typeface="Calibri"/>
                        </a:rPr>
                        <a:t>8</a:t>
                      </a:r>
                      <a:r>
                        <a:rPr b="1" lang="en-US" sz="2000" spc="-7" strike="noStrike">
                          <a:solidFill>
                            <a:srgbClr val="ffffff"/>
                          </a:solidFill>
                          <a:latin typeface="Calibri"/>
                        </a:rPr>
                        <a:t>.97</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2c5579"/>
                    </a:solidFill>
                  </a:tcPr>
                </a:tc>
                <a:tc>
                  <a:txBody>
                    <a:bodyPr lIns="0" rIns="0" tIns="0" bIns="0" anchor="t">
                      <a:noAutofit/>
                    </a:bodyPr>
                    <a:p>
                      <a:pPr algn="r">
                        <a:lnSpc>
                          <a:spcPts val="2336"/>
                        </a:lnSpc>
                      </a:pPr>
                      <a:r>
                        <a:rPr b="0" lang="en-US" sz="2000" spc="-1" strike="noStrike">
                          <a:solidFill>
                            <a:srgbClr val="000000"/>
                          </a:solidFill>
                          <a:latin typeface="Calibri"/>
                        </a:rPr>
                        <a:t>2,6</a:t>
                      </a:r>
                      <a:r>
                        <a:rPr b="0" lang="en-US" sz="2000" spc="4" strike="noStrike">
                          <a:solidFill>
                            <a:srgbClr val="000000"/>
                          </a:solidFill>
                          <a:latin typeface="Calibri"/>
                        </a:rPr>
                        <a:t>5</a:t>
                      </a:r>
                      <a:r>
                        <a:rPr b="0" lang="en-US" sz="2000" spc="-1" strike="noStrike">
                          <a:solidFill>
                            <a:srgbClr val="000000"/>
                          </a:solidFill>
                          <a:latin typeface="Calibri"/>
                        </a:rPr>
                        <a:t>3.38</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c>
                  <a:txBody>
                    <a:bodyPr lIns="0" rIns="0" tIns="0" bIns="0" anchor="t">
                      <a:noAutofit/>
                    </a:bodyPr>
                    <a:p>
                      <a:pPr algn="r">
                        <a:lnSpc>
                          <a:spcPts val="2336"/>
                        </a:lnSpc>
                      </a:pPr>
                      <a:r>
                        <a:rPr b="0" lang="en-US" sz="2000" spc="-1" strike="noStrike">
                          <a:solidFill>
                            <a:srgbClr val="000000"/>
                          </a:solidFill>
                          <a:latin typeface="Calibri"/>
                        </a:rPr>
                        <a:t>4</a:t>
                      </a:r>
                      <a:r>
                        <a:rPr b="0" lang="en-US" sz="2000" spc="4" strike="noStrike">
                          <a:solidFill>
                            <a:srgbClr val="000000"/>
                          </a:solidFill>
                          <a:latin typeface="Calibri"/>
                        </a:rPr>
                        <a:t>0</a:t>
                      </a:r>
                      <a:r>
                        <a:rPr b="0" lang="en-US" sz="2000" spc="-1" strike="noStrike">
                          <a:solidFill>
                            <a:srgbClr val="000000"/>
                          </a:solidFill>
                          <a:latin typeface="Calibri"/>
                        </a:rPr>
                        <a:t>6.83</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r>
              <a:tr h="311400">
                <a:tc>
                  <a:txBody>
                    <a:bodyPr lIns="0" rIns="0" tIns="0" bIns="0" anchor="t">
                      <a:noAutofit/>
                    </a:bodyPr>
                    <a:p>
                      <a:pPr algn="r">
                        <a:lnSpc>
                          <a:spcPts val="2341"/>
                        </a:lnSpc>
                      </a:pPr>
                      <a:r>
                        <a:rPr b="1" lang="en-US" sz="2000" spc="-1" strike="noStrike">
                          <a:solidFill>
                            <a:srgbClr val="ffffff"/>
                          </a:solidFill>
                          <a:latin typeface="Calibri"/>
                        </a:rPr>
                        <a:t>2,65</a:t>
                      </a:r>
                      <a:r>
                        <a:rPr b="1" lang="en-US" sz="2000" spc="4" strike="noStrike">
                          <a:solidFill>
                            <a:srgbClr val="ffffff"/>
                          </a:solidFill>
                          <a:latin typeface="Calibri"/>
                        </a:rPr>
                        <a:t>3</a:t>
                      </a:r>
                      <a:r>
                        <a:rPr b="1" lang="en-US" sz="2000" spc="-7" strike="noStrike">
                          <a:solidFill>
                            <a:srgbClr val="ffffff"/>
                          </a:solidFill>
                          <a:latin typeface="Calibri"/>
                        </a:rPr>
                        <a:t>.39</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2c5579"/>
                    </a:solidFill>
                  </a:tcPr>
                </a:tc>
                <a:tc>
                  <a:txBody>
                    <a:bodyPr lIns="0" rIns="0" tIns="0" bIns="0" anchor="t">
                      <a:noAutofit/>
                    </a:bodyPr>
                    <a:p>
                      <a:pPr algn="r">
                        <a:lnSpc>
                          <a:spcPts val="2341"/>
                        </a:lnSpc>
                      </a:pPr>
                      <a:r>
                        <a:rPr b="0" lang="en-US" sz="2000" spc="-1" strike="noStrike">
                          <a:solidFill>
                            <a:srgbClr val="000000"/>
                          </a:solidFill>
                          <a:latin typeface="Calibri"/>
                        </a:rPr>
                        <a:t>3,4</a:t>
                      </a:r>
                      <a:r>
                        <a:rPr b="0" lang="en-US" sz="2000" spc="4" strike="noStrike">
                          <a:solidFill>
                            <a:srgbClr val="000000"/>
                          </a:solidFill>
                          <a:latin typeface="Calibri"/>
                        </a:rPr>
                        <a:t>7</a:t>
                      </a:r>
                      <a:r>
                        <a:rPr b="0" lang="en-US" sz="2000" spc="-1" strike="noStrike">
                          <a:solidFill>
                            <a:srgbClr val="000000"/>
                          </a:solidFill>
                          <a:latin typeface="Calibri"/>
                        </a:rPr>
                        <a:t>2.84</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c>
                  <a:txBody>
                    <a:bodyPr lIns="0" rIns="0" tIns="0" bIns="0" anchor="t">
                      <a:noAutofit/>
                    </a:bodyPr>
                    <a:p>
                      <a:pPr algn="r">
                        <a:lnSpc>
                          <a:spcPts val="2341"/>
                        </a:lnSpc>
                      </a:pPr>
                      <a:r>
                        <a:rPr b="0" lang="en-US" sz="2000" spc="-1" strike="noStrike">
                          <a:solidFill>
                            <a:srgbClr val="000000"/>
                          </a:solidFill>
                          <a:latin typeface="Calibri"/>
                        </a:rPr>
                        <a:t>4</a:t>
                      </a:r>
                      <a:r>
                        <a:rPr b="0" lang="en-US" sz="2000" spc="4" strike="noStrike">
                          <a:solidFill>
                            <a:srgbClr val="000000"/>
                          </a:solidFill>
                          <a:latin typeface="Calibri"/>
                        </a:rPr>
                        <a:t>0</a:t>
                      </a:r>
                      <a:r>
                        <a:rPr b="0" lang="en-US" sz="2000" spc="-1" strike="noStrike">
                          <a:solidFill>
                            <a:srgbClr val="000000"/>
                          </a:solidFill>
                          <a:latin typeface="Calibri"/>
                        </a:rPr>
                        <a:t>6.62</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r>
              <a:tr h="311400">
                <a:tc>
                  <a:txBody>
                    <a:bodyPr lIns="0" rIns="0" tIns="0" bIns="0" anchor="t">
                      <a:noAutofit/>
                    </a:bodyPr>
                    <a:p>
                      <a:pPr algn="r">
                        <a:lnSpc>
                          <a:spcPts val="2341"/>
                        </a:lnSpc>
                      </a:pPr>
                      <a:r>
                        <a:rPr b="1" lang="en-US" sz="2000" spc="-1" strike="noStrike">
                          <a:solidFill>
                            <a:srgbClr val="ffffff"/>
                          </a:solidFill>
                          <a:latin typeface="Calibri"/>
                        </a:rPr>
                        <a:t>3,47</a:t>
                      </a:r>
                      <a:r>
                        <a:rPr b="1" lang="en-US" sz="2000" spc="4" strike="noStrike">
                          <a:solidFill>
                            <a:srgbClr val="ffffff"/>
                          </a:solidFill>
                          <a:latin typeface="Calibri"/>
                        </a:rPr>
                        <a:t>2</a:t>
                      </a:r>
                      <a:r>
                        <a:rPr b="1" lang="en-US" sz="2000" spc="-7" strike="noStrike">
                          <a:solidFill>
                            <a:srgbClr val="ffffff"/>
                          </a:solidFill>
                          <a:latin typeface="Calibri"/>
                        </a:rPr>
                        <a:t>.85</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2c5579"/>
                    </a:solidFill>
                  </a:tcPr>
                </a:tc>
                <a:tc>
                  <a:txBody>
                    <a:bodyPr lIns="0" rIns="0" tIns="0" bIns="0" anchor="t">
                      <a:noAutofit/>
                    </a:bodyPr>
                    <a:p>
                      <a:pPr algn="r">
                        <a:lnSpc>
                          <a:spcPts val="2341"/>
                        </a:lnSpc>
                      </a:pPr>
                      <a:r>
                        <a:rPr b="0" lang="en-US" sz="2000" spc="-1" strike="noStrike">
                          <a:solidFill>
                            <a:srgbClr val="000000"/>
                          </a:solidFill>
                          <a:latin typeface="Calibri"/>
                        </a:rPr>
                        <a:t>3,5</a:t>
                      </a:r>
                      <a:r>
                        <a:rPr b="0" lang="en-US" sz="2000" spc="4" strike="noStrike">
                          <a:solidFill>
                            <a:srgbClr val="000000"/>
                          </a:solidFill>
                          <a:latin typeface="Calibri"/>
                        </a:rPr>
                        <a:t>3</a:t>
                      </a:r>
                      <a:r>
                        <a:rPr b="0" lang="en-US" sz="2000" spc="-1" strike="noStrike">
                          <a:solidFill>
                            <a:srgbClr val="000000"/>
                          </a:solidFill>
                          <a:latin typeface="Calibri"/>
                        </a:rPr>
                        <a:t>7.87</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c>
                  <a:txBody>
                    <a:bodyPr lIns="0" rIns="0" tIns="0" bIns="0" anchor="t">
                      <a:noAutofit/>
                    </a:bodyPr>
                    <a:p>
                      <a:pPr algn="r">
                        <a:lnSpc>
                          <a:spcPts val="2341"/>
                        </a:lnSpc>
                      </a:pPr>
                      <a:r>
                        <a:rPr b="0" lang="en-US" sz="2000" spc="-1" strike="noStrike">
                          <a:solidFill>
                            <a:srgbClr val="000000"/>
                          </a:solidFill>
                          <a:latin typeface="Calibri"/>
                        </a:rPr>
                        <a:t>3</a:t>
                      </a:r>
                      <a:r>
                        <a:rPr b="0" lang="en-US" sz="2000" spc="4" strike="noStrike">
                          <a:solidFill>
                            <a:srgbClr val="000000"/>
                          </a:solidFill>
                          <a:latin typeface="Calibri"/>
                        </a:rPr>
                        <a:t>9</a:t>
                      </a:r>
                      <a:r>
                        <a:rPr b="0" lang="en-US" sz="2000" spc="-1" strike="noStrike">
                          <a:solidFill>
                            <a:srgbClr val="000000"/>
                          </a:solidFill>
                          <a:latin typeface="Calibri"/>
                        </a:rPr>
                        <a:t>2.77</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r>
              <a:tr h="311400">
                <a:tc>
                  <a:txBody>
                    <a:bodyPr lIns="0" rIns="0" tIns="0" bIns="0" anchor="t">
                      <a:noAutofit/>
                    </a:bodyPr>
                    <a:p>
                      <a:pPr algn="r">
                        <a:lnSpc>
                          <a:spcPts val="2341"/>
                        </a:lnSpc>
                      </a:pPr>
                      <a:r>
                        <a:rPr b="1" lang="en-US" sz="2000" spc="-1" strike="noStrike">
                          <a:solidFill>
                            <a:srgbClr val="ffffff"/>
                          </a:solidFill>
                          <a:latin typeface="Calibri"/>
                        </a:rPr>
                        <a:t>3,53</a:t>
                      </a:r>
                      <a:r>
                        <a:rPr b="1" lang="en-US" sz="2000" spc="4" strike="noStrike">
                          <a:solidFill>
                            <a:srgbClr val="ffffff"/>
                          </a:solidFill>
                          <a:latin typeface="Calibri"/>
                        </a:rPr>
                        <a:t>7</a:t>
                      </a:r>
                      <a:r>
                        <a:rPr b="1" lang="en-US" sz="2000" spc="-7" strike="noStrike">
                          <a:solidFill>
                            <a:srgbClr val="ffffff"/>
                          </a:solidFill>
                          <a:latin typeface="Calibri"/>
                        </a:rPr>
                        <a:t>.88</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2c5579"/>
                    </a:solidFill>
                  </a:tcPr>
                </a:tc>
                <a:tc>
                  <a:txBody>
                    <a:bodyPr lIns="0" rIns="0" tIns="0" bIns="0" anchor="t">
                      <a:noAutofit/>
                    </a:bodyPr>
                    <a:p>
                      <a:pPr algn="r">
                        <a:lnSpc>
                          <a:spcPts val="2341"/>
                        </a:lnSpc>
                      </a:pPr>
                      <a:r>
                        <a:rPr b="0" lang="en-US" sz="2000" spc="-1" strike="noStrike">
                          <a:solidFill>
                            <a:srgbClr val="000000"/>
                          </a:solidFill>
                          <a:latin typeface="Calibri"/>
                        </a:rPr>
                        <a:t>4,4</a:t>
                      </a:r>
                      <a:r>
                        <a:rPr b="0" lang="en-US" sz="2000" spc="4" strike="noStrike">
                          <a:solidFill>
                            <a:srgbClr val="000000"/>
                          </a:solidFill>
                          <a:latin typeface="Calibri"/>
                        </a:rPr>
                        <a:t>4</a:t>
                      </a:r>
                      <a:r>
                        <a:rPr b="0" lang="en-US" sz="2000" spc="-1" strike="noStrike">
                          <a:solidFill>
                            <a:srgbClr val="000000"/>
                          </a:solidFill>
                          <a:latin typeface="Calibri"/>
                        </a:rPr>
                        <a:t>6.15</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c>
                  <a:txBody>
                    <a:bodyPr lIns="0" rIns="0" tIns="0" bIns="0" anchor="t">
                      <a:noAutofit/>
                    </a:bodyPr>
                    <a:p>
                      <a:pPr algn="r">
                        <a:lnSpc>
                          <a:spcPts val="2341"/>
                        </a:lnSpc>
                      </a:pPr>
                      <a:r>
                        <a:rPr b="0" lang="en-US" sz="2000" spc="-1" strike="noStrike">
                          <a:solidFill>
                            <a:srgbClr val="000000"/>
                          </a:solidFill>
                          <a:latin typeface="Calibri"/>
                        </a:rPr>
                        <a:t>3</a:t>
                      </a:r>
                      <a:r>
                        <a:rPr b="0" lang="en-US" sz="2000" spc="4" strike="noStrike">
                          <a:solidFill>
                            <a:srgbClr val="000000"/>
                          </a:solidFill>
                          <a:latin typeface="Calibri"/>
                        </a:rPr>
                        <a:t>8</a:t>
                      </a:r>
                      <a:r>
                        <a:rPr b="0" lang="en-US" sz="2000" spc="-1" strike="noStrike">
                          <a:solidFill>
                            <a:srgbClr val="000000"/>
                          </a:solidFill>
                          <a:latin typeface="Calibri"/>
                        </a:rPr>
                        <a:t>2.46</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r>
              <a:tr h="311400">
                <a:tc>
                  <a:txBody>
                    <a:bodyPr lIns="0" rIns="0" tIns="0" bIns="0" anchor="t">
                      <a:noAutofit/>
                    </a:bodyPr>
                    <a:p>
                      <a:pPr algn="r">
                        <a:lnSpc>
                          <a:spcPts val="2341"/>
                        </a:lnSpc>
                      </a:pPr>
                      <a:r>
                        <a:rPr b="1" lang="en-US" sz="2000" spc="-1" strike="noStrike">
                          <a:solidFill>
                            <a:srgbClr val="ffffff"/>
                          </a:solidFill>
                          <a:latin typeface="Calibri"/>
                        </a:rPr>
                        <a:t>4,44</a:t>
                      </a:r>
                      <a:r>
                        <a:rPr b="1" lang="en-US" sz="2000" spc="4" strike="noStrike">
                          <a:solidFill>
                            <a:srgbClr val="ffffff"/>
                          </a:solidFill>
                          <a:latin typeface="Calibri"/>
                        </a:rPr>
                        <a:t>6</a:t>
                      </a:r>
                      <a:r>
                        <a:rPr b="1" lang="en-US" sz="2000" spc="-7" strike="noStrike">
                          <a:solidFill>
                            <a:srgbClr val="ffffff"/>
                          </a:solidFill>
                          <a:latin typeface="Calibri"/>
                        </a:rPr>
                        <a:t>.16</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2c5579"/>
                    </a:solidFill>
                  </a:tcPr>
                </a:tc>
                <a:tc>
                  <a:txBody>
                    <a:bodyPr lIns="0" rIns="0" tIns="0" bIns="0" anchor="t">
                      <a:noAutofit/>
                    </a:bodyPr>
                    <a:p>
                      <a:pPr algn="r">
                        <a:lnSpc>
                          <a:spcPts val="2341"/>
                        </a:lnSpc>
                      </a:pPr>
                      <a:r>
                        <a:rPr b="0" lang="en-US" sz="2000" spc="-1" strike="noStrike">
                          <a:solidFill>
                            <a:srgbClr val="000000"/>
                          </a:solidFill>
                          <a:latin typeface="Calibri"/>
                        </a:rPr>
                        <a:t>4,7</a:t>
                      </a:r>
                      <a:r>
                        <a:rPr b="0" lang="en-US" sz="2000" spc="4" strike="noStrike">
                          <a:solidFill>
                            <a:srgbClr val="000000"/>
                          </a:solidFill>
                          <a:latin typeface="Calibri"/>
                        </a:rPr>
                        <a:t>1</a:t>
                      </a:r>
                      <a:r>
                        <a:rPr b="0" lang="en-US" sz="2000" spc="-1" strike="noStrike">
                          <a:solidFill>
                            <a:srgbClr val="000000"/>
                          </a:solidFill>
                          <a:latin typeface="Calibri"/>
                        </a:rPr>
                        <a:t>7.18</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c>
                  <a:txBody>
                    <a:bodyPr lIns="0" rIns="0" tIns="0" bIns="0" anchor="t">
                      <a:noAutofit/>
                    </a:bodyPr>
                    <a:p>
                      <a:pPr algn="r">
                        <a:lnSpc>
                          <a:spcPts val="2341"/>
                        </a:lnSpc>
                      </a:pPr>
                      <a:r>
                        <a:rPr b="0" lang="en-US" sz="2000" spc="-1" strike="noStrike">
                          <a:solidFill>
                            <a:srgbClr val="000000"/>
                          </a:solidFill>
                          <a:latin typeface="Calibri"/>
                        </a:rPr>
                        <a:t>3</a:t>
                      </a:r>
                      <a:r>
                        <a:rPr b="0" lang="en-US" sz="2000" spc="4" strike="noStrike">
                          <a:solidFill>
                            <a:srgbClr val="000000"/>
                          </a:solidFill>
                          <a:latin typeface="Calibri"/>
                        </a:rPr>
                        <a:t>5</a:t>
                      </a:r>
                      <a:r>
                        <a:rPr b="0" lang="en-US" sz="2000" spc="-1" strike="noStrike">
                          <a:solidFill>
                            <a:srgbClr val="000000"/>
                          </a:solidFill>
                          <a:latin typeface="Calibri"/>
                        </a:rPr>
                        <a:t>4.23</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r>
              <a:tr h="311400">
                <a:tc>
                  <a:txBody>
                    <a:bodyPr lIns="0" rIns="0" tIns="0" bIns="0" anchor="t">
                      <a:noAutofit/>
                    </a:bodyPr>
                    <a:p>
                      <a:pPr algn="r">
                        <a:lnSpc>
                          <a:spcPts val="2341"/>
                        </a:lnSpc>
                      </a:pPr>
                      <a:r>
                        <a:rPr b="1" lang="en-US" sz="2000" spc="-1" strike="noStrike">
                          <a:solidFill>
                            <a:srgbClr val="ffffff"/>
                          </a:solidFill>
                          <a:latin typeface="Calibri"/>
                        </a:rPr>
                        <a:t>4,71</a:t>
                      </a:r>
                      <a:r>
                        <a:rPr b="1" lang="en-US" sz="2000" spc="4" strike="noStrike">
                          <a:solidFill>
                            <a:srgbClr val="ffffff"/>
                          </a:solidFill>
                          <a:latin typeface="Calibri"/>
                        </a:rPr>
                        <a:t>7</a:t>
                      </a:r>
                      <a:r>
                        <a:rPr b="1" lang="en-US" sz="2000" spc="-7" strike="noStrike">
                          <a:solidFill>
                            <a:srgbClr val="ffffff"/>
                          </a:solidFill>
                          <a:latin typeface="Calibri"/>
                        </a:rPr>
                        <a:t>.19</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2c5579"/>
                    </a:solidFill>
                  </a:tcPr>
                </a:tc>
                <a:tc>
                  <a:txBody>
                    <a:bodyPr lIns="0" rIns="0" tIns="0" bIns="0" anchor="t">
                      <a:noAutofit/>
                    </a:bodyPr>
                    <a:p>
                      <a:pPr algn="r">
                        <a:lnSpc>
                          <a:spcPts val="2341"/>
                        </a:lnSpc>
                      </a:pPr>
                      <a:r>
                        <a:rPr b="0" lang="en-US" sz="2000" spc="-1" strike="noStrike">
                          <a:solidFill>
                            <a:srgbClr val="000000"/>
                          </a:solidFill>
                          <a:latin typeface="Calibri"/>
                        </a:rPr>
                        <a:t>5,3</a:t>
                      </a:r>
                      <a:r>
                        <a:rPr b="0" lang="en-US" sz="2000" spc="4" strike="noStrike">
                          <a:solidFill>
                            <a:srgbClr val="000000"/>
                          </a:solidFill>
                          <a:latin typeface="Calibri"/>
                        </a:rPr>
                        <a:t>3</a:t>
                      </a:r>
                      <a:r>
                        <a:rPr b="0" lang="en-US" sz="2000" spc="-1" strike="noStrike">
                          <a:solidFill>
                            <a:srgbClr val="000000"/>
                          </a:solidFill>
                          <a:latin typeface="Calibri"/>
                        </a:rPr>
                        <a:t>5.42</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c>
                  <a:txBody>
                    <a:bodyPr lIns="0" rIns="0" tIns="0" bIns="0" anchor="t">
                      <a:noAutofit/>
                    </a:bodyPr>
                    <a:p>
                      <a:pPr algn="r">
                        <a:lnSpc>
                          <a:spcPts val="2341"/>
                        </a:lnSpc>
                      </a:pPr>
                      <a:r>
                        <a:rPr b="0" lang="en-US" sz="2000" spc="-1" strike="noStrike">
                          <a:solidFill>
                            <a:srgbClr val="000000"/>
                          </a:solidFill>
                          <a:latin typeface="Calibri"/>
                        </a:rPr>
                        <a:t>3</a:t>
                      </a:r>
                      <a:r>
                        <a:rPr b="0" lang="en-US" sz="2000" spc="4" strike="noStrike">
                          <a:solidFill>
                            <a:srgbClr val="000000"/>
                          </a:solidFill>
                          <a:latin typeface="Calibri"/>
                        </a:rPr>
                        <a:t>2</a:t>
                      </a:r>
                      <a:r>
                        <a:rPr b="0" lang="en-US" sz="2000" spc="-1" strike="noStrike">
                          <a:solidFill>
                            <a:srgbClr val="000000"/>
                          </a:solidFill>
                          <a:latin typeface="Calibri"/>
                        </a:rPr>
                        <a:t>4.87</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r>
              <a:tr h="311400">
                <a:tc>
                  <a:txBody>
                    <a:bodyPr lIns="0" rIns="0" tIns="0" bIns="0" anchor="t">
                      <a:noAutofit/>
                    </a:bodyPr>
                    <a:p>
                      <a:pPr algn="r">
                        <a:lnSpc>
                          <a:spcPts val="2341"/>
                        </a:lnSpc>
                      </a:pPr>
                      <a:r>
                        <a:rPr b="1" lang="en-US" sz="2000" spc="-1" strike="noStrike">
                          <a:solidFill>
                            <a:srgbClr val="ffffff"/>
                          </a:solidFill>
                          <a:latin typeface="Calibri"/>
                        </a:rPr>
                        <a:t>5,335</a:t>
                      </a:r>
                      <a:r>
                        <a:rPr b="1" lang="en-US" sz="2000" spc="4" strike="noStrike">
                          <a:solidFill>
                            <a:srgbClr val="ffffff"/>
                          </a:solidFill>
                          <a:latin typeface="Calibri"/>
                        </a:rPr>
                        <a:t>.</a:t>
                      </a:r>
                      <a:r>
                        <a:rPr b="1" lang="en-US" sz="2000" spc="-12" strike="noStrike">
                          <a:solidFill>
                            <a:srgbClr val="ffffff"/>
                          </a:solidFill>
                          <a:latin typeface="Calibri"/>
                        </a:rPr>
                        <a:t>4</a:t>
                      </a:r>
                      <a:r>
                        <a:rPr b="1" lang="en-US" sz="2000" spc="-1" strike="noStrike">
                          <a:solidFill>
                            <a:srgbClr val="ffffff"/>
                          </a:solidFill>
                          <a:latin typeface="Calibri"/>
                        </a:rPr>
                        <a:t>3</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2c5579"/>
                    </a:solidFill>
                  </a:tcPr>
                </a:tc>
                <a:tc>
                  <a:txBody>
                    <a:bodyPr lIns="0" rIns="0" tIns="0" bIns="0" anchor="t">
                      <a:noAutofit/>
                    </a:bodyPr>
                    <a:p>
                      <a:pPr algn="r">
                        <a:lnSpc>
                          <a:spcPts val="2341"/>
                        </a:lnSpc>
                      </a:pPr>
                      <a:r>
                        <a:rPr b="0" lang="en-US" sz="2000" spc="-1" strike="noStrike">
                          <a:solidFill>
                            <a:srgbClr val="000000"/>
                          </a:solidFill>
                          <a:latin typeface="Calibri"/>
                        </a:rPr>
                        <a:t>6,</a:t>
                      </a:r>
                      <a:r>
                        <a:rPr b="0" lang="en-US" sz="2000" spc="4" strike="noStrike">
                          <a:solidFill>
                            <a:srgbClr val="000000"/>
                          </a:solidFill>
                          <a:latin typeface="Calibri"/>
                        </a:rPr>
                        <a:t>2</a:t>
                      </a:r>
                      <a:r>
                        <a:rPr b="0" lang="en-US" sz="2000" spc="-1" strike="noStrike">
                          <a:solidFill>
                            <a:srgbClr val="000000"/>
                          </a:solidFill>
                          <a:latin typeface="Calibri"/>
                        </a:rPr>
                        <a:t>24.67</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c>
                  <a:txBody>
                    <a:bodyPr lIns="0" rIns="0" tIns="0" bIns="0" anchor="t">
                      <a:noAutofit/>
                    </a:bodyPr>
                    <a:p>
                      <a:pPr algn="r">
                        <a:lnSpc>
                          <a:spcPts val="2341"/>
                        </a:lnSpc>
                      </a:pPr>
                      <a:r>
                        <a:rPr b="0" lang="en-US" sz="2000" spc="-1" strike="noStrike">
                          <a:solidFill>
                            <a:srgbClr val="000000"/>
                          </a:solidFill>
                          <a:latin typeface="Calibri"/>
                        </a:rPr>
                        <a:t>29</a:t>
                      </a:r>
                      <a:r>
                        <a:rPr b="0" lang="en-US" sz="2000" spc="4" strike="noStrike">
                          <a:solidFill>
                            <a:srgbClr val="000000"/>
                          </a:solidFill>
                          <a:latin typeface="Calibri"/>
                        </a:rPr>
                        <a:t>4</a:t>
                      </a:r>
                      <a:r>
                        <a:rPr b="0" lang="en-US" sz="2000" spc="-7" strike="noStrike">
                          <a:solidFill>
                            <a:srgbClr val="000000"/>
                          </a:solidFill>
                          <a:latin typeface="Calibri"/>
                        </a:rPr>
                        <a:t>.63</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r>
              <a:tr h="311400">
                <a:tc>
                  <a:txBody>
                    <a:bodyPr lIns="0" rIns="0" tIns="0" bIns="0" anchor="t">
                      <a:noAutofit/>
                    </a:bodyPr>
                    <a:p>
                      <a:pPr algn="r">
                        <a:lnSpc>
                          <a:spcPts val="2341"/>
                        </a:lnSpc>
                      </a:pPr>
                      <a:r>
                        <a:rPr b="1" lang="en-US" sz="2000" spc="-1" strike="noStrike">
                          <a:solidFill>
                            <a:srgbClr val="ffffff"/>
                          </a:solidFill>
                          <a:latin typeface="Calibri"/>
                        </a:rPr>
                        <a:t>6,22</a:t>
                      </a:r>
                      <a:r>
                        <a:rPr b="1" lang="en-US" sz="2000" spc="4" strike="noStrike">
                          <a:solidFill>
                            <a:srgbClr val="ffffff"/>
                          </a:solidFill>
                          <a:latin typeface="Calibri"/>
                        </a:rPr>
                        <a:t>4</a:t>
                      </a:r>
                      <a:r>
                        <a:rPr b="1" lang="en-US" sz="2000" spc="-7" strike="noStrike">
                          <a:solidFill>
                            <a:srgbClr val="ffffff"/>
                          </a:solidFill>
                          <a:latin typeface="Calibri"/>
                        </a:rPr>
                        <a:t>.68</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2c5579"/>
                    </a:solidFill>
                  </a:tcPr>
                </a:tc>
                <a:tc>
                  <a:txBody>
                    <a:bodyPr lIns="0" rIns="0" tIns="0" bIns="0" anchor="t">
                      <a:noAutofit/>
                    </a:bodyPr>
                    <a:p>
                      <a:pPr algn="r">
                        <a:lnSpc>
                          <a:spcPts val="2341"/>
                        </a:lnSpc>
                      </a:pPr>
                      <a:r>
                        <a:rPr b="0" lang="en-US" sz="2000" spc="-1" strike="noStrike">
                          <a:solidFill>
                            <a:srgbClr val="000000"/>
                          </a:solidFill>
                          <a:latin typeface="Calibri"/>
                        </a:rPr>
                        <a:t>7,1</a:t>
                      </a:r>
                      <a:r>
                        <a:rPr b="0" lang="en-US" sz="2000" spc="4" strike="noStrike">
                          <a:solidFill>
                            <a:srgbClr val="000000"/>
                          </a:solidFill>
                          <a:latin typeface="Calibri"/>
                        </a:rPr>
                        <a:t>1</a:t>
                      </a:r>
                      <a:r>
                        <a:rPr b="0" lang="en-US" sz="2000" spc="-1" strike="noStrike">
                          <a:solidFill>
                            <a:srgbClr val="000000"/>
                          </a:solidFill>
                          <a:latin typeface="Calibri"/>
                        </a:rPr>
                        <a:t>3.90</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c>
                  <a:txBody>
                    <a:bodyPr lIns="0" rIns="0" tIns="0" bIns="0" anchor="t">
                      <a:noAutofit/>
                    </a:bodyPr>
                    <a:p>
                      <a:pPr algn="r">
                        <a:lnSpc>
                          <a:spcPts val="2341"/>
                        </a:lnSpc>
                      </a:pPr>
                      <a:r>
                        <a:rPr b="0" lang="en-US" sz="2000" spc="-1" strike="noStrike">
                          <a:solidFill>
                            <a:srgbClr val="000000"/>
                          </a:solidFill>
                          <a:latin typeface="Calibri"/>
                        </a:rPr>
                        <a:t>2</a:t>
                      </a:r>
                      <a:r>
                        <a:rPr b="0" lang="en-US" sz="2000" spc="4" strike="noStrike">
                          <a:solidFill>
                            <a:srgbClr val="000000"/>
                          </a:solidFill>
                          <a:latin typeface="Calibri"/>
                        </a:rPr>
                        <a:t>5</a:t>
                      </a:r>
                      <a:r>
                        <a:rPr b="0" lang="en-US" sz="2000" spc="-1" strike="noStrike">
                          <a:solidFill>
                            <a:srgbClr val="000000"/>
                          </a:solidFill>
                          <a:latin typeface="Calibri"/>
                        </a:rPr>
                        <a:t>3.54</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r>
              <a:tr h="311400">
                <a:tc>
                  <a:txBody>
                    <a:bodyPr lIns="0" rIns="0" tIns="0" bIns="0" anchor="t">
                      <a:noAutofit/>
                    </a:bodyPr>
                    <a:p>
                      <a:pPr algn="r">
                        <a:lnSpc>
                          <a:spcPts val="2341"/>
                        </a:lnSpc>
                      </a:pPr>
                      <a:r>
                        <a:rPr b="1" lang="en-US" sz="2000" spc="-1" strike="noStrike">
                          <a:solidFill>
                            <a:srgbClr val="ffffff"/>
                          </a:solidFill>
                          <a:latin typeface="Calibri"/>
                        </a:rPr>
                        <a:t>7,11</a:t>
                      </a:r>
                      <a:r>
                        <a:rPr b="1" lang="en-US" sz="2000" spc="4" strike="noStrike">
                          <a:solidFill>
                            <a:srgbClr val="ffffff"/>
                          </a:solidFill>
                          <a:latin typeface="Calibri"/>
                        </a:rPr>
                        <a:t>3</a:t>
                      </a:r>
                      <a:r>
                        <a:rPr b="1" lang="en-US" sz="2000" spc="-7" strike="noStrike">
                          <a:solidFill>
                            <a:srgbClr val="ffffff"/>
                          </a:solidFill>
                          <a:latin typeface="Calibri"/>
                        </a:rPr>
                        <a:t>.91</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2c5579"/>
                    </a:solidFill>
                  </a:tcPr>
                </a:tc>
                <a:tc>
                  <a:txBody>
                    <a:bodyPr lIns="0" rIns="0" tIns="0" bIns="0" anchor="t">
                      <a:noAutofit/>
                    </a:bodyPr>
                    <a:p>
                      <a:pPr algn="r">
                        <a:lnSpc>
                          <a:spcPts val="2341"/>
                        </a:lnSpc>
                      </a:pPr>
                      <a:r>
                        <a:rPr b="0" lang="en-US" sz="2000" spc="-1" strike="noStrike">
                          <a:solidFill>
                            <a:srgbClr val="000000"/>
                          </a:solidFill>
                          <a:latin typeface="Calibri"/>
                        </a:rPr>
                        <a:t>7,3</a:t>
                      </a:r>
                      <a:r>
                        <a:rPr b="0" lang="en-US" sz="2000" spc="4" strike="noStrike">
                          <a:solidFill>
                            <a:srgbClr val="000000"/>
                          </a:solidFill>
                          <a:latin typeface="Calibri"/>
                        </a:rPr>
                        <a:t>8</a:t>
                      </a:r>
                      <a:r>
                        <a:rPr b="0" lang="en-US" sz="2000" spc="-1" strike="noStrike">
                          <a:solidFill>
                            <a:srgbClr val="000000"/>
                          </a:solidFill>
                          <a:latin typeface="Calibri"/>
                        </a:rPr>
                        <a:t>2.33</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c>
                  <a:txBody>
                    <a:bodyPr lIns="0" rIns="0" tIns="0" bIns="0" anchor="t">
                      <a:noAutofit/>
                    </a:bodyPr>
                    <a:p>
                      <a:pPr algn="r">
                        <a:lnSpc>
                          <a:spcPts val="2341"/>
                        </a:lnSpc>
                      </a:pPr>
                      <a:r>
                        <a:rPr b="0" lang="en-US" sz="2000" spc="-1" strike="noStrike">
                          <a:solidFill>
                            <a:srgbClr val="000000"/>
                          </a:solidFill>
                          <a:latin typeface="Calibri"/>
                        </a:rPr>
                        <a:t>2</a:t>
                      </a:r>
                      <a:r>
                        <a:rPr b="0" lang="en-US" sz="2000" spc="4" strike="noStrike">
                          <a:solidFill>
                            <a:srgbClr val="000000"/>
                          </a:solidFill>
                          <a:latin typeface="Calibri"/>
                        </a:rPr>
                        <a:t>1</a:t>
                      </a:r>
                      <a:r>
                        <a:rPr b="0" lang="en-US" sz="2000" spc="-1" strike="noStrike">
                          <a:solidFill>
                            <a:srgbClr val="000000"/>
                          </a:solidFill>
                          <a:latin typeface="Calibri"/>
                        </a:rPr>
                        <a:t>7.61</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r>
              <a:tr h="314280">
                <a:tc>
                  <a:txBody>
                    <a:bodyPr lIns="0" rIns="0" tIns="0" bIns="0" anchor="t">
                      <a:noAutofit/>
                    </a:bodyPr>
                    <a:p>
                      <a:pPr algn="r">
                        <a:lnSpc>
                          <a:spcPts val="2344"/>
                        </a:lnSpc>
                      </a:pPr>
                      <a:r>
                        <a:rPr b="1" lang="en-US" sz="2000" spc="-1" strike="noStrike">
                          <a:solidFill>
                            <a:srgbClr val="ffffff"/>
                          </a:solidFill>
                          <a:latin typeface="Calibri"/>
                        </a:rPr>
                        <a:t>7,38</a:t>
                      </a:r>
                      <a:r>
                        <a:rPr b="1" lang="en-US" sz="2000" spc="4" strike="noStrike">
                          <a:solidFill>
                            <a:srgbClr val="ffffff"/>
                          </a:solidFill>
                          <a:latin typeface="Calibri"/>
                        </a:rPr>
                        <a:t>2</a:t>
                      </a:r>
                      <a:r>
                        <a:rPr b="1" lang="en-US" sz="2000" spc="-7" strike="noStrike">
                          <a:solidFill>
                            <a:srgbClr val="ffffff"/>
                          </a:solidFill>
                          <a:latin typeface="Calibri"/>
                        </a:rPr>
                        <a:t>.34</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2c5579"/>
                    </a:solidFill>
                  </a:tcPr>
                </a:tc>
                <a:tc>
                  <a:txBody>
                    <a:bodyPr lIns="0" rIns="0" tIns="0" bIns="0" anchor="t">
                      <a:noAutofit/>
                    </a:bodyPr>
                    <a:p>
                      <a:pPr algn="r">
                        <a:lnSpc>
                          <a:spcPts val="2344"/>
                        </a:lnSpc>
                      </a:pPr>
                      <a:r>
                        <a:rPr b="0" lang="en-US" sz="2000" spc="-1" strike="noStrike">
                          <a:solidFill>
                            <a:srgbClr val="000000"/>
                          </a:solidFill>
                          <a:latin typeface="Calibri"/>
                        </a:rPr>
                        <a:t>En</a:t>
                      </a:r>
                      <a:r>
                        <a:rPr b="0" lang="en-US" sz="2000" spc="-114" strike="noStrike">
                          <a:solidFill>
                            <a:srgbClr val="000000"/>
                          </a:solidFill>
                          <a:latin typeface="Calibri"/>
                        </a:rPr>
                        <a:t> </a:t>
                      </a:r>
                      <a:r>
                        <a:rPr b="0" lang="en-US" sz="2000" spc="-7" strike="noStrike">
                          <a:solidFill>
                            <a:srgbClr val="000000"/>
                          </a:solidFill>
                          <a:latin typeface="Calibri"/>
                        </a:rPr>
                        <a:t>adelante</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c>
                  <a:txBody>
                    <a:bodyPr lIns="0" rIns="0" tIns="0" bIns="0" anchor="t">
                      <a:noAutofit/>
                    </a:bodyPr>
                    <a:p>
                      <a:pPr algn="r">
                        <a:lnSpc>
                          <a:spcPts val="2344"/>
                        </a:lnSpc>
                      </a:pPr>
                      <a:r>
                        <a:rPr b="0" lang="en-US" sz="2000" spc="-1" strike="noStrike">
                          <a:solidFill>
                            <a:srgbClr val="000000"/>
                          </a:solidFill>
                          <a:latin typeface="Calibri"/>
                        </a:rPr>
                        <a:t>0.00</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r>
            </a:tbl>
          </a:graphicData>
        </a:graphic>
      </p:graphicFrame>
      <p:sp>
        <p:nvSpPr>
          <p:cNvPr id="476" name="object 5"/>
          <p:cNvSpPr/>
          <p:nvPr/>
        </p:nvSpPr>
        <p:spPr>
          <a:xfrm>
            <a:off x="8532000" y="6503040"/>
            <a:ext cx="204120" cy="93600"/>
          </a:xfrm>
          <a:prstGeom prst="rect">
            <a:avLst/>
          </a:prstGeom>
          <a:noFill/>
          <a:ln w="0">
            <a:noFill/>
          </a:ln>
        </p:spPr>
        <p:style>
          <a:lnRef idx="0"/>
          <a:fillRef idx="0"/>
          <a:effectRef idx="0"/>
          <a:fontRef idx="minor"/>
        </p:style>
        <p:txBody>
          <a:bodyPr lIns="0" rIns="0" tIns="0" bIns="0" anchor="t">
            <a:spAutoFit/>
          </a:bodyPr>
          <a:p>
            <a:pPr marL="38160">
              <a:lnSpc>
                <a:spcPts val="734"/>
              </a:lnSpc>
              <a:tabLst>
                <a:tab algn="l" pos="0"/>
              </a:tabLst>
            </a:pPr>
            <a:fld id="{D22D2B9E-0CE8-4E72-813C-BF6C39B1F446}" type="slidenum">
              <a:rPr b="0" lang="en-US" sz="650" spc="9" strike="noStrike">
                <a:solidFill>
                  <a:srgbClr val="ffffff"/>
                </a:solidFill>
                <a:latin typeface="Calibri"/>
              </a:rPr>
              <a:t>&lt;número&gt;</a:t>
            </a:fld>
            <a:endParaRPr b="0" lang="es-MX" sz="650" spc="-1" strike="noStrike">
              <a:latin typeface="Arial"/>
            </a:endParaRPr>
          </a:p>
        </p:txBody>
      </p:sp>
      <p:sp>
        <p:nvSpPr>
          <p:cNvPr id="477" name="PlaceHolder 1"/>
          <p:cNvSpPr>
            <a:spLocks noGrp="1"/>
          </p:cNvSpPr>
          <p:nvPr>
            <p:ph type="title"/>
          </p:nvPr>
        </p:nvSpPr>
        <p:spPr>
          <a:xfrm>
            <a:off x="2101680" y="303480"/>
            <a:ext cx="7041960" cy="1157760"/>
          </a:xfrm>
          <a:prstGeom prst="rect">
            <a:avLst/>
          </a:prstGeom>
          <a:noFill/>
          <a:ln w="0">
            <a:noFill/>
          </a:ln>
        </p:spPr>
        <p:txBody>
          <a:bodyPr lIns="0" rIns="0" tIns="12600" bIns="0" anchor="t">
            <a:noAutofit/>
          </a:bodyPr>
          <a:p>
            <a:pPr marL="12600">
              <a:lnSpc>
                <a:spcPct val="100000"/>
              </a:lnSpc>
              <a:spcBef>
                <a:spcPts val="99"/>
              </a:spcBef>
            </a:pPr>
            <a:r>
              <a:rPr b="0" lang="en-US" sz="2800" spc="-41" strike="noStrike">
                <a:solidFill>
                  <a:srgbClr val="000000"/>
                </a:solidFill>
                <a:latin typeface="Calibri Light"/>
              </a:rPr>
              <a:t>Tabla </a:t>
            </a:r>
            <a:r>
              <a:rPr b="0" lang="en-US" sz="2800" spc="-1" strike="noStrike">
                <a:solidFill>
                  <a:srgbClr val="000000"/>
                </a:solidFill>
                <a:latin typeface="Calibri Light"/>
              </a:rPr>
              <a:t>del </a:t>
            </a:r>
            <a:r>
              <a:rPr b="0" lang="en-US" sz="2800" spc="-7" strike="noStrike">
                <a:solidFill>
                  <a:srgbClr val="000000"/>
                </a:solidFill>
                <a:latin typeface="Calibri Light"/>
              </a:rPr>
              <a:t>subsidio para </a:t>
            </a:r>
            <a:r>
              <a:rPr b="0" lang="en-US" sz="2800" spc="-1" strike="noStrike">
                <a:solidFill>
                  <a:srgbClr val="000000"/>
                </a:solidFill>
                <a:latin typeface="Calibri Light"/>
              </a:rPr>
              <a:t>el empleo </a:t>
            </a:r>
            <a:r>
              <a:rPr b="0" lang="en-US" sz="2800" spc="-7" strike="noStrike">
                <a:solidFill>
                  <a:srgbClr val="000000"/>
                </a:solidFill>
                <a:latin typeface="Calibri Light"/>
              </a:rPr>
              <a:t>mensual</a:t>
            </a:r>
            <a:r>
              <a:rPr b="0" lang="en-US" sz="2800" spc="4" strike="noStrike">
                <a:solidFill>
                  <a:srgbClr val="000000"/>
                </a:solidFill>
                <a:latin typeface="Calibri Light"/>
              </a:rPr>
              <a:t> </a:t>
            </a:r>
            <a:r>
              <a:rPr b="0" lang="en-US" sz="2800" spc="-7" strike="noStrike">
                <a:solidFill>
                  <a:srgbClr val="000000"/>
                </a:solidFill>
                <a:latin typeface="Calibri Light"/>
              </a:rPr>
              <a:t>2021.</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17 CuadroTexto"/>
          <p:cNvSpPr/>
          <p:nvPr/>
        </p:nvSpPr>
        <p:spPr>
          <a:xfrm>
            <a:off x="324000" y="3573360"/>
            <a:ext cx="8548200" cy="91332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1" lang="es-MX" sz="1800" spc="-1" strike="noStrike">
                <a:solidFill>
                  <a:srgbClr val="000000"/>
                </a:solidFill>
                <a:latin typeface="Calibri"/>
              </a:rPr>
              <a:t>Nota:</a:t>
            </a:r>
            <a:r>
              <a:rPr b="0" lang="es-MX" sz="1800" spc="-1" strike="noStrike">
                <a:solidFill>
                  <a:srgbClr val="000000"/>
                </a:solidFill>
                <a:latin typeface="Calibri"/>
              </a:rPr>
              <a:t> Se les da la facilidad que </a:t>
            </a:r>
            <a:r>
              <a:rPr b="1" lang="es-MX" sz="1800" spc="-1" strike="noStrike">
                <a:solidFill>
                  <a:srgbClr val="000000"/>
                </a:solidFill>
                <a:latin typeface="Calibri"/>
              </a:rPr>
              <a:t>además puedan tener ingresos por salarios, intereses, arrendamiento</a:t>
            </a:r>
            <a:r>
              <a:rPr b="0" lang="es-MX" sz="1800" spc="-1" strike="noStrike">
                <a:solidFill>
                  <a:srgbClr val="000000"/>
                </a:solidFill>
                <a:latin typeface="Calibri"/>
              </a:rPr>
              <a:t>, siempre que no rebasen en su conjunto de 2 millones de pesos al año, así como ser socios o integrantes de personas morales en algunos casos. </a:t>
            </a:r>
            <a:endParaRPr b="0" lang="es-MX" sz="1800" spc="-1" strike="noStrike">
              <a:latin typeface="Arial"/>
            </a:endParaRPr>
          </a:p>
        </p:txBody>
      </p:sp>
      <p:sp>
        <p:nvSpPr>
          <p:cNvPr id="264" name="1 Rectángulo"/>
          <p:cNvSpPr/>
          <p:nvPr/>
        </p:nvSpPr>
        <p:spPr>
          <a:xfrm>
            <a:off x="2482920" y="758880"/>
            <a:ext cx="388908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s-MX" sz="2400" spc="-1" strike="noStrike">
                <a:solidFill>
                  <a:srgbClr val="000000"/>
                </a:solidFill>
                <a:latin typeface="Calibri"/>
              </a:rPr>
              <a:t>Sujetos a RIF</a:t>
            </a:r>
            <a:endParaRPr b="0" lang="es-MX" sz="2400" spc="-1" strike="noStrike">
              <a:latin typeface="Arial"/>
            </a:endParaRPr>
          </a:p>
        </p:txBody>
      </p:sp>
      <p:sp>
        <p:nvSpPr>
          <p:cNvPr id="265" name="Rectangle 1"/>
          <p:cNvSpPr/>
          <p:nvPr/>
        </p:nvSpPr>
        <p:spPr>
          <a:xfrm>
            <a:off x="395280" y="1568160"/>
            <a:ext cx="8280000" cy="1416600"/>
          </a:xfrm>
          <a:prstGeom prst="rect">
            <a:avLst/>
          </a:prstGeom>
          <a:gradFill rotWithShape="0">
            <a:gsLst>
              <a:gs pos="0">
                <a:srgbClr val="f8fcc4"/>
              </a:gs>
              <a:gs pos="100000">
                <a:srgbClr val="fdffe7"/>
              </a:gs>
            </a:gsLst>
            <a:lin ang="16200000"/>
          </a:gradFill>
          <a:ln>
            <a:solidFill>
              <a:srgbClr val="b2b955"/>
            </a:solidFill>
          </a:ln>
        </p:spPr>
        <p:style>
          <a:lnRef idx="1">
            <a:schemeClr val="accent3"/>
          </a:lnRef>
          <a:fillRef idx="2">
            <a:schemeClr val="accent3"/>
          </a:fillRef>
          <a:effectRef idx="1">
            <a:schemeClr val="accent3"/>
          </a:effectRef>
          <a:fontRef idx="minor"/>
        </p:style>
        <p:txBody>
          <a:bodyPr lIns="90000" rIns="90000" tIns="45000" bIns="45000" anchor="ctr">
            <a:spAutoFit/>
          </a:bodyPr>
          <a:p>
            <a:pPr marL="264960" indent="-264960" algn="just">
              <a:lnSpc>
                <a:spcPct val="100000"/>
              </a:lnSpc>
              <a:spcBef>
                <a:spcPts val="1199"/>
              </a:spcBef>
              <a:spcAft>
                <a:spcPts val="601"/>
              </a:spcAft>
              <a:buSzPct val="100112"/>
              <a:buBlip>
                <a:blip r:embed="rId1"/>
              </a:buBlip>
            </a:pPr>
            <a:r>
              <a:rPr b="1" lang="es-MX" sz="1800" spc="-1" strike="noStrike">
                <a:solidFill>
                  <a:srgbClr val="000000"/>
                </a:solidFill>
                <a:latin typeface="Calibri"/>
                <a:ea typeface="MS PGothic"/>
              </a:rPr>
              <a:t>Personas físicas que realicen actividad</a:t>
            </a:r>
            <a:r>
              <a:rPr b="0" lang="es-MX" sz="1800" spc="-1" strike="noStrike">
                <a:solidFill>
                  <a:srgbClr val="000000"/>
                </a:solidFill>
                <a:latin typeface="Calibri"/>
                <a:ea typeface="MS PGothic"/>
              </a:rPr>
              <a:t>es empresariales, que vendan bienes o presten servicios </a:t>
            </a:r>
            <a:r>
              <a:rPr b="1" lang="es-MX" sz="1800" spc="-1" strike="noStrike">
                <a:solidFill>
                  <a:srgbClr val="000000"/>
                </a:solidFill>
                <a:latin typeface="Calibri"/>
                <a:ea typeface="MS PGothic"/>
              </a:rPr>
              <a:t>por los que no se requiera título profesional</a:t>
            </a:r>
            <a:r>
              <a:rPr b="0" lang="es-MX" sz="1800" spc="-1" strike="noStrike">
                <a:solidFill>
                  <a:srgbClr val="000000"/>
                </a:solidFill>
                <a:latin typeface="Calibri"/>
                <a:ea typeface="MS PGothic"/>
              </a:rPr>
              <a:t>.</a:t>
            </a:r>
            <a:endParaRPr b="0" lang="es-MX" sz="1800" spc="-1" strike="noStrike">
              <a:latin typeface="Arial"/>
            </a:endParaRPr>
          </a:p>
          <a:p>
            <a:pPr marL="264960" indent="-264960" algn="just">
              <a:lnSpc>
                <a:spcPct val="100000"/>
              </a:lnSpc>
              <a:spcBef>
                <a:spcPts val="1199"/>
              </a:spcBef>
              <a:spcAft>
                <a:spcPts val="601"/>
              </a:spcAft>
              <a:buSzPct val="100112"/>
              <a:buBlip>
                <a:blip r:embed="rId2"/>
              </a:buBlip>
            </a:pPr>
            <a:r>
              <a:rPr b="0" lang="es-MX" sz="1800" spc="-1" strike="noStrike">
                <a:solidFill>
                  <a:srgbClr val="000000"/>
                </a:solidFill>
                <a:latin typeface="Calibri"/>
                <a:ea typeface="MS PGothic"/>
              </a:rPr>
              <a:t>Que los ingresos obtenidos en el año anterior, no hubieran excedido de </a:t>
            </a:r>
            <a:r>
              <a:rPr b="1" lang="es-MX" sz="1800" spc="-1" strike="noStrike">
                <a:solidFill>
                  <a:srgbClr val="000000"/>
                </a:solidFill>
                <a:latin typeface="Calibri"/>
                <a:ea typeface="MS PGothic"/>
              </a:rPr>
              <a:t>2 millones de pesos</a:t>
            </a:r>
            <a:r>
              <a:rPr b="0" lang="es-MX" sz="1800" spc="-1" strike="noStrike">
                <a:solidFill>
                  <a:srgbClr val="000000"/>
                </a:solidFill>
                <a:latin typeface="Calibri"/>
                <a:ea typeface="MS PGothic"/>
              </a:rPr>
              <a:t>.</a:t>
            </a:r>
            <a:endParaRPr b="0" lang="es-MX" sz="1800" spc="-1" strike="noStrike">
              <a:latin typeface="Arial"/>
            </a:endParaRPr>
          </a:p>
        </p:txBody>
      </p:sp>
      <p:sp>
        <p:nvSpPr>
          <p:cNvPr id="266" name="3 Rectángulo"/>
          <p:cNvSpPr/>
          <p:nvPr/>
        </p:nvSpPr>
        <p:spPr>
          <a:xfrm>
            <a:off x="3699360" y="325800"/>
            <a:ext cx="518436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s-MX" sz="2400" spc="-1" strike="noStrike">
                <a:solidFill>
                  <a:srgbClr val="ffffff"/>
                </a:solidFill>
                <a:latin typeface="Calibri"/>
              </a:rPr>
              <a:t>Régimen de Incorporación Fiscal </a:t>
            </a:r>
            <a:endParaRPr b="0" lang="es-MX" sz="2400" spc="-1" strike="noStrike">
              <a:latin typeface="Arial"/>
            </a:endParaRPr>
          </a:p>
        </p:txBody>
      </p:sp>
      <p:sp>
        <p:nvSpPr>
          <p:cNvPr id="267" name="1 Rectángulo"/>
          <p:cNvSpPr/>
          <p:nvPr/>
        </p:nvSpPr>
        <p:spPr>
          <a:xfrm>
            <a:off x="6443640" y="3059280"/>
            <a:ext cx="2282400" cy="364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s-MX" sz="1800" spc="-1" strike="noStrike">
                <a:solidFill>
                  <a:srgbClr val="000000"/>
                </a:solidFill>
                <a:latin typeface="Calibri"/>
              </a:rPr>
              <a:t>Nota: Ley de ISR, RIF</a:t>
            </a:r>
            <a:endParaRPr b="0" lang="es-MX" sz="1800" spc="-1" strike="noStrike">
              <a:latin typeface="Arial"/>
            </a:endParaRPr>
          </a:p>
        </p:txBody>
      </p:sp>
      <p:sp>
        <p:nvSpPr>
          <p:cNvPr id="268" name="Rectángulo 1"/>
          <p:cNvSpPr/>
          <p:nvPr/>
        </p:nvSpPr>
        <p:spPr>
          <a:xfrm>
            <a:off x="4296240" y="6362640"/>
            <a:ext cx="3096360" cy="3337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i="1" lang="es-MX" sz="1600" spc="-1" strike="noStrike">
                <a:solidFill>
                  <a:srgbClr val="0000ff"/>
                </a:solidFill>
                <a:latin typeface="Calibri Light"/>
                <a:ea typeface="MS Mincho"/>
              </a:rPr>
              <a:t>Párrafo adicionado DOF 18-11-2015</a:t>
            </a:r>
            <a:endParaRPr b="0" lang="es-MX" sz="1600" spc="-1" strike="noStrike">
              <a:latin typeface="Arial"/>
            </a:endParaRPr>
          </a:p>
        </p:txBody>
      </p:sp>
      <p:sp>
        <p:nvSpPr>
          <p:cNvPr id="269" name="Rectángulo 3"/>
          <p:cNvSpPr/>
          <p:nvPr/>
        </p:nvSpPr>
        <p:spPr>
          <a:xfrm>
            <a:off x="395280" y="4797360"/>
            <a:ext cx="8497440" cy="146196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0" lang="es-ES" sz="1800" spc="-1" strike="noStrike">
                <a:solidFill>
                  <a:srgbClr val="000000"/>
                </a:solidFill>
                <a:latin typeface="Calibri"/>
                <a:ea typeface="Times New Roman"/>
              </a:rPr>
              <a:t>Las personas físicas que realicen actividades empresariales mediante copropiedad, siempre que </a:t>
            </a:r>
            <a:r>
              <a:rPr b="1" lang="es-ES" sz="1800" spc="-1" strike="noStrike">
                <a:solidFill>
                  <a:srgbClr val="000000"/>
                </a:solidFill>
                <a:latin typeface="Calibri"/>
                <a:ea typeface="Times New Roman"/>
              </a:rPr>
              <a:t>la suma de los ingresos de todos los copropietarios </a:t>
            </a:r>
            <a:r>
              <a:rPr b="0" lang="es-ES" sz="1800" spc="-1" strike="noStrike">
                <a:solidFill>
                  <a:srgbClr val="000000"/>
                </a:solidFill>
                <a:latin typeface="Calibri"/>
                <a:ea typeface="Times New Roman"/>
              </a:rPr>
              <a:t>por las actividades empresariales que realicen a través de la copropiedad, sin deducción alguna, no excedan en el ejercicio inmediato anterior de la cantidad establecida.  </a:t>
            </a:r>
            <a:r>
              <a:rPr b="1" lang="es-ES" sz="1800" spc="-1" strike="noStrike">
                <a:solidFill>
                  <a:srgbClr val="000000"/>
                </a:solidFill>
                <a:latin typeface="Calibri"/>
                <a:ea typeface="Times New Roman"/>
              </a:rPr>
              <a:t>Nombraran un representante que cumpla con las obligaciones.</a:t>
            </a:r>
            <a:endParaRPr b="0" lang="es-MX" sz="1800" spc="-1" strike="noStrike">
              <a:latin typeface="Arial"/>
            </a:endParaRPr>
          </a:p>
        </p:txBody>
      </p:sp>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478" name="object 3"/>
          <p:cNvGraphicFramePr/>
          <p:nvPr/>
        </p:nvGraphicFramePr>
        <p:xfrm>
          <a:off x="821160" y="1071720"/>
          <a:ext cx="7805520" cy="5029560"/>
        </p:xfrm>
        <a:graphic>
          <a:graphicData uri="http://schemas.openxmlformats.org/drawingml/2006/table">
            <a:tbl>
              <a:tblPr/>
              <a:tblGrid>
                <a:gridCol w="1860480"/>
                <a:gridCol w="1860480"/>
                <a:gridCol w="1513080"/>
                <a:gridCol w="2571480"/>
              </a:tblGrid>
              <a:tr h="1389600">
                <a:tc>
                  <a:txBody>
                    <a:bodyPr lIns="0" rIns="0" tIns="0" bIns="0" anchor="t">
                      <a:noAutofit/>
                    </a:bodyPr>
                    <a:p>
                      <a:pPr>
                        <a:lnSpc>
                          <a:spcPct val="100000"/>
                        </a:lnSpc>
                      </a:pPr>
                      <a:endParaRPr b="0" lang="es-MX" sz="1800" spc="-1" strike="noStrike">
                        <a:latin typeface="Arial"/>
                      </a:endParaRPr>
                    </a:p>
                    <a:p>
                      <a:pPr algn="r">
                        <a:lnSpc>
                          <a:spcPct val="100000"/>
                        </a:lnSpc>
                        <a:spcBef>
                          <a:spcPts val="1485"/>
                        </a:spcBef>
                      </a:pPr>
                      <a:r>
                        <a:rPr b="1" lang="en-US" sz="2000" spc="-7" strike="noStrike">
                          <a:solidFill>
                            <a:srgbClr val="ffffff"/>
                          </a:solidFill>
                          <a:latin typeface="Calibri"/>
                        </a:rPr>
                        <a:t>Límite</a:t>
                      </a:r>
                      <a:r>
                        <a:rPr b="1" lang="en-US" sz="2000" spc="-92" strike="noStrike">
                          <a:solidFill>
                            <a:srgbClr val="ffffff"/>
                          </a:solidFill>
                          <a:latin typeface="Calibri"/>
                        </a:rPr>
                        <a:t> </a:t>
                      </a:r>
                      <a:r>
                        <a:rPr b="1" lang="en-US" sz="2000" spc="-12" strike="noStrike">
                          <a:solidFill>
                            <a:srgbClr val="ffffff"/>
                          </a:solidFill>
                          <a:latin typeface="Calibri"/>
                        </a:rPr>
                        <a:t>inferior</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38160">
                      <a:solidFill>
                        <a:srgbClr val="ffffff"/>
                      </a:solidFill>
                    </a:lnB>
                    <a:solidFill>
                      <a:srgbClr val="2c5579"/>
                    </a:solidFill>
                  </a:tcPr>
                </a:tc>
                <a:tc>
                  <a:txBody>
                    <a:bodyPr lIns="0" rIns="0" tIns="0" bIns="0" anchor="t">
                      <a:noAutofit/>
                    </a:bodyPr>
                    <a:p>
                      <a:pPr>
                        <a:lnSpc>
                          <a:spcPct val="100000"/>
                        </a:lnSpc>
                      </a:pPr>
                      <a:endParaRPr b="0" lang="es-MX" sz="1800" spc="-1" strike="noStrike">
                        <a:latin typeface="Arial"/>
                      </a:endParaRPr>
                    </a:p>
                    <a:p>
                      <a:pPr algn="r">
                        <a:lnSpc>
                          <a:spcPct val="100000"/>
                        </a:lnSpc>
                        <a:spcBef>
                          <a:spcPts val="1485"/>
                        </a:spcBef>
                      </a:pPr>
                      <a:r>
                        <a:rPr b="1" lang="en-US" sz="2000" spc="-7" strike="noStrike">
                          <a:solidFill>
                            <a:srgbClr val="ffffff"/>
                          </a:solidFill>
                          <a:latin typeface="Calibri"/>
                        </a:rPr>
                        <a:t>Límite</a:t>
                      </a:r>
                      <a:r>
                        <a:rPr b="1" lang="en-US" sz="2000" spc="-97" strike="noStrike">
                          <a:solidFill>
                            <a:srgbClr val="ffffff"/>
                          </a:solidFill>
                          <a:latin typeface="Calibri"/>
                        </a:rPr>
                        <a:t> </a:t>
                      </a:r>
                      <a:r>
                        <a:rPr b="1" lang="en-US" sz="2000" spc="-1" strike="noStrike">
                          <a:solidFill>
                            <a:srgbClr val="ffffff"/>
                          </a:solidFill>
                          <a:latin typeface="Calibri"/>
                        </a:rPr>
                        <a:t>superior</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38160">
                      <a:solidFill>
                        <a:srgbClr val="ffffff"/>
                      </a:solidFill>
                    </a:lnB>
                    <a:solidFill>
                      <a:srgbClr val="2c5579"/>
                    </a:solidFill>
                  </a:tcPr>
                </a:tc>
                <a:tc>
                  <a:txBody>
                    <a:bodyPr lIns="0" rIns="0" tIns="0" bIns="0" anchor="t">
                      <a:noAutofit/>
                    </a:bodyPr>
                    <a:p>
                      <a:pPr>
                        <a:lnSpc>
                          <a:spcPct val="100000"/>
                        </a:lnSpc>
                      </a:pPr>
                      <a:endParaRPr b="0" lang="es-MX" sz="1800" spc="-1" strike="noStrike">
                        <a:latin typeface="Arial"/>
                      </a:endParaRPr>
                    </a:p>
                    <a:p>
                      <a:pPr algn="r">
                        <a:lnSpc>
                          <a:spcPct val="100000"/>
                        </a:lnSpc>
                        <a:spcBef>
                          <a:spcPts val="1485"/>
                        </a:spcBef>
                      </a:pPr>
                      <a:r>
                        <a:rPr b="1" lang="en-US" sz="2000" spc="-12" strike="noStrike">
                          <a:solidFill>
                            <a:srgbClr val="ffffff"/>
                          </a:solidFill>
                          <a:latin typeface="Calibri"/>
                        </a:rPr>
                        <a:t>Cuota</a:t>
                      </a:r>
                      <a:r>
                        <a:rPr b="1" lang="en-US" sz="2000" spc="-80" strike="noStrike">
                          <a:solidFill>
                            <a:srgbClr val="ffffff"/>
                          </a:solidFill>
                          <a:latin typeface="Calibri"/>
                        </a:rPr>
                        <a:t> </a:t>
                      </a:r>
                      <a:r>
                        <a:rPr b="1" lang="en-US" sz="2000" spc="-7" strike="noStrike">
                          <a:solidFill>
                            <a:srgbClr val="ffffff"/>
                          </a:solidFill>
                          <a:latin typeface="Calibri"/>
                        </a:rPr>
                        <a:t>fija</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38160">
                      <a:solidFill>
                        <a:srgbClr val="ffffff"/>
                      </a:solidFill>
                    </a:lnB>
                    <a:solidFill>
                      <a:srgbClr val="2c5579"/>
                    </a:solidFill>
                  </a:tcPr>
                </a:tc>
                <a:tc>
                  <a:txBody>
                    <a:bodyPr lIns="0" rIns="0" tIns="0" bIns="0" anchor="t">
                      <a:noAutofit/>
                    </a:bodyPr>
                    <a:p>
                      <a:pPr algn="r">
                        <a:lnSpc>
                          <a:spcPts val="2336"/>
                        </a:lnSpc>
                      </a:pPr>
                      <a:r>
                        <a:rPr b="1" lang="en-US" sz="2000" spc="-12" strike="noStrike">
                          <a:solidFill>
                            <a:srgbClr val="ffffff"/>
                          </a:solidFill>
                          <a:latin typeface="Calibri"/>
                        </a:rPr>
                        <a:t>Por ciento</a:t>
                      </a:r>
                      <a:r>
                        <a:rPr b="1" lang="en-US" sz="2000" spc="-92" strike="noStrike">
                          <a:solidFill>
                            <a:srgbClr val="ffffff"/>
                          </a:solidFill>
                          <a:latin typeface="Calibri"/>
                        </a:rPr>
                        <a:t> </a:t>
                      </a:r>
                      <a:r>
                        <a:rPr b="1" lang="en-US" sz="2000" spc="-15" strike="noStrike">
                          <a:solidFill>
                            <a:srgbClr val="ffffff"/>
                          </a:solidFill>
                          <a:latin typeface="Calibri"/>
                        </a:rPr>
                        <a:t>para</a:t>
                      </a:r>
                      <a:endParaRPr b="0" lang="es-MX" sz="2000" spc="-1" strike="noStrike">
                        <a:latin typeface="Arial"/>
                      </a:endParaRPr>
                    </a:p>
                    <a:p>
                      <a:pPr marL="370800" indent="302760" algn="r">
                        <a:lnSpc>
                          <a:spcPct val="107000"/>
                        </a:lnSpc>
                        <a:tabLst>
                          <a:tab algn="l" pos="0"/>
                        </a:tabLst>
                      </a:pPr>
                      <a:r>
                        <a:rPr b="1" lang="en-US" sz="2000" spc="-7" strike="noStrike">
                          <a:solidFill>
                            <a:srgbClr val="ffffff"/>
                          </a:solidFill>
                          <a:latin typeface="Calibri"/>
                        </a:rPr>
                        <a:t>aplicarse</a:t>
                      </a:r>
                      <a:r>
                        <a:rPr b="1" lang="en-US" sz="2000" spc="-46" strike="noStrike">
                          <a:solidFill>
                            <a:srgbClr val="ffffff"/>
                          </a:solidFill>
                          <a:latin typeface="Calibri"/>
                        </a:rPr>
                        <a:t> </a:t>
                      </a:r>
                      <a:r>
                        <a:rPr b="1" lang="en-US" sz="2000" spc="-7" strike="noStrike">
                          <a:solidFill>
                            <a:srgbClr val="ffffff"/>
                          </a:solidFill>
                          <a:latin typeface="Calibri"/>
                        </a:rPr>
                        <a:t>sobre</a:t>
                      </a:r>
                      <a:r>
                        <a:rPr b="1" lang="en-US" sz="2000" spc="-52" strike="noStrike">
                          <a:solidFill>
                            <a:srgbClr val="ffffff"/>
                          </a:solidFill>
                          <a:latin typeface="Calibri"/>
                        </a:rPr>
                        <a:t> </a:t>
                      </a:r>
                      <a:r>
                        <a:rPr b="1" lang="en-US" sz="2000" spc="-7" strike="noStrike">
                          <a:solidFill>
                            <a:srgbClr val="ffffff"/>
                          </a:solidFill>
                          <a:latin typeface="Calibri"/>
                        </a:rPr>
                        <a:t>el  </a:t>
                      </a:r>
                      <a:r>
                        <a:rPr b="1" lang="en-US" sz="2000" spc="-15" strike="noStrike">
                          <a:solidFill>
                            <a:srgbClr val="ffffff"/>
                          </a:solidFill>
                          <a:latin typeface="Calibri"/>
                        </a:rPr>
                        <a:t>excedente </a:t>
                      </a:r>
                      <a:r>
                        <a:rPr b="1" lang="en-US" sz="2000" spc="-1" strike="noStrike">
                          <a:solidFill>
                            <a:srgbClr val="ffffff"/>
                          </a:solidFill>
                          <a:latin typeface="Calibri"/>
                        </a:rPr>
                        <a:t>del</a:t>
                      </a:r>
                      <a:r>
                        <a:rPr b="1" lang="en-US" sz="2000" spc="-92" strike="noStrike">
                          <a:solidFill>
                            <a:srgbClr val="ffffff"/>
                          </a:solidFill>
                          <a:latin typeface="Calibri"/>
                        </a:rPr>
                        <a:t> </a:t>
                      </a:r>
                      <a:r>
                        <a:rPr b="1" lang="en-US" sz="2000" spc="-7" strike="noStrike">
                          <a:solidFill>
                            <a:srgbClr val="ffffff"/>
                          </a:solidFill>
                          <a:latin typeface="Calibri"/>
                        </a:rPr>
                        <a:t>límite</a:t>
                      </a:r>
                      <a:endParaRPr b="0" lang="es-MX" sz="2000" spc="-1" strike="noStrike">
                        <a:latin typeface="Arial"/>
                      </a:endParaRPr>
                    </a:p>
                    <a:p>
                      <a:pPr algn="r">
                        <a:lnSpc>
                          <a:spcPct val="100000"/>
                        </a:lnSpc>
                        <a:spcBef>
                          <a:spcPts val="170"/>
                        </a:spcBef>
                        <a:tabLst>
                          <a:tab algn="l" pos="0"/>
                        </a:tabLst>
                      </a:pPr>
                      <a:r>
                        <a:rPr b="1" lang="en-US" sz="2000" spc="-1" strike="noStrike">
                          <a:solidFill>
                            <a:srgbClr val="ffffff"/>
                          </a:solidFill>
                          <a:latin typeface="Calibri"/>
                        </a:rPr>
                        <a:t>i</a:t>
                      </a:r>
                      <a:r>
                        <a:rPr b="1" lang="en-US" sz="2000" spc="-12" strike="noStrike">
                          <a:solidFill>
                            <a:srgbClr val="ffffff"/>
                          </a:solidFill>
                          <a:latin typeface="Calibri"/>
                        </a:rPr>
                        <a:t>n</a:t>
                      </a:r>
                      <a:r>
                        <a:rPr b="1" lang="en-US" sz="2000" spc="-35" strike="noStrike">
                          <a:solidFill>
                            <a:srgbClr val="ffffff"/>
                          </a:solidFill>
                          <a:latin typeface="Calibri"/>
                        </a:rPr>
                        <a:t>f</a:t>
                      </a:r>
                      <a:r>
                        <a:rPr b="1" lang="en-US" sz="2000" spc="-7" strike="noStrike">
                          <a:solidFill>
                            <a:srgbClr val="ffffff"/>
                          </a:solidFill>
                          <a:latin typeface="Calibri"/>
                        </a:rPr>
                        <a:t>erior</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38160">
                      <a:solidFill>
                        <a:srgbClr val="ffffff"/>
                      </a:solidFill>
                    </a:lnB>
                    <a:solidFill>
                      <a:srgbClr val="2c5579"/>
                    </a:solidFill>
                  </a:tcPr>
                </a:tc>
              </a:tr>
              <a:tr h="311400">
                <a:tc>
                  <a:txBody>
                    <a:bodyPr lIns="0" rIns="0" tIns="0" bIns="0" anchor="t">
                      <a:noAutofit/>
                    </a:bodyPr>
                    <a:p>
                      <a:pPr algn="r">
                        <a:lnSpc>
                          <a:spcPts val="2336"/>
                        </a:lnSpc>
                      </a:pPr>
                      <a:r>
                        <a:rPr b="1" lang="en-US" sz="2000" spc="-1" strike="noStrike">
                          <a:solidFill>
                            <a:srgbClr val="ffffff"/>
                          </a:solidFill>
                          <a:latin typeface="Calibri"/>
                        </a:rPr>
                        <a:t>$</a:t>
                      </a:r>
                      <a:endParaRPr b="0" lang="es-MX" sz="2000" spc="-1" strike="noStrike">
                        <a:latin typeface="Arial"/>
                      </a:endParaRPr>
                    </a:p>
                  </a:txBody>
                  <a:tcPr anchor="t">
                    <a:lnL w="12240">
                      <a:solidFill>
                        <a:srgbClr val="ffffff"/>
                      </a:solidFill>
                    </a:lnL>
                    <a:lnR w="12240">
                      <a:solidFill>
                        <a:srgbClr val="ffffff"/>
                      </a:solidFill>
                    </a:lnR>
                    <a:lnT w="38160">
                      <a:solidFill>
                        <a:srgbClr val="ffffff"/>
                      </a:solidFill>
                    </a:lnT>
                    <a:lnB w="12240">
                      <a:solidFill>
                        <a:srgbClr val="ffffff"/>
                      </a:solidFill>
                    </a:lnB>
                    <a:solidFill>
                      <a:srgbClr val="2c5579"/>
                    </a:solidFill>
                  </a:tcPr>
                </a:tc>
                <a:tc>
                  <a:txBody>
                    <a:bodyPr lIns="0" rIns="0" tIns="0" bIns="0" anchor="t">
                      <a:noAutofit/>
                    </a:bodyPr>
                    <a:p>
                      <a:pPr algn="r">
                        <a:lnSpc>
                          <a:spcPts val="2336"/>
                        </a:lnSpc>
                      </a:pPr>
                      <a:r>
                        <a:rPr b="0" lang="en-US" sz="2000" spc="-1" strike="noStrike">
                          <a:solidFill>
                            <a:srgbClr val="000000"/>
                          </a:solidFill>
                          <a:latin typeface="Calibri"/>
                        </a:rPr>
                        <a:t>$</a:t>
                      </a:r>
                      <a:endParaRPr b="0" lang="es-MX" sz="2000" spc="-1" strike="noStrike">
                        <a:latin typeface="Arial"/>
                      </a:endParaRPr>
                    </a:p>
                  </a:txBody>
                  <a:tcPr anchor="t">
                    <a:lnL w="12240">
                      <a:solidFill>
                        <a:srgbClr val="ffffff"/>
                      </a:solidFill>
                    </a:lnL>
                    <a:lnR w="12240">
                      <a:solidFill>
                        <a:srgbClr val="ffffff"/>
                      </a:solidFill>
                    </a:lnR>
                    <a:lnT w="38160">
                      <a:solidFill>
                        <a:srgbClr val="ffffff"/>
                      </a:solidFill>
                    </a:lnT>
                    <a:lnB w="12240">
                      <a:solidFill>
                        <a:srgbClr val="ffffff"/>
                      </a:solidFill>
                    </a:lnB>
                    <a:solidFill>
                      <a:srgbClr val="cdd1d6"/>
                    </a:solidFill>
                  </a:tcPr>
                </a:tc>
                <a:tc>
                  <a:txBody>
                    <a:bodyPr lIns="0" rIns="0" tIns="0" bIns="0" anchor="t">
                      <a:noAutofit/>
                    </a:bodyPr>
                    <a:p>
                      <a:pPr algn="r">
                        <a:lnSpc>
                          <a:spcPts val="2336"/>
                        </a:lnSpc>
                      </a:pPr>
                      <a:r>
                        <a:rPr b="0" lang="en-US" sz="2000" spc="-1" strike="noStrike">
                          <a:solidFill>
                            <a:srgbClr val="000000"/>
                          </a:solidFill>
                          <a:latin typeface="Calibri"/>
                        </a:rPr>
                        <a:t>$</a:t>
                      </a:r>
                      <a:endParaRPr b="0" lang="es-MX" sz="2000" spc="-1" strike="noStrike">
                        <a:latin typeface="Arial"/>
                      </a:endParaRPr>
                    </a:p>
                  </a:txBody>
                  <a:tcPr anchor="t">
                    <a:lnL w="12240">
                      <a:solidFill>
                        <a:srgbClr val="ffffff"/>
                      </a:solidFill>
                    </a:lnL>
                    <a:lnR w="12240">
                      <a:solidFill>
                        <a:srgbClr val="ffffff"/>
                      </a:solidFill>
                    </a:lnR>
                    <a:lnT w="38160">
                      <a:solidFill>
                        <a:srgbClr val="ffffff"/>
                      </a:solidFill>
                    </a:lnT>
                    <a:lnB w="12240">
                      <a:solidFill>
                        <a:srgbClr val="ffffff"/>
                      </a:solidFill>
                    </a:lnB>
                    <a:solidFill>
                      <a:srgbClr val="cdd1d6"/>
                    </a:solidFill>
                  </a:tcPr>
                </a:tc>
                <a:tc>
                  <a:txBody>
                    <a:bodyPr lIns="0" rIns="0" tIns="0" bIns="0" anchor="t">
                      <a:noAutofit/>
                    </a:bodyPr>
                    <a:p>
                      <a:pPr algn="r">
                        <a:lnSpc>
                          <a:spcPts val="2336"/>
                        </a:lnSpc>
                      </a:pPr>
                      <a:r>
                        <a:rPr b="0" lang="en-US" sz="2000" spc="-1" strike="noStrike">
                          <a:solidFill>
                            <a:srgbClr val="000000"/>
                          </a:solidFill>
                          <a:latin typeface="Calibri"/>
                        </a:rPr>
                        <a:t>%</a:t>
                      </a:r>
                      <a:endParaRPr b="0" lang="es-MX" sz="2000" spc="-1" strike="noStrike">
                        <a:latin typeface="Arial"/>
                      </a:endParaRPr>
                    </a:p>
                  </a:txBody>
                  <a:tcPr anchor="t">
                    <a:lnL w="12240">
                      <a:solidFill>
                        <a:srgbClr val="ffffff"/>
                      </a:solidFill>
                    </a:lnL>
                    <a:lnR w="12240">
                      <a:solidFill>
                        <a:srgbClr val="ffffff"/>
                      </a:solidFill>
                    </a:lnR>
                    <a:lnT w="38160">
                      <a:solidFill>
                        <a:srgbClr val="ffffff"/>
                      </a:solidFill>
                    </a:lnT>
                    <a:lnB w="12240">
                      <a:solidFill>
                        <a:srgbClr val="ffffff"/>
                      </a:solidFill>
                    </a:lnB>
                    <a:solidFill>
                      <a:srgbClr val="cdd1d6"/>
                    </a:solidFill>
                  </a:tcPr>
                </a:tc>
              </a:tr>
              <a:tr h="311400">
                <a:tc>
                  <a:txBody>
                    <a:bodyPr lIns="0" rIns="0" tIns="0" bIns="0" anchor="t">
                      <a:noAutofit/>
                    </a:bodyPr>
                    <a:p>
                      <a:pPr algn="r">
                        <a:lnSpc>
                          <a:spcPts val="2336"/>
                        </a:lnSpc>
                      </a:pPr>
                      <a:r>
                        <a:rPr b="1" lang="en-US" sz="2000" spc="-1" strike="noStrike">
                          <a:solidFill>
                            <a:srgbClr val="ffffff"/>
                          </a:solidFill>
                          <a:latin typeface="Calibri"/>
                        </a:rPr>
                        <a:t>0.01</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2c5579"/>
                    </a:solidFill>
                  </a:tcPr>
                </a:tc>
                <a:tc>
                  <a:txBody>
                    <a:bodyPr lIns="0" rIns="0" tIns="0" bIns="0" anchor="t">
                      <a:noAutofit/>
                    </a:bodyPr>
                    <a:p>
                      <a:pPr algn="r">
                        <a:lnSpc>
                          <a:spcPts val="2336"/>
                        </a:lnSpc>
                      </a:pPr>
                      <a:r>
                        <a:rPr b="0" lang="en-US" sz="2000" spc="-1" strike="noStrike">
                          <a:solidFill>
                            <a:srgbClr val="000000"/>
                          </a:solidFill>
                          <a:latin typeface="Calibri"/>
                        </a:rPr>
                        <a:t>1,2</a:t>
                      </a:r>
                      <a:r>
                        <a:rPr b="0" lang="en-US" sz="2000" spc="4" strike="noStrike">
                          <a:solidFill>
                            <a:srgbClr val="000000"/>
                          </a:solidFill>
                          <a:latin typeface="Calibri"/>
                        </a:rPr>
                        <a:t>8</a:t>
                      </a:r>
                      <a:r>
                        <a:rPr b="0" lang="en-US" sz="2000" spc="-1" strike="noStrike">
                          <a:solidFill>
                            <a:srgbClr val="000000"/>
                          </a:solidFill>
                          <a:latin typeface="Calibri"/>
                        </a:rPr>
                        <a:t>9.16</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c>
                  <a:txBody>
                    <a:bodyPr lIns="0" rIns="0" tIns="0" bIns="0" anchor="t">
                      <a:noAutofit/>
                    </a:bodyPr>
                    <a:p>
                      <a:pPr algn="r">
                        <a:lnSpc>
                          <a:spcPts val="2336"/>
                        </a:lnSpc>
                      </a:pPr>
                      <a:r>
                        <a:rPr b="0" lang="en-US" sz="2000" spc="-1" strike="noStrike">
                          <a:solidFill>
                            <a:srgbClr val="000000"/>
                          </a:solidFill>
                          <a:latin typeface="Calibri"/>
                        </a:rPr>
                        <a:t>0.00</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c>
                  <a:txBody>
                    <a:bodyPr lIns="0" rIns="0" tIns="0" bIns="0" anchor="t">
                      <a:noAutofit/>
                    </a:bodyPr>
                    <a:p>
                      <a:pPr algn="r">
                        <a:lnSpc>
                          <a:spcPts val="2336"/>
                        </a:lnSpc>
                      </a:pPr>
                      <a:r>
                        <a:rPr b="0" lang="en-US" sz="2000" spc="-1" strike="noStrike">
                          <a:solidFill>
                            <a:srgbClr val="000000"/>
                          </a:solidFill>
                          <a:latin typeface="Calibri"/>
                        </a:rPr>
                        <a:t>1.92</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r>
              <a:tr h="311400">
                <a:tc>
                  <a:txBody>
                    <a:bodyPr lIns="0" rIns="0" tIns="0" bIns="0" anchor="t">
                      <a:noAutofit/>
                    </a:bodyPr>
                    <a:p>
                      <a:pPr algn="r">
                        <a:lnSpc>
                          <a:spcPts val="2341"/>
                        </a:lnSpc>
                      </a:pPr>
                      <a:r>
                        <a:rPr b="1" lang="en-US" sz="2000" spc="-1" strike="noStrike">
                          <a:solidFill>
                            <a:srgbClr val="ffffff"/>
                          </a:solidFill>
                          <a:latin typeface="Calibri"/>
                        </a:rPr>
                        <a:t>1,28</a:t>
                      </a:r>
                      <a:r>
                        <a:rPr b="1" lang="en-US" sz="2000" spc="4" strike="noStrike">
                          <a:solidFill>
                            <a:srgbClr val="ffffff"/>
                          </a:solidFill>
                          <a:latin typeface="Calibri"/>
                        </a:rPr>
                        <a:t>9</a:t>
                      </a:r>
                      <a:r>
                        <a:rPr b="1" lang="en-US" sz="2000" spc="-7" strike="noStrike">
                          <a:solidFill>
                            <a:srgbClr val="ffffff"/>
                          </a:solidFill>
                          <a:latin typeface="Calibri"/>
                        </a:rPr>
                        <a:t>.17</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2c5579"/>
                    </a:solidFill>
                  </a:tcPr>
                </a:tc>
                <a:tc>
                  <a:txBody>
                    <a:bodyPr lIns="0" rIns="0" tIns="0" bIns="0" anchor="t">
                      <a:noAutofit/>
                    </a:bodyPr>
                    <a:p>
                      <a:pPr algn="r">
                        <a:lnSpc>
                          <a:spcPts val="2341"/>
                        </a:lnSpc>
                      </a:pPr>
                      <a:r>
                        <a:rPr b="0" lang="en-US" sz="2000" spc="-1" strike="noStrike">
                          <a:solidFill>
                            <a:srgbClr val="000000"/>
                          </a:solidFill>
                          <a:latin typeface="Calibri"/>
                        </a:rPr>
                        <a:t>1</a:t>
                      </a:r>
                      <a:r>
                        <a:rPr b="0" lang="en-US" sz="2000" spc="4" strike="noStrike">
                          <a:solidFill>
                            <a:srgbClr val="000000"/>
                          </a:solidFill>
                          <a:latin typeface="Calibri"/>
                        </a:rPr>
                        <a:t>0</a:t>
                      </a:r>
                      <a:r>
                        <a:rPr b="0" lang="en-US" sz="2000" spc="-1" strike="noStrike">
                          <a:solidFill>
                            <a:srgbClr val="000000"/>
                          </a:solidFill>
                          <a:latin typeface="Calibri"/>
                        </a:rPr>
                        <a:t>,</a:t>
                      </a:r>
                      <a:r>
                        <a:rPr b="0" lang="en-US" sz="2000" spc="4" strike="noStrike">
                          <a:solidFill>
                            <a:srgbClr val="000000"/>
                          </a:solidFill>
                          <a:latin typeface="Calibri"/>
                        </a:rPr>
                        <a:t>9</a:t>
                      </a:r>
                      <a:r>
                        <a:rPr b="0" lang="en-US" sz="2000" spc="-1" strike="noStrike">
                          <a:solidFill>
                            <a:srgbClr val="000000"/>
                          </a:solidFill>
                          <a:latin typeface="Calibri"/>
                        </a:rPr>
                        <a:t>4</a:t>
                      </a:r>
                      <a:r>
                        <a:rPr b="0" lang="en-US" sz="2000" spc="4" strike="noStrike">
                          <a:solidFill>
                            <a:srgbClr val="000000"/>
                          </a:solidFill>
                          <a:latin typeface="Calibri"/>
                        </a:rPr>
                        <a:t>1</a:t>
                      </a:r>
                      <a:r>
                        <a:rPr b="0" lang="en-US" sz="2000" spc="-15" strike="noStrike">
                          <a:solidFill>
                            <a:srgbClr val="000000"/>
                          </a:solidFill>
                          <a:latin typeface="Calibri"/>
                        </a:rPr>
                        <a:t>.</a:t>
                      </a:r>
                      <a:r>
                        <a:rPr b="0" lang="en-US" sz="2000" spc="-1" strike="noStrike">
                          <a:solidFill>
                            <a:srgbClr val="000000"/>
                          </a:solidFill>
                          <a:latin typeface="Calibri"/>
                        </a:rPr>
                        <a:t>84</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c>
                  <a:txBody>
                    <a:bodyPr lIns="0" rIns="0" tIns="0" bIns="0" anchor="t">
                      <a:noAutofit/>
                    </a:bodyPr>
                    <a:p>
                      <a:pPr algn="r">
                        <a:lnSpc>
                          <a:spcPts val="2341"/>
                        </a:lnSpc>
                      </a:pPr>
                      <a:r>
                        <a:rPr b="0" lang="en-US" sz="2000" spc="-1" strike="noStrike">
                          <a:solidFill>
                            <a:srgbClr val="000000"/>
                          </a:solidFill>
                          <a:latin typeface="Calibri"/>
                        </a:rPr>
                        <a:t>2</a:t>
                      </a:r>
                      <a:r>
                        <a:rPr b="0" lang="en-US" sz="2000" spc="4" strike="noStrike">
                          <a:solidFill>
                            <a:srgbClr val="000000"/>
                          </a:solidFill>
                          <a:latin typeface="Calibri"/>
                        </a:rPr>
                        <a:t>4</a:t>
                      </a:r>
                      <a:r>
                        <a:rPr b="0" lang="en-US" sz="2000" spc="-7" strike="noStrike">
                          <a:solidFill>
                            <a:srgbClr val="000000"/>
                          </a:solidFill>
                          <a:latin typeface="Calibri"/>
                        </a:rPr>
                        <a:t>.76</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c>
                  <a:txBody>
                    <a:bodyPr lIns="0" rIns="0" tIns="0" bIns="0" anchor="t">
                      <a:noAutofit/>
                    </a:bodyPr>
                    <a:p>
                      <a:pPr algn="r">
                        <a:lnSpc>
                          <a:spcPts val="2341"/>
                        </a:lnSpc>
                      </a:pPr>
                      <a:r>
                        <a:rPr b="0" lang="en-US" sz="2000" spc="-1" strike="noStrike">
                          <a:solidFill>
                            <a:srgbClr val="000000"/>
                          </a:solidFill>
                          <a:latin typeface="Calibri"/>
                        </a:rPr>
                        <a:t>6.40</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r>
              <a:tr h="311400">
                <a:tc>
                  <a:txBody>
                    <a:bodyPr lIns="0" rIns="0" tIns="0" bIns="0" anchor="t">
                      <a:noAutofit/>
                    </a:bodyPr>
                    <a:p>
                      <a:pPr algn="r">
                        <a:lnSpc>
                          <a:spcPts val="2336"/>
                        </a:lnSpc>
                      </a:pPr>
                      <a:r>
                        <a:rPr b="1" lang="en-US" sz="2000" spc="-1" strike="noStrike">
                          <a:solidFill>
                            <a:srgbClr val="ffffff"/>
                          </a:solidFill>
                          <a:latin typeface="Calibri"/>
                        </a:rPr>
                        <a:t>10,941.85</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2c5579"/>
                    </a:solidFill>
                  </a:tcPr>
                </a:tc>
                <a:tc>
                  <a:txBody>
                    <a:bodyPr lIns="0" rIns="0" tIns="0" bIns="0" anchor="t">
                      <a:noAutofit/>
                    </a:bodyPr>
                    <a:p>
                      <a:pPr algn="r">
                        <a:lnSpc>
                          <a:spcPts val="2336"/>
                        </a:lnSpc>
                      </a:pPr>
                      <a:r>
                        <a:rPr b="0" lang="en-US" sz="2000" spc="-1" strike="noStrike">
                          <a:solidFill>
                            <a:srgbClr val="000000"/>
                          </a:solidFill>
                          <a:latin typeface="Calibri"/>
                        </a:rPr>
                        <a:t>19</a:t>
                      </a:r>
                      <a:r>
                        <a:rPr b="0" lang="en-US" sz="2000" spc="4" strike="noStrike">
                          <a:solidFill>
                            <a:srgbClr val="000000"/>
                          </a:solidFill>
                          <a:latin typeface="Calibri"/>
                        </a:rPr>
                        <a:t>,</a:t>
                      </a:r>
                      <a:r>
                        <a:rPr b="0" lang="en-US" sz="2000" spc="-1" strike="noStrike">
                          <a:solidFill>
                            <a:srgbClr val="000000"/>
                          </a:solidFill>
                          <a:latin typeface="Calibri"/>
                        </a:rPr>
                        <a:t>22</a:t>
                      </a:r>
                      <a:r>
                        <a:rPr b="0" lang="en-US" sz="2000" spc="4" strike="noStrike">
                          <a:solidFill>
                            <a:srgbClr val="000000"/>
                          </a:solidFill>
                          <a:latin typeface="Calibri"/>
                        </a:rPr>
                        <a:t>9</a:t>
                      </a:r>
                      <a:r>
                        <a:rPr b="0" lang="en-US" sz="2000" spc="-15" strike="noStrike">
                          <a:solidFill>
                            <a:srgbClr val="000000"/>
                          </a:solidFill>
                          <a:latin typeface="Calibri"/>
                        </a:rPr>
                        <a:t>.</a:t>
                      </a:r>
                      <a:r>
                        <a:rPr b="0" lang="en-US" sz="2000" spc="-1" strike="noStrike">
                          <a:solidFill>
                            <a:srgbClr val="000000"/>
                          </a:solidFill>
                          <a:latin typeface="Calibri"/>
                        </a:rPr>
                        <a:t>32</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c>
                  <a:txBody>
                    <a:bodyPr lIns="0" rIns="0" tIns="0" bIns="0" anchor="t">
                      <a:noAutofit/>
                    </a:bodyPr>
                    <a:p>
                      <a:pPr algn="r">
                        <a:lnSpc>
                          <a:spcPts val="2336"/>
                        </a:lnSpc>
                      </a:pPr>
                      <a:r>
                        <a:rPr b="0" lang="en-US" sz="2000" spc="-1" strike="noStrike">
                          <a:solidFill>
                            <a:srgbClr val="000000"/>
                          </a:solidFill>
                          <a:latin typeface="Calibri"/>
                        </a:rPr>
                        <a:t>64</a:t>
                      </a:r>
                      <a:r>
                        <a:rPr b="0" lang="en-US" sz="2000" spc="4" strike="noStrike">
                          <a:solidFill>
                            <a:srgbClr val="000000"/>
                          </a:solidFill>
                          <a:latin typeface="Calibri"/>
                        </a:rPr>
                        <a:t>2</a:t>
                      </a:r>
                      <a:r>
                        <a:rPr b="0" lang="en-US" sz="2000" spc="-7" strike="noStrike">
                          <a:solidFill>
                            <a:srgbClr val="000000"/>
                          </a:solidFill>
                          <a:latin typeface="Calibri"/>
                        </a:rPr>
                        <a:t>.52</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c>
                  <a:txBody>
                    <a:bodyPr lIns="0" rIns="0" tIns="0" bIns="0" anchor="t">
                      <a:noAutofit/>
                    </a:bodyPr>
                    <a:p>
                      <a:pPr algn="r">
                        <a:lnSpc>
                          <a:spcPts val="2336"/>
                        </a:lnSpc>
                      </a:pPr>
                      <a:r>
                        <a:rPr b="0" lang="en-US" sz="2000" spc="-1" strike="noStrike">
                          <a:solidFill>
                            <a:srgbClr val="000000"/>
                          </a:solidFill>
                          <a:latin typeface="Calibri"/>
                        </a:rPr>
                        <a:t>10.88</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r>
              <a:tr h="311400">
                <a:tc>
                  <a:txBody>
                    <a:bodyPr lIns="0" rIns="0" tIns="0" bIns="0" anchor="t">
                      <a:noAutofit/>
                    </a:bodyPr>
                    <a:p>
                      <a:pPr algn="r">
                        <a:lnSpc>
                          <a:spcPts val="2341"/>
                        </a:lnSpc>
                      </a:pPr>
                      <a:r>
                        <a:rPr b="1" lang="en-US" sz="2000" spc="-1" strike="noStrike">
                          <a:solidFill>
                            <a:srgbClr val="ffffff"/>
                          </a:solidFill>
                          <a:latin typeface="Calibri"/>
                        </a:rPr>
                        <a:t>1</a:t>
                      </a:r>
                      <a:r>
                        <a:rPr b="1" lang="en-US" sz="2000" spc="4" strike="noStrike">
                          <a:solidFill>
                            <a:srgbClr val="ffffff"/>
                          </a:solidFill>
                          <a:latin typeface="Calibri"/>
                        </a:rPr>
                        <a:t>9</a:t>
                      </a:r>
                      <a:r>
                        <a:rPr b="1" lang="en-US" sz="2000" spc="-1" strike="noStrike">
                          <a:solidFill>
                            <a:srgbClr val="ffffff"/>
                          </a:solidFill>
                          <a:latin typeface="Calibri"/>
                        </a:rPr>
                        <a:t>,229.33</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2c5579"/>
                    </a:solidFill>
                  </a:tcPr>
                </a:tc>
                <a:tc>
                  <a:txBody>
                    <a:bodyPr lIns="0" rIns="0" tIns="0" bIns="0" anchor="t">
                      <a:noAutofit/>
                    </a:bodyPr>
                    <a:p>
                      <a:pPr algn="r">
                        <a:lnSpc>
                          <a:spcPts val="2341"/>
                        </a:lnSpc>
                      </a:pPr>
                      <a:r>
                        <a:rPr b="0" lang="en-US" sz="2000" spc="-1" strike="noStrike">
                          <a:solidFill>
                            <a:srgbClr val="000000"/>
                          </a:solidFill>
                          <a:latin typeface="Calibri"/>
                        </a:rPr>
                        <a:t>2</a:t>
                      </a:r>
                      <a:r>
                        <a:rPr b="0" lang="en-US" sz="2000" spc="4" strike="noStrike">
                          <a:solidFill>
                            <a:srgbClr val="000000"/>
                          </a:solidFill>
                          <a:latin typeface="Calibri"/>
                        </a:rPr>
                        <a:t>2</a:t>
                      </a:r>
                      <a:r>
                        <a:rPr b="0" lang="en-US" sz="2000" spc="-1" strike="noStrike">
                          <a:solidFill>
                            <a:srgbClr val="000000"/>
                          </a:solidFill>
                          <a:latin typeface="Calibri"/>
                        </a:rPr>
                        <a:t>,</a:t>
                      </a:r>
                      <a:r>
                        <a:rPr b="0" lang="en-US" sz="2000" spc="4" strike="noStrike">
                          <a:solidFill>
                            <a:srgbClr val="000000"/>
                          </a:solidFill>
                          <a:latin typeface="Calibri"/>
                        </a:rPr>
                        <a:t>3</a:t>
                      </a:r>
                      <a:r>
                        <a:rPr b="0" lang="en-US" sz="2000" spc="-1" strike="noStrike">
                          <a:solidFill>
                            <a:srgbClr val="000000"/>
                          </a:solidFill>
                          <a:latin typeface="Calibri"/>
                        </a:rPr>
                        <a:t>5</a:t>
                      </a:r>
                      <a:r>
                        <a:rPr b="0" lang="en-US" sz="2000" spc="4" strike="noStrike">
                          <a:solidFill>
                            <a:srgbClr val="000000"/>
                          </a:solidFill>
                          <a:latin typeface="Calibri"/>
                        </a:rPr>
                        <a:t>3</a:t>
                      </a:r>
                      <a:r>
                        <a:rPr b="0" lang="en-US" sz="2000" spc="-15" strike="noStrike">
                          <a:solidFill>
                            <a:srgbClr val="000000"/>
                          </a:solidFill>
                          <a:latin typeface="Calibri"/>
                        </a:rPr>
                        <a:t>.</a:t>
                      </a:r>
                      <a:r>
                        <a:rPr b="0" lang="en-US" sz="2000" spc="-1" strike="noStrike">
                          <a:solidFill>
                            <a:srgbClr val="000000"/>
                          </a:solidFill>
                          <a:latin typeface="Calibri"/>
                        </a:rPr>
                        <a:t>24</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c>
                  <a:txBody>
                    <a:bodyPr lIns="0" rIns="0" tIns="0" bIns="0" anchor="t">
                      <a:noAutofit/>
                    </a:bodyPr>
                    <a:p>
                      <a:pPr algn="r">
                        <a:lnSpc>
                          <a:spcPts val="2341"/>
                        </a:lnSpc>
                      </a:pPr>
                      <a:r>
                        <a:rPr b="0" lang="en-US" sz="2000" spc="-1" strike="noStrike">
                          <a:solidFill>
                            <a:srgbClr val="000000"/>
                          </a:solidFill>
                          <a:latin typeface="Calibri"/>
                        </a:rPr>
                        <a:t>1,5</a:t>
                      </a:r>
                      <a:r>
                        <a:rPr b="0" lang="en-US" sz="2000" spc="4" strike="noStrike">
                          <a:solidFill>
                            <a:srgbClr val="000000"/>
                          </a:solidFill>
                          <a:latin typeface="Calibri"/>
                        </a:rPr>
                        <a:t>4</a:t>
                      </a:r>
                      <a:r>
                        <a:rPr b="0" lang="en-US" sz="2000" spc="-1" strike="noStrike">
                          <a:solidFill>
                            <a:srgbClr val="000000"/>
                          </a:solidFill>
                          <a:latin typeface="Calibri"/>
                        </a:rPr>
                        <a:t>4.20</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c>
                  <a:txBody>
                    <a:bodyPr lIns="0" rIns="0" tIns="0" bIns="0" anchor="t">
                      <a:noAutofit/>
                    </a:bodyPr>
                    <a:p>
                      <a:pPr algn="r">
                        <a:lnSpc>
                          <a:spcPts val="2341"/>
                        </a:lnSpc>
                      </a:pPr>
                      <a:r>
                        <a:rPr b="0" lang="en-US" sz="2000" spc="-1" strike="noStrike">
                          <a:solidFill>
                            <a:srgbClr val="000000"/>
                          </a:solidFill>
                          <a:latin typeface="Calibri"/>
                        </a:rPr>
                        <a:t>1</a:t>
                      </a:r>
                      <a:r>
                        <a:rPr b="0" lang="en-US" sz="2000" spc="4" strike="noStrike">
                          <a:solidFill>
                            <a:srgbClr val="000000"/>
                          </a:solidFill>
                          <a:latin typeface="Calibri"/>
                        </a:rPr>
                        <a:t>6</a:t>
                      </a:r>
                      <a:r>
                        <a:rPr b="0" lang="en-US" sz="2000" spc="-7" strike="noStrike">
                          <a:solidFill>
                            <a:srgbClr val="000000"/>
                          </a:solidFill>
                          <a:latin typeface="Calibri"/>
                        </a:rPr>
                        <a:t>.00</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r>
              <a:tr h="311400">
                <a:tc>
                  <a:txBody>
                    <a:bodyPr lIns="0" rIns="0" tIns="0" bIns="0" anchor="t">
                      <a:noAutofit/>
                    </a:bodyPr>
                    <a:p>
                      <a:pPr algn="r">
                        <a:lnSpc>
                          <a:spcPts val="2341"/>
                        </a:lnSpc>
                      </a:pPr>
                      <a:r>
                        <a:rPr b="1" lang="en-US" sz="2000" spc="-1" strike="noStrike">
                          <a:solidFill>
                            <a:srgbClr val="ffffff"/>
                          </a:solidFill>
                          <a:latin typeface="Calibri"/>
                        </a:rPr>
                        <a:t>2</a:t>
                      </a:r>
                      <a:r>
                        <a:rPr b="1" lang="en-US" sz="2000" spc="4" strike="noStrike">
                          <a:solidFill>
                            <a:srgbClr val="ffffff"/>
                          </a:solidFill>
                          <a:latin typeface="Calibri"/>
                        </a:rPr>
                        <a:t>2</a:t>
                      </a:r>
                      <a:r>
                        <a:rPr b="1" lang="en-US" sz="2000" spc="-1" strike="noStrike">
                          <a:solidFill>
                            <a:srgbClr val="ffffff"/>
                          </a:solidFill>
                          <a:latin typeface="Calibri"/>
                        </a:rPr>
                        <a:t>,353.25</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2c5579"/>
                    </a:solidFill>
                  </a:tcPr>
                </a:tc>
                <a:tc>
                  <a:txBody>
                    <a:bodyPr lIns="0" rIns="0" tIns="0" bIns="0" anchor="t">
                      <a:noAutofit/>
                    </a:bodyPr>
                    <a:p>
                      <a:pPr algn="r">
                        <a:lnSpc>
                          <a:spcPts val="2341"/>
                        </a:lnSpc>
                      </a:pPr>
                      <a:r>
                        <a:rPr b="0" lang="en-US" sz="2000" spc="-1" strike="noStrike">
                          <a:solidFill>
                            <a:srgbClr val="000000"/>
                          </a:solidFill>
                          <a:latin typeface="Calibri"/>
                        </a:rPr>
                        <a:t>2</a:t>
                      </a:r>
                      <a:r>
                        <a:rPr b="0" lang="en-US" sz="2000" spc="4" strike="noStrike">
                          <a:solidFill>
                            <a:srgbClr val="000000"/>
                          </a:solidFill>
                          <a:latin typeface="Calibri"/>
                        </a:rPr>
                        <a:t>6</a:t>
                      </a:r>
                      <a:r>
                        <a:rPr b="0" lang="en-US" sz="2000" spc="-1" strike="noStrike">
                          <a:solidFill>
                            <a:srgbClr val="000000"/>
                          </a:solidFill>
                          <a:latin typeface="Calibri"/>
                        </a:rPr>
                        <a:t>,</a:t>
                      </a:r>
                      <a:r>
                        <a:rPr b="0" lang="en-US" sz="2000" spc="4" strike="noStrike">
                          <a:solidFill>
                            <a:srgbClr val="000000"/>
                          </a:solidFill>
                          <a:latin typeface="Calibri"/>
                        </a:rPr>
                        <a:t>7</a:t>
                      </a:r>
                      <a:r>
                        <a:rPr b="0" lang="en-US" sz="2000" spc="-1" strike="noStrike">
                          <a:solidFill>
                            <a:srgbClr val="000000"/>
                          </a:solidFill>
                          <a:latin typeface="Calibri"/>
                        </a:rPr>
                        <a:t>6</a:t>
                      </a:r>
                      <a:r>
                        <a:rPr b="0" lang="en-US" sz="2000" spc="4" strike="noStrike">
                          <a:solidFill>
                            <a:srgbClr val="000000"/>
                          </a:solidFill>
                          <a:latin typeface="Calibri"/>
                        </a:rPr>
                        <a:t>2</a:t>
                      </a:r>
                      <a:r>
                        <a:rPr b="0" lang="en-US" sz="2000" spc="-15" strike="noStrike">
                          <a:solidFill>
                            <a:srgbClr val="000000"/>
                          </a:solidFill>
                          <a:latin typeface="Calibri"/>
                        </a:rPr>
                        <a:t>.</a:t>
                      </a:r>
                      <a:r>
                        <a:rPr b="0" lang="en-US" sz="2000" spc="-1" strike="noStrike">
                          <a:solidFill>
                            <a:srgbClr val="000000"/>
                          </a:solidFill>
                          <a:latin typeface="Calibri"/>
                        </a:rPr>
                        <a:t>94</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c>
                  <a:txBody>
                    <a:bodyPr lIns="0" rIns="0" tIns="0" bIns="0" anchor="t">
                      <a:noAutofit/>
                    </a:bodyPr>
                    <a:p>
                      <a:pPr algn="r">
                        <a:lnSpc>
                          <a:spcPts val="2341"/>
                        </a:lnSpc>
                      </a:pPr>
                      <a:r>
                        <a:rPr b="0" lang="en-US" sz="2000" spc="-1" strike="noStrike">
                          <a:solidFill>
                            <a:srgbClr val="000000"/>
                          </a:solidFill>
                          <a:latin typeface="Calibri"/>
                        </a:rPr>
                        <a:t>2,0</a:t>
                      </a:r>
                      <a:r>
                        <a:rPr b="0" lang="en-US" sz="2000" spc="4" strike="noStrike">
                          <a:solidFill>
                            <a:srgbClr val="000000"/>
                          </a:solidFill>
                          <a:latin typeface="Calibri"/>
                        </a:rPr>
                        <a:t>4</a:t>
                      </a:r>
                      <a:r>
                        <a:rPr b="0" lang="en-US" sz="2000" spc="-1" strike="noStrike">
                          <a:solidFill>
                            <a:srgbClr val="000000"/>
                          </a:solidFill>
                          <a:latin typeface="Calibri"/>
                        </a:rPr>
                        <a:t>4.02</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c>
                  <a:txBody>
                    <a:bodyPr lIns="0" rIns="0" tIns="0" bIns="0" anchor="t">
                      <a:noAutofit/>
                    </a:bodyPr>
                    <a:p>
                      <a:pPr algn="r">
                        <a:lnSpc>
                          <a:spcPts val="2341"/>
                        </a:lnSpc>
                      </a:pPr>
                      <a:r>
                        <a:rPr b="0" lang="en-US" sz="2000" spc="-1" strike="noStrike">
                          <a:solidFill>
                            <a:srgbClr val="000000"/>
                          </a:solidFill>
                          <a:latin typeface="Calibri"/>
                        </a:rPr>
                        <a:t>1</a:t>
                      </a:r>
                      <a:r>
                        <a:rPr b="0" lang="en-US" sz="2000" spc="4" strike="noStrike">
                          <a:solidFill>
                            <a:srgbClr val="000000"/>
                          </a:solidFill>
                          <a:latin typeface="Calibri"/>
                        </a:rPr>
                        <a:t>7</a:t>
                      </a:r>
                      <a:r>
                        <a:rPr b="0" lang="en-US" sz="2000" spc="-7" strike="noStrike">
                          <a:solidFill>
                            <a:srgbClr val="000000"/>
                          </a:solidFill>
                          <a:latin typeface="Calibri"/>
                        </a:rPr>
                        <a:t>.92</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r>
              <a:tr h="311400">
                <a:tc>
                  <a:txBody>
                    <a:bodyPr lIns="0" rIns="0" tIns="0" bIns="0" anchor="t">
                      <a:noAutofit/>
                    </a:bodyPr>
                    <a:p>
                      <a:pPr algn="r">
                        <a:lnSpc>
                          <a:spcPts val="2341"/>
                        </a:lnSpc>
                      </a:pPr>
                      <a:r>
                        <a:rPr b="1" lang="en-US" sz="2000" spc="-1" strike="noStrike">
                          <a:solidFill>
                            <a:srgbClr val="ffffff"/>
                          </a:solidFill>
                          <a:latin typeface="Calibri"/>
                        </a:rPr>
                        <a:t>2</a:t>
                      </a:r>
                      <a:r>
                        <a:rPr b="1" lang="en-US" sz="2000" spc="4" strike="noStrike">
                          <a:solidFill>
                            <a:srgbClr val="ffffff"/>
                          </a:solidFill>
                          <a:latin typeface="Calibri"/>
                        </a:rPr>
                        <a:t>6</a:t>
                      </a:r>
                      <a:r>
                        <a:rPr b="1" lang="en-US" sz="2000" spc="-1" strike="noStrike">
                          <a:solidFill>
                            <a:srgbClr val="ffffff"/>
                          </a:solidFill>
                          <a:latin typeface="Calibri"/>
                        </a:rPr>
                        <a:t>,762.95</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2c5579"/>
                    </a:solidFill>
                  </a:tcPr>
                </a:tc>
                <a:tc>
                  <a:txBody>
                    <a:bodyPr lIns="0" rIns="0" tIns="0" bIns="0" anchor="t">
                      <a:noAutofit/>
                    </a:bodyPr>
                    <a:p>
                      <a:pPr algn="r">
                        <a:lnSpc>
                          <a:spcPts val="2341"/>
                        </a:lnSpc>
                      </a:pPr>
                      <a:r>
                        <a:rPr b="0" lang="en-US" sz="2000" spc="-1" strike="noStrike">
                          <a:solidFill>
                            <a:srgbClr val="000000"/>
                          </a:solidFill>
                          <a:latin typeface="Calibri"/>
                        </a:rPr>
                        <a:t>5</a:t>
                      </a:r>
                      <a:r>
                        <a:rPr b="0" lang="en-US" sz="2000" spc="4" strike="noStrike">
                          <a:solidFill>
                            <a:srgbClr val="000000"/>
                          </a:solidFill>
                          <a:latin typeface="Calibri"/>
                        </a:rPr>
                        <a:t>3</a:t>
                      </a:r>
                      <a:r>
                        <a:rPr b="0" lang="en-US" sz="2000" spc="-1" strike="noStrike">
                          <a:solidFill>
                            <a:srgbClr val="000000"/>
                          </a:solidFill>
                          <a:latin typeface="Calibri"/>
                        </a:rPr>
                        <a:t>,</a:t>
                      </a:r>
                      <a:r>
                        <a:rPr b="0" lang="en-US" sz="2000" spc="4" strike="noStrike">
                          <a:solidFill>
                            <a:srgbClr val="000000"/>
                          </a:solidFill>
                          <a:latin typeface="Calibri"/>
                        </a:rPr>
                        <a:t>9</a:t>
                      </a:r>
                      <a:r>
                        <a:rPr b="0" lang="en-US" sz="2000" spc="-1" strike="noStrike">
                          <a:solidFill>
                            <a:srgbClr val="000000"/>
                          </a:solidFill>
                          <a:latin typeface="Calibri"/>
                        </a:rPr>
                        <a:t>7</a:t>
                      </a:r>
                      <a:r>
                        <a:rPr b="0" lang="en-US" sz="2000" spc="4" strike="noStrike">
                          <a:solidFill>
                            <a:srgbClr val="000000"/>
                          </a:solidFill>
                          <a:latin typeface="Calibri"/>
                        </a:rPr>
                        <a:t>7</a:t>
                      </a:r>
                      <a:r>
                        <a:rPr b="0" lang="en-US" sz="2000" spc="-15" strike="noStrike">
                          <a:solidFill>
                            <a:srgbClr val="000000"/>
                          </a:solidFill>
                          <a:latin typeface="Calibri"/>
                        </a:rPr>
                        <a:t>.</a:t>
                      </a:r>
                      <a:r>
                        <a:rPr b="0" lang="en-US" sz="2000" spc="-1" strike="noStrike">
                          <a:solidFill>
                            <a:srgbClr val="000000"/>
                          </a:solidFill>
                          <a:latin typeface="Calibri"/>
                        </a:rPr>
                        <a:t>00</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c>
                  <a:txBody>
                    <a:bodyPr lIns="0" rIns="0" tIns="0" bIns="0" anchor="t">
                      <a:noAutofit/>
                    </a:bodyPr>
                    <a:p>
                      <a:pPr algn="r">
                        <a:lnSpc>
                          <a:spcPts val="2341"/>
                        </a:lnSpc>
                      </a:pPr>
                      <a:r>
                        <a:rPr b="0" lang="en-US" sz="2000" spc="-1" strike="noStrike">
                          <a:solidFill>
                            <a:srgbClr val="000000"/>
                          </a:solidFill>
                          <a:latin typeface="Calibri"/>
                        </a:rPr>
                        <a:t>2,8</a:t>
                      </a:r>
                      <a:r>
                        <a:rPr b="0" lang="en-US" sz="2000" spc="4" strike="noStrike">
                          <a:solidFill>
                            <a:srgbClr val="000000"/>
                          </a:solidFill>
                          <a:latin typeface="Calibri"/>
                        </a:rPr>
                        <a:t>3</a:t>
                      </a:r>
                      <a:r>
                        <a:rPr b="0" lang="en-US" sz="2000" spc="-1" strike="noStrike">
                          <a:solidFill>
                            <a:srgbClr val="000000"/>
                          </a:solidFill>
                          <a:latin typeface="Calibri"/>
                        </a:rPr>
                        <a:t>4.24</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c>
                  <a:txBody>
                    <a:bodyPr lIns="0" rIns="0" tIns="0" bIns="0" anchor="t">
                      <a:noAutofit/>
                    </a:bodyPr>
                    <a:p>
                      <a:pPr algn="r">
                        <a:lnSpc>
                          <a:spcPts val="2341"/>
                        </a:lnSpc>
                      </a:pPr>
                      <a:r>
                        <a:rPr b="0" lang="en-US" sz="2000" spc="-1" strike="noStrike">
                          <a:solidFill>
                            <a:srgbClr val="000000"/>
                          </a:solidFill>
                          <a:latin typeface="Calibri"/>
                        </a:rPr>
                        <a:t>2</a:t>
                      </a:r>
                      <a:r>
                        <a:rPr b="0" lang="en-US" sz="2000" spc="4" strike="noStrike">
                          <a:solidFill>
                            <a:srgbClr val="000000"/>
                          </a:solidFill>
                          <a:latin typeface="Calibri"/>
                        </a:rPr>
                        <a:t>1</a:t>
                      </a:r>
                      <a:r>
                        <a:rPr b="0" lang="en-US" sz="2000" spc="-7" strike="noStrike">
                          <a:solidFill>
                            <a:srgbClr val="000000"/>
                          </a:solidFill>
                          <a:latin typeface="Calibri"/>
                        </a:rPr>
                        <a:t>.36</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r>
              <a:tr h="311400">
                <a:tc>
                  <a:txBody>
                    <a:bodyPr lIns="0" rIns="0" tIns="0" bIns="0" anchor="t">
                      <a:noAutofit/>
                    </a:bodyPr>
                    <a:p>
                      <a:pPr algn="r">
                        <a:lnSpc>
                          <a:spcPts val="2341"/>
                        </a:lnSpc>
                      </a:pPr>
                      <a:r>
                        <a:rPr b="1" lang="en-US" sz="2000" spc="-1" strike="noStrike">
                          <a:solidFill>
                            <a:srgbClr val="ffffff"/>
                          </a:solidFill>
                          <a:latin typeface="Calibri"/>
                        </a:rPr>
                        <a:t>5</a:t>
                      </a:r>
                      <a:r>
                        <a:rPr b="1" lang="en-US" sz="2000" spc="4" strike="noStrike">
                          <a:solidFill>
                            <a:srgbClr val="ffffff"/>
                          </a:solidFill>
                          <a:latin typeface="Calibri"/>
                        </a:rPr>
                        <a:t>3</a:t>
                      </a:r>
                      <a:r>
                        <a:rPr b="1" lang="en-US" sz="2000" spc="-1" strike="noStrike">
                          <a:solidFill>
                            <a:srgbClr val="ffffff"/>
                          </a:solidFill>
                          <a:latin typeface="Calibri"/>
                        </a:rPr>
                        <a:t>,977.01</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2c5579"/>
                    </a:solidFill>
                  </a:tcPr>
                </a:tc>
                <a:tc>
                  <a:txBody>
                    <a:bodyPr lIns="0" rIns="0" tIns="0" bIns="0" anchor="t">
                      <a:noAutofit/>
                    </a:bodyPr>
                    <a:p>
                      <a:pPr algn="r">
                        <a:lnSpc>
                          <a:spcPts val="2341"/>
                        </a:lnSpc>
                      </a:pPr>
                      <a:r>
                        <a:rPr b="0" lang="en-US" sz="2000" spc="-1" strike="noStrike">
                          <a:solidFill>
                            <a:srgbClr val="000000"/>
                          </a:solidFill>
                          <a:latin typeface="Calibri"/>
                        </a:rPr>
                        <a:t>8</a:t>
                      </a:r>
                      <a:r>
                        <a:rPr b="0" lang="en-US" sz="2000" spc="4" strike="noStrike">
                          <a:solidFill>
                            <a:srgbClr val="000000"/>
                          </a:solidFill>
                          <a:latin typeface="Calibri"/>
                        </a:rPr>
                        <a:t>5</a:t>
                      </a:r>
                      <a:r>
                        <a:rPr b="0" lang="en-US" sz="2000" spc="-1" strike="noStrike">
                          <a:solidFill>
                            <a:srgbClr val="000000"/>
                          </a:solidFill>
                          <a:latin typeface="Calibri"/>
                        </a:rPr>
                        <a:t>,</a:t>
                      </a:r>
                      <a:r>
                        <a:rPr b="0" lang="en-US" sz="2000" spc="4" strike="noStrike">
                          <a:solidFill>
                            <a:srgbClr val="000000"/>
                          </a:solidFill>
                          <a:latin typeface="Calibri"/>
                        </a:rPr>
                        <a:t>0</a:t>
                      </a:r>
                      <a:r>
                        <a:rPr b="0" lang="en-US" sz="2000" spc="-1" strike="noStrike">
                          <a:solidFill>
                            <a:srgbClr val="000000"/>
                          </a:solidFill>
                          <a:latin typeface="Calibri"/>
                        </a:rPr>
                        <a:t>7</a:t>
                      </a:r>
                      <a:r>
                        <a:rPr b="0" lang="en-US" sz="2000" spc="4" strike="noStrike">
                          <a:solidFill>
                            <a:srgbClr val="000000"/>
                          </a:solidFill>
                          <a:latin typeface="Calibri"/>
                        </a:rPr>
                        <a:t>5</a:t>
                      </a:r>
                      <a:r>
                        <a:rPr b="0" lang="en-US" sz="2000" spc="-15" strike="noStrike">
                          <a:solidFill>
                            <a:srgbClr val="000000"/>
                          </a:solidFill>
                          <a:latin typeface="Calibri"/>
                        </a:rPr>
                        <a:t>.</a:t>
                      </a:r>
                      <a:r>
                        <a:rPr b="0" lang="en-US" sz="2000" spc="-1" strike="noStrike">
                          <a:solidFill>
                            <a:srgbClr val="000000"/>
                          </a:solidFill>
                          <a:latin typeface="Calibri"/>
                        </a:rPr>
                        <a:t>16</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c>
                  <a:txBody>
                    <a:bodyPr lIns="0" rIns="0" tIns="0" bIns="0" anchor="t">
                      <a:noAutofit/>
                    </a:bodyPr>
                    <a:p>
                      <a:pPr algn="r">
                        <a:lnSpc>
                          <a:spcPts val="2341"/>
                        </a:lnSpc>
                      </a:pPr>
                      <a:r>
                        <a:rPr b="0" lang="en-US" sz="2000" spc="-1" strike="noStrike">
                          <a:solidFill>
                            <a:srgbClr val="000000"/>
                          </a:solidFill>
                          <a:latin typeface="Calibri"/>
                        </a:rPr>
                        <a:t>8,6</a:t>
                      </a:r>
                      <a:r>
                        <a:rPr b="0" lang="en-US" sz="2000" spc="4" strike="noStrike">
                          <a:solidFill>
                            <a:srgbClr val="000000"/>
                          </a:solidFill>
                          <a:latin typeface="Calibri"/>
                        </a:rPr>
                        <a:t>4</a:t>
                      </a:r>
                      <a:r>
                        <a:rPr b="0" lang="en-US" sz="2000" spc="-1" strike="noStrike">
                          <a:solidFill>
                            <a:srgbClr val="000000"/>
                          </a:solidFill>
                          <a:latin typeface="Calibri"/>
                        </a:rPr>
                        <a:t>7.16</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c>
                  <a:txBody>
                    <a:bodyPr lIns="0" rIns="0" tIns="0" bIns="0" anchor="t">
                      <a:noAutofit/>
                    </a:bodyPr>
                    <a:p>
                      <a:pPr algn="r">
                        <a:lnSpc>
                          <a:spcPts val="2341"/>
                        </a:lnSpc>
                      </a:pPr>
                      <a:r>
                        <a:rPr b="0" lang="en-US" sz="2000" spc="-1" strike="noStrike">
                          <a:solidFill>
                            <a:srgbClr val="000000"/>
                          </a:solidFill>
                          <a:latin typeface="Calibri"/>
                        </a:rPr>
                        <a:t>2</a:t>
                      </a:r>
                      <a:r>
                        <a:rPr b="0" lang="en-US" sz="2000" spc="4" strike="noStrike">
                          <a:solidFill>
                            <a:srgbClr val="000000"/>
                          </a:solidFill>
                          <a:latin typeface="Calibri"/>
                        </a:rPr>
                        <a:t>3</a:t>
                      </a:r>
                      <a:r>
                        <a:rPr b="0" lang="en-US" sz="2000" spc="-7" strike="noStrike">
                          <a:solidFill>
                            <a:srgbClr val="000000"/>
                          </a:solidFill>
                          <a:latin typeface="Calibri"/>
                        </a:rPr>
                        <a:t>.52</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r>
              <a:tr h="311400">
                <a:tc>
                  <a:txBody>
                    <a:bodyPr lIns="0" rIns="0" tIns="0" bIns="0" anchor="t">
                      <a:noAutofit/>
                    </a:bodyPr>
                    <a:p>
                      <a:pPr algn="r">
                        <a:lnSpc>
                          <a:spcPts val="2341"/>
                        </a:lnSpc>
                      </a:pPr>
                      <a:r>
                        <a:rPr b="1" lang="en-US" sz="2000" spc="-1" strike="noStrike">
                          <a:solidFill>
                            <a:srgbClr val="ffffff"/>
                          </a:solidFill>
                          <a:latin typeface="Calibri"/>
                        </a:rPr>
                        <a:t>8</a:t>
                      </a:r>
                      <a:r>
                        <a:rPr b="1" lang="en-US" sz="2000" spc="4" strike="noStrike">
                          <a:solidFill>
                            <a:srgbClr val="ffffff"/>
                          </a:solidFill>
                          <a:latin typeface="Calibri"/>
                        </a:rPr>
                        <a:t>5</a:t>
                      </a:r>
                      <a:r>
                        <a:rPr b="1" lang="en-US" sz="2000" spc="-1" strike="noStrike">
                          <a:solidFill>
                            <a:srgbClr val="ffffff"/>
                          </a:solidFill>
                          <a:latin typeface="Calibri"/>
                        </a:rPr>
                        <a:t>,075.17</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2c5579"/>
                    </a:solidFill>
                  </a:tcPr>
                </a:tc>
                <a:tc>
                  <a:txBody>
                    <a:bodyPr lIns="0" rIns="0" tIns="0" bIns="0" anchor="t">
                      <a:noAutofit/>
                    </a:bodyPr>
                    <a:p>
                      <a:pPr algn="r">
                        <a:lnSpc>
                          <a:spcPts val="2341"/>
                        </a:lnSpc>
                      </a:pPr>
                      <a:r>
                        <a:rPr b="0" lang="en-US" sz="2000" spc="-1" strike="noStrike">
                          <a:solidFill>
                            <a:srgbClr val="000000"/>
                          </a:solidFill>
                          <a:latin typeface="Calibri"/>
                        </a:rPr>
                        <a:t>162,</a:t>
                      </a:r>
                      <a:r>
                        <a:rPr b="0" lang="en-US" sz="2000" spc="9" strike="noStrike">
                          <a:solidFill>
                            <a:srgbClr val="000000"/>
                          </a:solidFill>
                          <a:latin typeface="Calibri"/>
                        </a:rPr>
                        <a:t>4</a:t>
                      </a:r>
                      <a:r>
                        <a:rPr b="0" lang="en-US" sz="2000" spc="-1" strike="noStrike">
                          <a:solidFill>
                            <a:srgbClr val="000000"/>
                          </a:solidFill>
                          <a:latin typeface="Calibri"/>
                        </a:rPr>
                        <a:t>22.</a:t>
                      </a:r>
                      <a:r>
                        <a:rPr b="0" lang="en-US" sz="2000" spc="-12" strike="noStrike">
                          <a:solidFill>
                            <a:srgbClr val="000000"/>
                          </a:solidFill>
                          <a:latin typeface="Calibri"/>
                        </a:rPr>
                        <a:t>5</a:t>
                      </a:r>
                      <a:r>
                        <a:rPr b="0" lang="en-US" sz="2000" spc="-1" strike="noStrike">
                          <a:solidFill>
                            <a:srgbClr val="000000"/>
                          </a:solidFill>
                          <a:latin typeface="Calibri"/>
                        </a:rPr>
                        <a:t>0</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c>
                  <a:txBody>
                    <a:bodyPr lIns="0" rIns="0" tIns="0" bIns="0" anchor="t">
                      <a:noAutofit/>
                    </a:bodyPr>
                    <a:p>
                      <a:pPr algn="r">
                        <a:lnSpc>
                          <a:spcPts val="2341"/>
                        </a:lnSpc>
                      </a:pPr>
                      <a:r>
                        <a:rPr b="0" lang="en-US" sz="2000" spc="-1" strike="noStrike">
                          <a:solidFill>
                            <a:srgbClr val="000000"/>
                          </a:solidFill>
                          <a:latin typeface="Calibri"/>
                        </a:rPr>
                        <a:t>1</a:t>
                      </a:r>
                      <a:r>
                        <a:rPr b="0" lang="en-US" sz="2000" spc="4" strike="noStrike">
                          <a:solidFill>
                            <a:srgbClr val="000000"/>
                          </a:solidFill>
                          <a:latin typeface="Calibri"/>
                        </a:rPr>
                        <a:t>5</a:t>
                      </a:r>
                      <a:r>
                        <a:rPr b="0" lang="en-US" sz="2000" spc="-1" strike="noStrike">
                          <a:solidFill>
                            <a:srgbClr val="000000"/>
                          </a:solidFill>
                          <a:latin typeface="Calibri"/>
                        </a:rPr>
                        <a:t>,</a:t>
                      </a:r>
                      <a:r>
                        <a:rPr b="0" lang="en-US" sz="2000" spc="4" strike="noStrike">
                          <a:solidFill>
                            <a:srgbClr val="000000"/>
                          </a:solidFill>
                          <a:latin typeface="Calibri"/>
                        </a:rPr>
                        <a:t>9</a:t>
                      </a:r>
                      <a:r>
                        <a:rPr b="0" lang="en-US" sz="2000" spc="-1" strike="noStrike">
                          <a:solidFill>
                            <a:srgbClr val="000000"/>
                          </a:solidFill>
                          <a:latin typeface="Calibri"/>
                        </a:rPr>
                        <a:t>6</a:t>
                      </a:r>
                      <a:r>
                        <a:rPr b="0" lang="en-US" sz="2000" spc="4" strike="noStrike">
                          <a:solidFill>
                            <a:srgbClr val="000000"/>
                          </a:solidFill>
                          <a:latin typeface="Calibri"/>
                        </a:rPr>
                        <a:t>1</a:t>
                      </a:r>
                      <a:r>
                        <a:rPr b="0" lang="en-US" sz="2000" spc="-15" strike="noStrike">
                          <a:solidFill>
                            <a:srgbClr val="000000"/>
                          </a:solidFill>
                          <a:latin typeface="Calibri"/>
                        </a:rPr>
                        <a:t>.</a:t>
                      </a:r>
                      <a:r>
                        <a:rPr b="0" lang="en-US" sz="2000" spc="-1" strike="noStrike">
                          <a:solidFill>
                            <a:srgbClr val="000000"/>
                          </a:solidFill>
                          <a:latin typeface="Calibri"/>
                        </a:rPr>
                        <a:t>46</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c>
                  <a:txBody>
                    <a:bodyPr lIns="0" rIns="0" tIns="0" bIns="0" anchor="t">
                      <a:noAutofit/>
                    </a:bodyPr>
                    <a:p>
                      <a:pPr algn="r">
                        <a:lnSpc>
                          <a:spcPts val="2341"/>
                        </a:lnSpc>
                      </a:pPr>
                      <a:r>
                        <a:rPr b="0" lang="en-US" sz="2000" spc="-1" strike="noStrike">
                          <a:solidFill>
                            <a:srgbClr val="000000"/>
                          </a:solidFill>
                          <a:latin typeface="Calibri"/>
                        </a:rPr>
                        <a:t>3</a:t>
                      </a:r>
                      <a:r>
                        <a:rPr b="0" lang="en-US" sz="2000" spc="4" strike="noStrike">
                          <a:solidFill>
                            <a:srgbClr val="000000"/>
                          </a:solidFill>
                          <a:latin typeface="Calibri"/>
                        </a:rPr>
                        <a:t>0</a:t>
                      </a:r>
                      <a:r>
                        <a:rPr b="0" lang="en-US" sz="2000" spc="-7" strike="noStrike">
                          <a:solidFill>
                            <a:srgbClr val="000000"/>
                          </a:solidFill>
                          <a:latin typeface="Calibri"/>
                        </a:rPr>
                        <a:t>.00</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r>
              <a:tr h="311400">
                <a:tc>
                  <a:txBody>
                    <a:bodyPr lIns="0" rIns="0" tIns="0" bIns="0" anchor="t">
                      <a:noAutofit/>
                    </a:bodyPr>
                    <a:p>
                      <a:pPr algn="r">
                        <a:lnSpc>
                          <a:spcPts val="2341"/>
                        </a:lnSpc>
                      </a:pPr>
                      <a:r>
                        <a:rPr b="1" lang="en-US" sz="2000" spc="-1" strike="noStrike">
                          <a:solidFill>
                            <a:srgbClr val="ffffff"/>
                          </a:solidFill>
                          <a:latin typeface="Calibri"/>
                        </a:rPr>
                        <a:t>1</a:t>
                      </a:r>
                      <a:r>
                        <a:rPr b="1" lang="en-US" sz="2000" spc="4" strike="noStrike">
                          <a:solidFill>
                            <a:srgbClr val="ffffff"/>
                          </a:solidFill>
                          <a:latin typeface="Calibri"/>
                        </a:rPr>
                        <a:t>6</a:t>
                      </a:r>
                      <a:r>
                        <a:rPr b="1" lang="en-US" sz="2000" spc="-1" strike="noStrike">
                          <a:solidFill>
                            <a:srgbClr val="ffffff"/>
                          </a:solidFill>
                          <a:latin typeface="Calibri"/>
                        </a:rPr>
                        <a:t>2,422.</a:t>
                      </a:r>
                      <a:r>
                        <a:rPr b="1" lang="en-US" sz="2000" spc="-12" strike="noStrike">
                          <a:solidFill>
                            <a:srgbClr val="ffffff"/>
                          </a:solidFill>
                          <a:latin typeface="Calibri"/>
                        </a:rPr>
                        <a:t>5</a:t>
                      </a:r>
                      <a:r>
                        <a:rPr b="1" lang="en-US" sz="2000" spc="-1" strike="noStrike">
                          <a:solidFill>
                            <a:srgbClr val="ffffff"/>
                          </a:solidFill>
                          <a:latin typeface="Calibri"/>
                        </a:rPr>
                        <a:t>1</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2c5579"/>
                    </a:solidFill>
                  </a:tcPr>
                </a:tc>
                <a:tc>
                  <a:txBody>
                    <a:bodyPr lIns="0" rIns="0" tIns="0" bIns="0" anchor="t">
                      <a:noAutofit/>
                    </a:bodyPr>
                    <a:p>
                      <a:pPr algn="r">
                        <a:lnSpc>
                          <a:spcPts val="2341"/>
                        </a:lnSpc>
                      </a:pPr>
                      <a:r>
                        <a:rPr b="0" lang="en-US" sz="2000" spc="-1" strike="noStrike">
                          <a:solidFill>
                            <a:srgbClr val="000000"/>
                          </a:solidFill>
                          <a:latin typeface="Calibri"/>
                        </a:rPr>
                        <a:t>216,</a:t>
                      </a:r>
                      <a:r>
                        <a:rPr b="0" lang="en-US" sz="2000" spc="9" strike="noStrike">
                          <a:solidFill>
                            <a:srgbClr val="000000"/>
                          </a:solidFill>
                          <a:latin typeface="Calibri"/>
                        </a:rPr>
                        <a:t>5</a:t>
                      </a:r>
                      <a:r>
                        <a:rPr b="0" lang="en-US" sz="2000" spc="-1" strike="noStrike">
                          <a:solidFill>
                            <a:srgbClr val="000000"/>
                          </a:solidFill>
                          <a:latin typeface="Calibri"/>
                        </a:rPr>
                        <a:t>63.</a:t>
                      </a:r>
                      <a:r>
                        <a:rPr b="0" lang="en-US" sz="2000" spc="-12" strike="noStrike">
                          <a:solidFill>
                            <a:srgbClr val="000000"/>
                          </a:solidFill>
                          <a:latin typeface="Calibri"/>
                        </a:rPr>
                        <a:t>3</a:t>
                      </a:r>
                      <a:r>
                        <a:rPr b="0" lang="en-US" sz="2000" spc="-1" strike="noStrike">
                          <a:solidFill>
                            <a:srgbClr val="000000"/>
                          </a:solidFill>
                          <a:latin typeface="Calibri"/>
                        </a:rPr>
                        <a:t>4</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c>
                  <a:txBody>
                    <a:bodyPr lIns="0" rIns="0" tIns="0" bIns="0" anchor="t">
                      <a:noAutofit/>
                    </a:bodyPr>
                    <a:p>
                      <a:pPr algn="r">
                        <a:lnSpc>
                          <a:spcPts val="2341"/>
                        </a:lnSpc>
                      </a:pPr>
                      <a:r>
                        <a:rPr b="0" lang="en-US" sz="2000" spc="-1" strike="noStrike">
                          <a:solidFill>
                            <a:srgbClr val="000000"/>
                          </a:solidFill>
                          <a:latin typeface="Calibri"/>
                        </a:rPr>
                        <a:t>3</a:t>
                      </a:r>
                      <a:r>
                        <a:rPr b="0" lang="en-US" sz="2000" spc="4" strike="noStrike">
                          <a:solidFill>
                            <a:srgbClr val="000000"/>
                          </a:solidFill>
                          <a:latin typeface="Calibri"/>
                        </a:rPr>
                        <a:t>9</a:t>
                      </a:r>
                      <a:r>
                        <a:rPr b="0" lang="en-US" sz="2000" spc="-1" strike="noStrike">
                          <a:solidFill>
                            <a:srgbClr val="000000"/>
                          </a:solidFill>
                          <a:latin typeface="Calibri"/>
                        </a:rPr>
                        <a:t>,</a:t>
                      </a:r>
                      <a:r>
                        <a:rPr b="0" lang="en-US" sz="2000" spc="4" strike="noStrike">
                          <a:solidFill>
                            <a:srgbClr val="000000"/>
                          </a:solidFill>
                          <a:latin typeface="Calibri"/>
                        </a:rPr>
                        <a:t>1</a:t>
                      </a:r>
                      <a:r>
                        <a:rPr b="0" lang="en-US" sz="2000" spc="-1" strike="noStrike">
                          <a:solidFill>
                            <a:srgbClr val="000000"/>
                          </a:solidFill>
                          <a:latin typeface="Calibri"/>
                        </a:rPr>
                        <a:t>6</a:t>
                      </a:r>
                      <a:r>
                        <a:rPr b="0" lang="en-US" sz="2000" spc="4" strike="noStrike">
                          <a:solidFill>
                            <a:srgbClr val="000000"/>
                          </a:solidFill>
                          <a:latin typeface="Calibri"/>
                        </a:rPr>
                        <a:t>5</a:t>
                      </a:r>
                      <a:r>
                        <a:rPr b="0" lang="en-US" sz="2000" spc="-15" strike="noStrike">
                          <a:solidFill>
                            <a:srgbClr val="000000"/>
                          </a:solidFill>
                          <a:latin typeface="Calibri"/>
                        </a:rPr>
                        <a:t>.</a:t>
                      </a:r>
                      <a:r>
                        <a:rPr b="0" lang="en-US" sz="2000" spc="-1" strike="noStrike">
                          <a:solidFill>
                            <a:srgbClr val="000000"/>
                          </a:solidFill>
                          <a:latin typeface="Calibri"/>
                        </a:rPr>
                        <a:t>66</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c>
                  <a:txBody>
                    <a:bodyPr lIns="0" rIns="0" tIns="0" bIns="0" anchor="t">
                      <a:noAutofit/>
                    </a:bodyPr>
                    <a:p>
                      <a:pPr algn="r">
                        <a:lnSpc>
                          <a:spcPts val="2341"/>
                        </a:lnSpc>
                      </a:pPr>
                      <a:r>
                        <a:rPr b="0" lang="en-US" sz="2000" spc="-1" strike="noStrike">
                          <a:solidFill>
                            <a:srgbClr val="000000"/>
                          </a:solidFill>
                          <a:latin typeface="Calibri"/>
                        </a:rPr>
                        <a:t>3</a:t>
                      </a:r>
                      <a:r>
                        <a:rPr b="0" lang="en-US" sz="2000" spc="4" strike="noStrike">
                          <a:solidFill>
                            <a:srgbClr val="000000"/>
                          </a:solidFill>
                          <a:latin typeface="Calibri"/>
                        </a:rPr>
                        <a:t>2</a:t>
                      </a:r>
                      <a:r>
                        <a:rPr b="0" lang="en-US" sz="2000" spc="-7" strike="noStrike">
                          <a:solidFill>
                            <a:srgbClr val="000000"/>
                          </a:solidFill>
                          <a:latin typeface="Calibri"/>
                        </a:rPr>
                        <a:t>.00</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r>
              <a:tr h="311400">
                <a:tc>
                  <a:txBody>
                    <a:bodyPr lIns="0" rIns="0" tIns="0" bIns="0" anchor="t">
                      <a:noAutofit/>
                    </a:bodyPr>
                    <a:p>
                      <a:pPr algn="r">
                        <a:lnSpc>
                          <a:spcPts val="2341"/>
                        </a:lnSpc>
                      </a:pPr>
                      <a:r>
                        <a:rPr b="1" lang="en-US" sz="2000" spc="-1" strike="noStrike">
                          <a:solidFill>
                            <a:srgbClr val="ffffff"/>
                          </a:solidFill>
                          <a:latin typeface="Calibri"/>
                        </a:rPr>
                        <a:t>21</a:t>
                      </a:r>
                      <a:r>
                        <a:rPr b="1" lang="en-US" sz="2000" spc="4" strike="noStrike">
                          <a:solidFill>
                            <a:srgbClr val="ffffff"/>
                          </a:solidFill>
                          <a:latin typeface="Calibri"/>
                        </a:rPr>
                        <a:t>6</a:t>
                      </a:r>
                      <a:r>
                        <a:rPr b="1" lang="en-US" sz="2000" spc="-1" strike="noStrike">
                          <a:solidFill>
                            <a:srgbClr val="ffffff"/>
                          </a:solidFill>
                          <a:latin typeface="Calibri"/>
                        </a:rPr>
                        <a:t>,563.</a:t>
                      </a:r>
                      <a:r>
                        <a:rPr b="1" lang="en-US" sz="2000" spc="-12" strike="noStrike">
                          <a:solidFill>
                            <a:srgbClr val="ffffff"/>
                          </a:solidFill>
                          <a:latin typeface="Calibri"/>
                        </a:rPr>
                        <a:t>3</a:t>
                      </a:r>
                      <a:r>
                        <a:rPr b="1" lang="en-US" sz="2000" spc="-1" strike="noStrike">
                          <a:solidFill>
                            <a:srgbClr val="ffffff"/>
                          </a:solidFill>
                          <a:latin typeface="Calibri"/>
                        </a:rPr>
                        <a:t>5</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2c5579"/>
                    </a:solidFill>
                  </a:tcPr>
                </a:tc>
                <a:tc>
                  <a:txBody>
                    <a:bodyPr lIns="0" rIns="0" tIns="0" bIns="0" anchor="t">
                      <a:noAutofit/>
                    </a:bodyPr>
                    <a:p>
                      <a:pPr algn="r">
                        <a:lnSpc>
                          <a:spcPts val="2341"/>
                        </a:lnSpc>
                      </a:pPr>
                      <a:r>
                        <a:rPr b="0" lang="en-US" sz="2000" spc="-1" strike="noStrike">
                          <a:solidFill>
                            <a:srgbClr val="000000"/>
                          </a:solidFill>
                          <a:latin typeface="Calibri"/>
                        </a:rPr>
                        <a:t>6</a:t>
                      </a:r>
                      <a:r>
                        <a:rPr b="0" lang="en-US" sz="2000" spc="4" strike="noStrike">
                          <a:solidFill>
                            <a:srgbClr val="000000"/>
                          </a:solidFill>
                          <a:latin typeface="Calibri"/>
                        </a:rPr>
                        <a:t>4</a:t>
                      </a:r>
                      <a:r>
                        <a:rPr b="0" lang="en-US" sz="2000" spc="-1" strike="noStrike">
                          <a:solidFill>
                            <a:srgbClr val="000000"/>
                          </a:solidFill>
                          <a:latin typeface="Calibri"/>
                        </a:rPr>
                        <a:t>9</a:t>
                      </a:r>
                      <a:r>
                        <a:rPr b="0" lang="en-US" sz="2000" spc="4" strike="noStrike">
                          <a:solidFill>
                            <a:srgbClr val="000000"/>
                          </a:solidFill>
                          <a:latin typeface="Calibri"/>
                        </a:rPr>
                        <a:t>,</a:t>
                      </a:r>
                      <a:r>
                        <a:rPr b="0" lang="en-US" sz="2000" spc="-1" strike="noStrike">
                          <a:solidFill>
                            <a:srgbClr val="000000"/>
                          </a:solidFill>
                          <a:latin typeface="Calibri"/>
                        </a:rPr>
                        <a:t>6</a:t>
                      </a:r>
                      <a:r>
                        <a:rPr b="0" lang="en-US" sz="2000" spc="4" strike="noStrike">
                          <a:solidFill>
                            <a:srgbClr val="000000"/>
                          </a:solidFill>
                          <a:latin typeface="Calibri"/>
                        </a:rPr>
                        <a:t>9</a:t>
                      </a:r>
                      <a:r>
                        <a:rPr b="0" lang="en-US" sz="2000" spc="-12" strike="noStrike">
                          <a:solidFill>
                            <a:srgbClr val="000000"/>
                          </a:solidFill>
                          <a:latin typeface="Calibri"/>
                        </a:rPr>
                        <a:t>0</a:t>
                      </a:r>
                      <a:r>
                        <a:rPr b="0" lang="en-US" sz="2000" spc="-7" strike="noStrike">
                          <a:solidFill>
                            <a:srgbClr val="000000"/>
                          </a:solidFill>
                          <a:latin typeface="Calibri"/>
                        </a:rPr>
                        <a:t>.</a:t>
                      </a:r>
                      <a:r>
                        <a:rPr b="0" lang="en-US" sz="2000" spc="-12" strike="noStrike">
                          <a:solidFill>
                            <a:srgbClr val="000000"/>
                          </a:solidFill>
                          <a:latin typeface="Calibri"/>
                        </a:rPr>
                        <a:t>0</a:t>
                      </a:r>
                      <a:r>
                        <a:rPr b="0" lang="en-US" sz="2000" spc="-1" strike="noStrike">
                          <a:solidFill>
                            <a:srgbClr val="000000"/>
                          </a:solidFill>
                          <a:latin typeface="Calibri"/>
                        </a:rPr>
                        <a:t>2</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c>
                  <a:txBody>
                    <a:bodyPr lIns="0" rIns="0" tIns="0" bIns="0" anchor="t">
                      <a:noAutofit/>
                    </a:bodyPr>
                    <a:p>
                      <a:pPr algn="r">
                        <a:lnSpc>
                          <a:spcPts val="2341"/>
                        </a:lnSpc>
                      </a:pPr>
                      <a:r>
                        <a:rPr b="0" lang="en-US" sz="2000" spc="-1" strike="noStrike">
                          <a:solidFill>
                            <a:srgbClr val="000000"/>
                          </a:solidFill>
                          <a:latin typeface="Calibri"/>
                        </a:rPr>
                        <a:t>56</a:t>
                      </a:r>
                      <a:r>
                        <a:rPr b="0" lang="en-US" sz="2000" spc="4" strike="noStrike">
                          <a:solidFill>
                            <a:srgbClr val="000000"/>
                          </a:solidFill>
                          <a:latin typeface="Calibri"/>
                        </a:rPr>
                        <a:t>,</a:t>
                      </a:r>
                      <a:r>
                        <a:rPr b="0" lang="en-US" sz="2000" spc="-1" strike="noStrike">
                          <a:solidFill>
                            <a:srgbClr val="000000"/>
                          </a:solidFill>
                          <a:latin typeface="Calibri"/>
                        </a:rPr>
                        <a:t>49</a:t>
                      </a:r>
                      <a:r>
                        <a:rPr b="0" lang="en-US" sz="2000" spc="4" strike="noStrike">
                          <a:solidFill>
                            <a:srgbClr val="000000"/>
                          </a:solidFill>
                          <a:latin typeface="Calibri"/>
                        </a:rPr>
                        <a:t>0</a:t>
                      </a:r>
                      <a:r>
                        <a:rPr b="0" lang="en-US" sz="2000" spc="-15" strike="noStrike">
                          <a:solidFill>
                            <a:srgbClr val="000000"/>
                          </a:solidFill>
                          <a:latin typeface="Calibri"/>
                        </a:rPr>
                        <a:t>.</a:t>
                      </a:r>
                      <a:r>
                        <a:rPr b="0" lang="en-US" sz="2000" spc="-1" strike="noStrike">
                          <a:solidFill>
                            <a:srgbClr val="000000"/>
                          </a:solidFill>
                          <a:latin typeface="Calibri"/>
                        </a:rPr>
                        <a:t>72</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c>
                  <a:txBody>
                    <a:bodyPr lIns="0" rIns="0" tIns="0" bIns="0" anchor="t">
                      <a:noAutofit/>
                    </a:bodyPr>
                    <a:p>
                      <a:pPr algn="r">
                        <a:lnSpc>
                          <a:spcPts val="2341"/>
                        </a:lnSpc>
                      </a:pPr>
                      <a:r>
                        <a:rPr b="0" lang="en-US" sz="2000" spc="-1" strike="noStrike">
                          <a:solidFill>
                            <a:srgbClr val="000000"/>
                          </a:solidFill>
                          <a:latin typeface="Calibri"/>
                        </a:rPr>
                        <a:t>34.00</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r>
              <a:tr h="311400">
                <a:tc>
                  <a:txBody>
                    <a:bodyPr lIns="0" rIns="0" tIns="0" bIns="0" anchor="t">
                      <a:noAutofit/>
                    </a:bodyPr>
                    <a:p>
                      <a:pPr algn="r">
                        <a:lnSpc>
                          <a:spcPts val="2341"/>
                        </a:lnSpc>
                      </a:pPr>
                      <a:r>
                        <a:rPr b="1" lang="en-US" sz="2000" spc="-1" strike="noStrike">
                          <a:solidFill>
                            <a:srgbClr val="ffffff"/>
                          </a:solidFill>
                          <a:latin typeface="Calibri"/>
                        </a:rPr>
                        <a:t>6</a:t>
                      </a:r>
                      <a:r>
                        <a:rPr b="1" lang="en-US" sz="2000" spc="4" strike="noStrike">
                          <a:solidFill>
                            <a:srgbClr val="ffffff"/>
                          </a:solidFill>
                          <a:latin typeface="Calibri"/>
                        </a:rPr>
                        <a:t>4</a:t>
                      </a:r>
                      <a:r>
                        <a:rPr b="1" lang="en-US" sz="2000" spc="-1" strike="noStrike">
                          <a:solidFill>
                            <a:srgbClr val="ffffff"/>
                          </a:solidFill>
                          <a:latin typeface="Calibri"/>
                        </a:rPr>
                        <a:t>9,690.</a:t>
                      </a:r>
                      <a:r>
                        <a:rPr b="1" lang="en-US" sz="2000" spc="-12" strike="noStrike">
                          <a:solidFill>
                            <a:srgbClr val="ffffff"/>
                          </a:solidFill>
                          <a:latin typeface="Calibri"/>
                        </a:rPr>
                        <a:t>0</a:t>
                      </a:r>
                      <a:r>
                        <a:rPr b="1" lang="en-US" sz="2000" spc="-1" strike="noStrike">
                          <a:solidFill>
                            <a:srgbClr val="ffffff"/>
                          </a:solidFill>
                          <a:latin typeface="Calibri"/>
                        </a:rPr>
                        <a:t>3</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2c5579"/>
                    </a:solidFill>
                  </a:tcPr>
                </a:tc>
                <a:tc>
                  <a:txBody>
                    <a:bodyPr lIns="0" rIns="0" tIns="0" bIns="0" anchor="t">
                      <a:noAutofit/>
                    </a:bodyPr>
                    <a:p>
                      <a:pPr algn="r">
                        <a:lnSpc>
                          <a:spcPts val="2341"/>
                        </a:lnSpc>
                      </a:pPr>
                      <a:r>
                        <a:rPr b="0" lang="en-US" sz="2000" spc="-1" strike="noStrike">
                          <a:solidFill>
                            <a:srgbClr val="000000"/>
                          </a:solidFill>
                          <a:latin typeface="Calibri"/>
                        </a:rPr>
                        <a:t>En</a:t>
                      </a:r>
                      <a:r>
                        <a:rPr b="0" lang="en-US" sz="2000" spc="-114" strike="noStrike">
                          <a:solidFill>
                            <a:srgbClr val="000000"/>
                          </a:solidFill>
                          <a:latin typeface="Calibri"/>
                        </a:rPr>
                        <a:t> </a:t>
                      </a:r>
                      <a:r>
                        <a:rPr b="0" lang="en-US" sz="2000" spc="-7" strike="noStrike">
                          <a:solidFill>
                            <a:srgbClr val="000000"/>
                          </a:solidFill>
                          <a:latin typeface="Calibri"/>
                        </a:rPr>
                        <a:t>adelante</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c>
                  <a:txBody>
                    <a:bodyPr lIns="0" rIns="0" tIns="0" bIns="0" anchor="t">
                      <a:noAutofit/>
                    </a:bodyPr>
                    <a:p>
                      <a:pPr algn="r">
                        <a:lnSpc>
                          <a:spcPts val="2341"/>
                        </a:lnSpc>
                      </a:pPr>
                      <a:r>
                        <a:rPr b="0" lang="en-US" sz="2000" spc="-1" strike="noStrike">
                          <a:solidFill>
                            <a:srgbClr val="000000"/>
                          </a:solidFill>
                          <a:latin typeface="Calibri"/>
                        </a:rPr>
                        <a:t>2</a:t>
                      </a:r>
                      <a:r>
                        <a:rPr b="0" lang="en-US" sz="2000" spc="4" strike="noStrike">
                          <a:solidFill>
                            <a:srgbClr val="000000"/>
                          </a:solidFill>
                          <a:latin typeface="Calibri"/>
                        </a:rPr>
                        <a:t>0</a:t>
                      </a:r>
                      <a:r>
                        <a:rPr b="0" lang="en-US" sz="2000" spc="-1" strike="noStrike">
                          <a:solidFill>
                            <a:srgbClr val="000000"/>
                          </a:solidFill>
                          <a:latin typeface="Calibri"/>
                        </a:rPr>
                        <a:t>3,7</a:t>
                      </a:r>
                      <a:r>
                        <a:rPr b="0" lang="en-US" sz="2000" spc="4" strike="noStrike">
                          <a:solidFill>
                            <a:srgbClr val="000000"/>
                          </a:solidFill>
                          <a:latin typeface="Calibri"/>
                        </a:rPr>
                        <a:t>5</a:t>
                      </a:r>
                      <a:r>
                        <a:rPr b="0" lang="en-US" sz="2000" spc="-12" strike="noStrike">
                          <a:solidFill>
                            <a:srgbClr val="000000"/>
                          </a:solidFill>
                          <a:latin typeface="Calibri"/>
                        </a:rPr>
                        <a:t>3</a:t>
                      </a:r>
                      <a:r>
                        <a:rPr b="0" lang="en-US" sz="2000" spc="-7" strike="noStrike">
                          <a:solidFill>
                            <a:srgbClr val="000000"/>
                          </a:solidFill>
                          <a:latin typeface="Calibri"/>
                        </a:rPr>
                        <a:t>.</a:t>
                      </a:r>
                      <a:r>
                        <a:rPr b="0" lang="en-US" sz="2000" spc="-15" strike="noStrike">
                          <a:solidFill>
                            <a:srgbClr val="000000"/>
                          </a:solidFill>
                          <a:latin typeface="Calibri"/>
                        </a:rPr>
                        <a:t>8</a:t>
                      </a:r>
                      <a:r>
                        <a:rPr b="0" lang="en-US" sz="2000" spc="-1" strike="noStrike">
                          <a:solidFill>
                            <a:srgbClr val="000000"/>
                          </a:solidFill>
                          <a:latin typeface="Calibri"/>
                        </a:rPr>
                        <a:t>0</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c>
                  <a:txBody>
                    <a:bodyPr lIns="0" rIns="0" tIns="0" bIns="0" anchor="t">
                      <a:noAutofit/>
                    </a:bodyPr>
                    <a:p>
                      <a:pPr algn="r">
                        <a:lnSpc>
                          <a:spcPts val="2341"/>
                        </a:lnSpc>
                      </a:pPr>
                      <a:r>
                        <a:rPr b="0" lang="en-US" sz="2000" spc="-1" strike="noStrike">
                          <a:solidFill>
                            <a:srgbClr val="000000"/>
                          </a:solidFill>
                          <a:latin typeface="Calibri"/>
                        </a:rPr>
                        <a:t>3</a:t>
                      </a:r>
                      <a:r>
                        <a:rPr b="0" lang="en-US" sz="2000" spc="4" strike="noStrike">
                          <a:solidFill>
                            <a:srgbClr val="000000"/>
                          </a:solidFill>
                          <a:latin typeface="Calibri"/>
                        </a:rPr>
                        <a:t>5</a:t>
                      </a:r>
                      <a:r>
                        <a:rPr b="0" lang="en-US" sz="2000" spc="-7" strike="noStrike">
                          <a:solidFill>
                            <a:srgbClr val="000000"/>
                          </a:solidFill>
                          <a:latin typeface="Calibri"/>
                        </a:rPr>
                        <a:t>.00</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r>
            </a:tbl>
          </a:graphicData>
        </a:graphic>
      </p:graphicFrame>
      <p:sp>
        <p:nvSpPr>
          <p:cNvPr id="479" name="object 5"/>
          <p:cNvSpPr/>
          <p:nvPr/>
        </p:nvSpPr>
        <p:spPr>
          <a:xfrm>
            <a:off x="8532000" y="6503040"/>
            <a:ext cx="204120" cy="93600"/>
          </a:xfrm>
          <a:prstGeom prst="rect">
            <a:avLst/>
          </a:prstGeom>
          <a:noFill/>
          <a:ln w="0">
            <a:noFill/>
          </a:ln>
        </p:spPr>
        <p:style>
          <a:lnRef idx="0"/>
          <a:fillRef idx="0"/>
          <a:effectRef idx="0"/>
          <a:fontRef idx="minor"/>
        </p:style>
        <p:txBody>
          <a:bodyPr lIns="0" rIns="0" tIns="0" bIns="0" anchor="t">
            <a:spAutoFit/>
          </a:bodyPr>
          <a:p>
            <a:pPr marL="38160">
              <a:lnSpc>
                <a:spcPts val="734"/>
              </a:lnSpc>
              <a:tabLst>
                <a:tab algn="l" pos="0"/>
              </a:tabLst>
            </a:pPr>
            <a:fld id="{E757F68C-F827-4AE7-8257-08420A5A58CE}" type="slidenum">
              <a:rPr b="0" lang="en-US" sz="650" spc="9" strike="noStrike">
                <a:solidFill>
                  <a:srgbClr val="ffffff"/>
                </a:solidFill>
                <a:latin typeface="Calibri"/>
              </a:rPr>
              <a:t>&lt;número&gt;</a:t>
            </a:fld>
            <a:endParaRPr b="0" lang="es-MX" sz="650" spc="-1" strike="noStrike">
              <a:latin typeface="Arial"/>
            </a:endParaRPr>
          </a:p>
        </p:txBody>
      </p:sp>
      <p:sp>
        <p:nvSpPr>
          <p:cNvPr id="480" name="PlaceHolder 1"/>
          <p:cNvSpPr>
            <a:spLocks noGrp="1"/>
          </p:cNvSpPr>
          <p:nvPr>
            <p:ph type="title"/>
          </p:nvPr>
        </p:nvSpPr>
        <p:spPr>
          <a:xfrm>
            <a:off x="914400" y="167760"/>
            <a:ext cx="7495920" cy="1218240"/>
          </a:xfrm>
          <a:prstGeom prst="rect">
            <a:avLst/>
          </a:prstGeom>
          <a:noFill/>
          <a:ln w="0">
            <a:noFill/>
          </a:ln>
        </p:spPr>
        <p:txBody>
          <a:bodyPr lIns="0" rIns="0" tIns="73080" bIns="0" anchor="t">
            <a:noAutofit/>
          </a:bodyPr>
          <a:p>
            <a:pPr marL="2630880" indent="-1279440">
              <a:lnSpc>
                <a:spcPct val="100000"/>
              </a:lnSpc>
              <a:spcBef>
                <a:spcPts val="99"/>
              </a:spcBef>
              <a:tabLst>
                <a:tab algn="l" pos="0"/>
              </a:tabLst>
            </a:pPr>
            <a:r>
              <a:rPr b="0" lang="en-US" sz="2400" spc="-35" strike="noStrike">
                <a:solidFill>
                  <a:srgbClr val="000000"/>
                </a:solidFill>
                <a:latin typeface="Calibri Light"/>
              </a:rPr>
              <a:t>Tarifa </a:t>
            </a:r>
            <a:r>
              <a:rPr b="0" lang="en-US" sz="2400" spc="-7" strike="noStrike">
                <a:solidFill>
                  <a:srgbClr val="000000"/>
                </a:solidFill>
                <a:latin typeface="Calibri Light"/>
              </a:rPr>
              <a:t>para </a:t>
            </a:r>
            <a:r>
              <a:rPr b="0" lang="en-US" sz="2400" spc="-1" strike="noStrike">
                <a:solidFill>
                  <a:srgbClr val="000000"/>
                </a:solidFill>
                <a:latin typeface="Calibri Light"/>
              </a:rPr>
              <a:t>el </a:t>
            </a:r>
            <a:r>
              <a:rPr b="0" lang="en-US" sz="2400" spc="-7" strike="noStrike">
                <a:solidFill>
                  <a:srgbClr val="000000"/>
                </a:solidFill>
                <a:latin typeface="Calibri Light"/>
              </a:rPr>
              <a:t>cálculo </a:t>
            </a:r>
            <a:r>
              <a:rPr b="0" lang="en-US" sz="2400" spc="-1" strike="noStrike">
                <a:solidFill>
                  <a:srgbClr val="000000"/>
                </a:solidFill>
                <a:latin typeface="Calibri Light"/>
              </a:rPr>
              <a:t>de </a:t>
            </a:r>
            <a:r>
              <a:rPr b="0" lang="en-US" sz="2400" spc="-7" strike="noStrike">
                <a:solidFill>
                  <a:srgbClr val="000000"/>
                </a:solidFill>
                <a:latin typeface="Calibri Light"/>
              </a:rPr>
              <a:t>pagos bimestrales  </a:t>
            </a:r>
            <a:r>
              <a:rPr b="0" lang="en-US" sz="2400" spc="-1" strike="noStrike">
                <a:solidFill>
                  <a:srgbClr val="000000"/>
                </a:solidFill>
                <a:latin typeface="Calibri Light"/>
              </a:rPr>
              <a:t>definitivos del RIF</a:t>
            </a:r>
            <a:r>
              <a:rPr b="0" lang="en-US" sz="2400" spc="-75" strike="noStrike">
                <a:solidFill>
                  <a:srgbClr val="000000"/>
                </a:solidFill>
                <a:latin typeface="Calibri Light"/>
              </a:rPr>
              <a:t> </a:t>
            </a:r>
            <a:r>
              <a:rPr b="0" lang="en-US" sz="2400" spc="-7" strike="noStrike">
                <a:solidFill>
                  <a:srgbClr val="000000"/>
                </a:solidFill>
                <a:latin typeface="Calibri Light"/>
              </a:rPr>
              <a:t>2021.</a:t>
            </a:r>
            <a:endParaRPr b="0" lang="en-US"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481" name="object 3"/>
          <p:cNvGraphicFramePr/>
          <p:nvPr/>
        </p:nvGraphicFramePr>
        <p:xfrm>
          <a:off x="930600" y="846360"/>
          <a:ext cx="7584840" cy="5401440"/>
        </p:xfrm>
        <a:graphic>
          <a:graphicData uri="http://schemas.openxmlformats.org/drawingml/2006/table">
            <a:tbl>
              <a:tblPr/>
              <a:tblGrid>
                <a:gridCol w="1861560"/>
                <a:gridCol w="1861560"/>
                <a:gridCol w="1537200"/>
                <a:gridCol w="2324520"/>
              </a:tblGrid>
              <a:tr h="1302840">
                <a:tc>
                  <a:txBody>
                    <a:bodyPr lIns="0" rIns="0" tIns="0" bIns="0" anchor="t">
                      <a:noAutofit/>
                    </a:bodyPr>
                    <a:p>
                      <a:pPr>
                        <a:lnSpc>
                          <a:spcPct val="100000"/>
                        </a:lnSpc>
                      </a:pPr>
                      <a:endParaRPr b="0" lang="es-MX" sz="1800" spc="-1" strike="noStrike">
                        <a:latin typeface="Arial"/>
                      </a:endParaRPr>
                    </a:p>
                    <a:p>
                      <a:pPr marL="184680">
                        <a:lnSpc>
                          <a:spcPct val="100000"/>
                        </a:lnSpc>
                        <a:spcBef>
                          <a:spcPts val="1536"/>
                        </a:spcBef>
                      </a:pPr>
                      <a:r>
                        <a:rPr b="1" lang="en-US" sz="2000" spc="-7" strike="noStrike">
                          <a:solidFill>
                            <a:srgbClr val="ffffff"/>
                          </a:solidFill>
                          <a:latin typeface="Calibri"/>
                        </a:rPr>
                        <a:t>Límite</a:t>
                      </a:r>
                      <a:r>
                        <a:rPr b="1" lang="en-US" sz="2000" spc="-41" strike="noStrike">
                          <a:solidFill>
                            <a:srgbClr val="ffffff"/>
                          </a:solidFill>
                          <a:latin typeface="Calibri"/>
                        </a:rPr>
                        <a:t> </a:t>
                      </a:r>
                      <a:r>
                        <a:rPr b="1" lang="en-US" sz="2000" spc="-12" strike="noStrike">
                          <a:solidFill>
                            <a:srgbClr val="ffffff"/>
                          </a:solidFill>
                          <a:latin typeface="Calibri"/>
                        </a:rPr>
                        <a:t>inferior</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38160">
                      <a:solidFill>
                        <a:srgbClr val="ffffff"/>
                      </a:solidFill>
                    </a:lnB>
                    <a:solidFill>
                      <a:srgbClr val="2c5579"/>
                    </a:solidFill>
                  </a:tcPr>
                </a:tc>
                <a:tc>
                  <a:txBody>
                    <a:bodyPr lIns="0" rIns="0" tIns="0" bIns="0" anchor="t">
                      <a:noAutofit/>
                    </a:bodyPr>
                    <a:p>
                      <a:pPr>
                        <a:lnSpc>
                          <a:spcPct val="100000"/>
                        </a:lnSpc>
                      </a:pPr>
                      <a:endParaRPr b="0" lang="es-MX" sz="1800" spc="-1" strike="noStrike">
                        <a:latin typeface="Arial"/>
                      </a:endParaRPr>
                    </a:p>
                    <a:p>
                      <a:pPr marL="134640">
                        <a:lnSpc>
                          <a:spcPct val="100000"/>
                        </a:lnSpc>
                        <a:spcBef>
                          <a:spcPts val="1536"/>
                        </a:spcBef>
                      </a:pPr>
                      <a:r>
                        <a:rPr b="1" lang="en-US" sz="2000" spc="-7" strike="noStrike">
                          <a:solidFill>
                            <a:srgbClr val="ffffff"/>
                          </a:solidFill>
                          <a:latin typeface="Calibri"/>
                        </a:rPr>
                        <a:t>Límite</a:t>
                      </a:r>
                      <a:r>
                        <a:rPr b="1" lang="en-US" sz="2000" spc="-46" strike="noStrike">
                          <a:solidFill>
                            <a:srgbClr val="ffffff"/>
                          </a:solidFill>
                          <a:latin typeface="Calibri"/>
                        </a:rPr>
                        <a:t> </a:t>
                      </a:r>
                      <a:r>
                        <a:rPr b="1" lang="en-US" sz="2000" spc="-1" strike="noStrike">
                          <a:solidFill>
                            <a:srgbClr val="ffffff"/>
                          </a:solidFill>
                          <a:latin typeface="Calibri"/>
                        </a:rPr>
                        <a:t>superior</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38160">
                      <a:solidFill>
                        <a:srgbClr val="ffffff"/>
                      </a:solidFill>
                    </a:lnB>
                    <a:solidFill>
                      <a:srgbClr val="2c5579"/>
                    </a:solidFill>
                  </a:tcPr>
                </a:tc>
                <a:tc>
                  <a:txBody>
                    <a:bodyPr lIns="0" rIns="0" tIns="0" bIns="0" anchor="t">
                      <a:noAutofit/>
                    </a:bodyPr>
                    <a:p>
                      <a:pPr>
                        <a:lnSpc>
                          <a:spcPct val="100000"/>
                        </a:lnSpc>
                      </a:pPr>
                      <a:endParaRPr b="0" lang="es-MX" sz="1800" spc="-1" strike="noStrike">
                        <a:latin typeface="Arial"/>
                      </a:endParaRPr>
                    </a:p>
                    <a:p>
                      <a:pPr marL="264240">
                        <a:lnSpc>
                          <a:spcPct val="100000"/>
                        </a:lnSpc>
                        <a:spcBef>
                          <a:spcPts val="1536"/>
                        </a:spcBef>
                      </a:pPr>
                      <a:r>
                        <a:rPr b="1" lang="en-US" sz="2000" spc="-12" strike="noStrike">
                          <a:solidFill>
                            <a:srgbClr val="ffffff"/>
                          </a:solidFill>
                          <a:latin typeface="Calibri"/>
                        </a:rPr>
                        <a:t>Cuota</a:t>
                      </a:r>
                      <a:r>
                        <a:rPr b="1" lang="en-US" sz="2000" spc="-32" strike="noStrike">
                          <a:solidFill>
                            <a:srgbClr val="ffffff"/>
                          </a:solidFill>
                          <a:latin typeface="Calibri"/>
                        </a:rPr>
                        <a:t> </a:t>
                      </a:r>
                      <a:r>
                        <a:rPr b="1" lang="en-US" sz="2000" spc="-7" strike="noStrike">
                          <a:solidFill>
                            <a:srgbClr val="ffffff"/>
                          </a:solidFill>
                          <a:latin typeface="Calibri"/>
                        </a:rPr>
                        <a:t>fija</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38160">
                      <a:solidFill>
                        <a:srgbClr val="ffffff"/>
                      </a:solidFill>
                    </a:lnB>
                    <a:solidFill>
                      <a:srgbClr val="2c5579"/>
                    </a:solidFill>
                  </a:tcPr>
                </a:tc>
                <a:tc>
                  <a:txBody>
                    <a:bodyPr lIns="0" rIns="0" tIns="0" bIns="0" anchor="t">
                      <a:noAutofit/>
                    </a:bodyPr>
                    <a:p>
                      <a:pPr marL="3240" algn="ctr">
                        <a:lnSpc>
                          <a:spcPts val="2336"/>
                        </a:lnSpc>
                      </a:pPr>
                      <a:r>
                        <a:rPr b="1" lang="en-US" sz="2000" spc="-15" strike="noStrike">
                          <a:solidFill>
                            <a:srgbClr val="ffffff"/>
                          </a:solidFill>
                          <a:latin typeface="Calibri"/>
                        </a:rPr>
                        <a:t>Por </a:t>
                      </a:r>
                      <a:r>
                        <a:rPr b="1" lang="en-US" sz="2000" spc="-12" strike="noStrike">
                          <a:solidFill>
                            <a:srgbClr val="ffffff"/>
                          </a:solidFill>
                          <a:latin typeface="Calibri"/>
                        </a:rPr>
                        <a:t>ciento</a:t>
                      </a:r>
                      <a:r>
                        <a:rPr b="1" lang="en-US" sz="2000" spc="-75" strike="noStrike">
                          <a:solidFill>
                            <a:srgbClr val="ffffff"/>
                          </a:solidFill>
                          <a:latin typeface="Calibri"/>
                        </a:rPr>
                        <a:t> </a:t>
                      </a:r>
                      <a:r>
                        <a:rPr b="1" lang="en-US" sz="2000" spc="-15" strike="noStrike">
                          <a:solidFill>
                            <a:srgbClr val="ffffff"/>
                          </a:solidFill>
                          <a:latin typeface="Calibri"/>
                        </a:rPr>
                        <a:t>para</a:t>
                      </a:r>
                      <a:endParaRPr b="0" lang="es-MX" sz="2000" spc="-1" strike="noStrike">
                        <a:latin typeface="Arial"/>
                      </a:endParaRPr>
                    </a:p>
                    <a:p>
                      <a:pPr algn="ctr">
                        <a:lnSpc>
                          <a:spcPct val="100000"/>
                        </a:lnSpc>
                        <a:spcBef>
                          <a:spcPts val="170"/>
                        </a:spcBef>
                      </a:pPr>
                      <a:r>
                        <a:rPr b="1" lang="en-US" sz="2000" spc="-7" strike="noStrike">
                          <a:solidFill>
                            <a:srgbClr val="ffffff"/>
                          </a:solidFill>
                          <a:latin typeface="Calibri"/>
                        </a:rPr>
                        <a:t>aplicarse</a:t>
                      </a:r>
                      <a:r>
                        <a:rPr b="1" lang="en-US" sz="2000" spc="-86" strike="noStrike">
                          <a:solidFill>
                            <a:srgbClr val="ffffff"/>
                          </a:solidFill>
                          <a:latin typeface="Calibri"/>
                        </a:rPr>
                        <a:t> </a:t>
                      </a:r>
                      <a:r>
                        <a:rPr b="1" lang="en-US" sz="2000" spc="-7" strike="noStrike">
                          <a:solidFill>
                            <a:srgbClr val="ffffff"/>
                          </a:solidFill>
                          <a:latin typeface="Calibri"/>
                        </a:rPr>
                        <a:t>sobre</a:t>
                      </a:r>
                      <a:endParaRPr b="0" lang="es-MX" sz="2000" spc="-1" strike="noStrike">
                        <a:latin typeface="Arial"/>
                      </a:endParaRPr>
                    </a:p>
                    <a:p>
                      <a:pPr marL="304200" algn="ctr">
                        <a:lnSpc>
                          <a:spcPct val="107000"/>
                        </a:lnSpc>
                        <a:spcBef>
                          <a:spcPts val="96"/>
                        </a:spcBef>
                      </a:pPr>
                      <a:r>
                        <a:rPr b="1" lang="en-US" sz="2000" spc="-7" strike="noStrike">
                          <a:solidFill>
                            <a:srgbClr val="ffffff"/>
                          </a:solidFill>
                          <a:latin typeface="Calibri"/>
                        </a:rPr>
                        <a:t>el </a:t>
                      </a:r>
                      <a:r>
                        <a:rPr b="1" lang="en-US" sz="2000" spc="-15" strike="noStrike">
                          <a:solidFill>
                            <a:srgbClr val="ffffff"/>
                          </a:solidFill>
                          <a:latin typeface="Calibri"/>
                        </a:rPr>
                        <a:t>excedente</a:t>
                      </a:r>
                      <a:r>
                        <a:rPr b="1" lang="en-US" sz="2000" spc="-86" strike="noStrike">
                          <a:solidFill>
                            <a:srgbClr val="ffffff"/>
                          </a:solidFill>
                          <a:latin typeface="Calibri"/>
                        </a:rPr>
                        <a:t> </a:t>
                      </a:r>
                      <a:r>
                        <a:rPr b="1" lang="en-US" sz="2000" spc="-1" strike="noStrike">
                          <a:solidFill>
                            <a:srgbClr val="ffffff"/>
                          </a:solidFill>
                          <a:latin typeface="Calibri"/>
                        </a:rPr>
                        <a:t>del  </a:t>
                      </a:r>
                      <a:r>
                        <a:rPr b="1" lang="en-US" sz="2000" spc="-7" strike="noStrike">
                          <a:solidFill>
                            <a:srgbClr val="ffffff"/>
                          </a:solidFill>
                          <a:latin typeface="Calibri"/>
                        </a:rPr>
                        <a:t>límite</a:t>
                      </a:r>
                      <a:r>
                        <a:rPr b="1" lang="en-US" sz="2000" spc="-55" strike="noStrike">
                          <a:solidFill>
                            <a:srgbClr val="ffffff"/>
                          </a:solidFill>
                          <a:latin typeface="Calibri"/>
                        </a:rPr>
                        <a:t> </a:t>
                      </a:r>
                      <a:r>
                        <a:rPr b="1" lang="en-US" sz="2000" spc="-12" strike="noStrike">
                          <a:solidFill>
                            <a:srgbClr val="ffffff"/>
                          </a:solidFill>
                          <a:latin typeface="Calibri"/>
                        </a:rPr>
                        <a:t>inferior</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38160">
                      <a:solidFill>
                        <a:srgbClr val="ffffff"/>
                      </a:solidFill>
                    </a:lnB>
                    <a:solidFill>
                      <a:srgbClr val="2c5579"/>
                    </a:solidFill>
                  </a:tcPr>
                </a:tc>
              </a:tr>
              <a:tr h="429840">
                <a:tc>
                  <a:txBody>
                    <a:bodyPr lIns="0" rIns="0" tIns="96480" bIns="0" anchor="t">
                      <a:noAutofit/>
                    </a:bodyPr>
                    <a:p>
                      <a:pPr marL="720" algn="ctr">
                        <a:lnSpc>
                          <a:spcPct val="100000"/>
                        </a:lnSpc>
                        <a:spcBef>
                          <a:spcPts val="760"/>
                        </a:spcBef>
                      </a:pPr>
                      <a:r>
                        <a:rPr b="1" lang="en-US" sz="2000" spc="-1" strike="noStrike">
                          <a:solidFill>
                            <a:srgbClr val="ffffff"/>
                          </a:solidFill>
                          <a:latin typeface="Calibri"/>
                        </a:rPr>
                        <a:t>$</a:t>
                      </a:r>
                      <a:endParaRPr b="0" lang="es-MX" sz="2000" spc="-1" strike="noStrike">
                        <a:latin typeface="Arial"/>
                      </a:endParaRPr>
                    </a:p>
                  </a:txBody>
                  <a:tcPr anchor="t">
                    <a:lnL w="12240">
                      <a:solidFill>
                        <a:srgbClr val="ffffff"/>
                      </a:solidFill>
                    </a:lnL>
                    <a:lnR w="12240">
                      <a:solidFill>
                        <a:srgbClr val="ffffff"/>
                      </a:solidFill>
                    </a:lnR>
                    <a:lnT w="38160">
                      <a:solidFill>
                        <a:srgbClr val="ffffff"/>
                      </a:solidFill>
                    </a:lnT>
                    <a:lnB w="12240">
                      <a:solidFill>
                        <a:srgbClr val="ffffff"/>
                      </a:solidFill>
                    </a:lnB>
                    <a:solidFill>
                      <a:srgbClr val="2c5579"/>
                    </a:solidFill>
                  </a:tcPr>
                </a:tc>
                <a:tc>
                  <a:txBody>
                    <a:bodyPr lIns="0" rIns="0" tIns="96480" bIns="0" anchor="t">
                      <a:noAutofit/>
                    </a:bodyPr>
                    <a:p>
                      <a:pPr marL="720" algn="ctr">
                        <a:lnSpc>
                          <a:spcPct val="100000"/>
                        </a:lnSpc>
                        <a:spcBef>
                          <a:spcPts val="760"/>
                        </a:spcBef>
                      </a:pPr>
                      <a:r>
                        <a:rPr b="0" lang="en-US" sz="2000" spc="-1" strike="noStrike">
                          <a:solidFill>
                            <a:srgbClr val="000000"/>
                          </a:solidFill>
                          <a:latin typeface="Calibri"/>
                        </a:rPr>
                        <a:t>$</a:t>
                      </a:r>
                      <a:endParaRPr b="0" lang="es-MX" sz="2000" spc="-1" strike="noStrike">
                        <a:latin typeface="Arial"/>
                      </a:endParaRPr>
                    </a:p>
                  </a:txBody>
                  <a:tcPr anchor="t">
                    <a:lnL w="12240">
                      <a:solidFill>
                        <a:srgbClr val="ffffff"/>
                      </a:solidFill>
                    </a:lnL>
                    <a:lnR w="12240">
                      <a:solidFill>
                        <a:srgbClr val="ffffff"/>
                      </a:solidFill>
                    </a:lnR>
                    <a:lnT w="38160">
                      <a:solidFill>
                        <a:srgbClr val="ffffff"/>
                      </a:solidFill>
                    </a:lnT>
                    <a:lnB w="12240">
                      <a:solidFill>
                        <a:srgbClr val="ffffff"/>
                      </a:solidFill>
                    </a:lnB>
                    <a:solidFill>
                      <a:srgbClr val="cdd1d6"/>
                    </a:solidFill>
                  </a:tcPr>
                </a:tc>
                <a:tc>
                  <a:txBody>
                    <a:bodyPr lIns="0" rIns="0" tIns="96480" bIns="0" anchor="t">
                      <a:noAutofit/>
                    </a:bodyPr>
                    <a:p>
                      <a:pPr algn="ctr">
                        <a:lnSpc>
                          <a:spcPct val="100000"/>
                        </a:lnSpc>
                        <a:spcBef>
                          <a:spcPts val="760"/>
                        </a:spcBef>
                      </a:pPr>
                      <a:r>
                        <a:rPr b="0" lang="en-US" sz="2000" spc="-1" strike="noStrike">
                          <a:solidFill>
                            <a:srgbClr val="000000"/>
                          </a:solidFill>
                          <a:latin typeface="Calibri"/>
                        </a:rPr>
                        <a:t>$</a:t>
                      </a:r>
                      <a:endParaRPr b="0" lang="es-MX" sz="2000" spc="-1" strike="noStrike">
                        <a:latin typeface="Arial"/>
                      </a:endParaRPr>
                    </a:p>
                  </a:txBody>
                  <a:tcPr anchor="t">
                    <a:lnL w="12240">
                      <a:solidFill>
                        <a:srgbClr val="ffffff"/>
                      </a:solidFill>
                    </a:lnL>
                    <a:lnR w="12240">
                      <a:solidFill>
                        <a:srgbClr val="ffffff"/>
                      </a:solidFill>
                    </a:lnR>
                    <a:lnT w="38160">
                      <a:solidFill>
                        <a:srgbClr val="ffffff"/>
                      </a:solidFill>
                    </a:lnT>
                    <a:lnB w="12240">
                      <a:solidFill>
                        <a:srgbClr val="ffffff"/>
                      </a:solidFill>
                    </a:lnB>
                    <a:solidFill>
                      <a:srgbClr val="cdd1d6"/>
                    </a:solidFill>
                  </a:tcPr>
                </a:tc>
                <a:tc>
                  <a:txBody>
                    <a:bodyPr lIns="0" rIns="0" tIns="96480" bIns="0" anchor="t">
                      <a:noAutofit/>
                    </a:bodyPr>
                    <a:p>
                      <a:pPr marL="2520" algn="ctr">
                        <a:lnSpc>
                          <a:spcPct val="100000"/>
                        </a:lnSpc>
                        <a:spcBef>
                          <a:spcPts val="760"/>
                        </a:spcBef>
                      </a:pPr>
                      <a:r>
                        <a:rPr b="0" lang="en-US" sz="2000" spc="-1" strike="noStrike">
                          <a:solidFill>
                            <a:srgbClr val="000000"/>
                          </a:solidFill>
                          <a:latin typeface="Calibri"/>
                        </a:rPr>
                        <a:t>%</a:t>
                      </a:r>
                      <a:endParaRPr b="0" lang="es-MX" sz="2000" spc="-1" strike="noStrike">
                        <a:latin typeface="Arial"/>
                      </a:endParaRPr>
                    </a:p>
                  </a:txBody>
                  <a:tcPr anchor="t">
                    <a:lnL w="12240">
                      <a:solidFill>
                        <a:srgbClr val="ffffff"/>
                      </a:solidFill>
                    </a:lnL>
                    <a:lnR w="12240">
                      <a:solidFill>
                        <a:srgbClr val="ffffff"/>
                      </a:solidFill>
                    </a:lnR>
                    <a:lnT w="38160">
                      <a:solidFill>
                        <a:srgbClr val="ffffff"/>
                      </a:solidFill>
                    </a:lnT>
                    <a:lnB w="12240">
                      <a:solidFill>
                        <a:srgbClr val="ffffff"/>
                      </a:solidFill>
                    </a:lnB>
                    <a:solidFill>
                      <a:srgbClr val="cdd1d6"/>
                    </a:solidFill>
                  </a:tcPr>
                </a:tc>
              </a:tr>
              <a:tr h="331920">
                <a:tc>
                  <a:txBody>
                    <a:bodyPr lIns="0" rIns="0" tIns="1800" bIns="0" anchor="t">
                      <a:noAutofit/>
                    </a:bodyPr>
                    <a:p>
                      <a:pPr algn="r">
                        <a:lnSpc>
                          <a:spcPct val="100000"/>
                        </a:lnSpc>
                        <a:spcBef>
                          <a:spcPts val="14"/>
                        </a:spcBef>
                      </a:pPr>
                      <a:r>
                        <a:rPr b="1" lang="en-US" sz="2000" spc="-1" strike="noStrike">
                          <a:solidFill>
                            <a:srgbClr val="ffffff"/>
                          </a:solidFill>
                          <a:latin typeface="Calibri"/>
                        </a:rPr>
                        <a:t>0.01</a:t>
                      </a:r>
                      <a:endParaRPr b="0" lang="es-MX" sz="2000" spc="-1" strike="noStrike">
                        <a:latin typeface="Arial"/>
                      </a:endParaRPr>
                    </a:p>
                  </a:txBody>
                  <a:tcPr anchor="t">
                    <a:lnL w="12240">
                      <a:solidFill>
                        <a:srgbClr val="ffffff"/>
                      </a:solidFill>
                    </a:lnL>
                    <a:lnR w="18720">
                      <a:solidFill>
                        <a:srgbClr val="ffffff"/>
                      </a:solidFill>
                    </a:lnR>
                    <a:lnT w="12240">
                      <a:solidFill>
                        <a:srgbClr val="ffffff"/>
                      </a:solidFill>
                    </a:lnT>
                    <a:lnB w="38160">
                      <a:solidFill>
                        <a:srgbClr val="ffffff"/>
                      </a:solidFill>
                    </a:lnB>
                    <a:solidFill>
                      <a:srgbClr val="2c5579"/>
                    </a:solidFill>
                  </a:tcPr>
                </a:tc>
                <a:tc>
                  <a:txBody>
                    <a:bodyPr lIns="0" rIns="0" tIns="1800" bIns="0" anchor="t">
                      <a:noAutofit/>
                    </a:bodyPr>
                    <a:p>
                      <a:pPr algn="r">
                        <a:lnSpc>
                          <a:spcPct val="100000"/>
                        </a:lnSpc>
                        <a:spcBef>
                          <a:spcPts val="14"/>
                        </a:spcBef>
                      </a:pPr>
                      <a:r>
                        <a:rPr b="0" lang="en-US" sz="2000" spc="-1" strike="noStrike">
                          <a:solidFill>
                            <a:srgbClr val="0d0d0d"/>
                          </a:solidFill>
                          <a:latin typeface="Calibri"/>
                        </a:rPr>
                        <a:t>7,7</a:t>
                      </a:r>
                      <a:r>
                        <a:rPr b="0" lang="en-US" sz="2000" spc="4" strike="noStrike">
                          <a:solidFill>
                            <a:srgbClr val="0d0d0d"/>
                          </a:solidFill>
                          <a:latin typeface="Calibri"/>
                        </a:rPr>
                        <a:t>3</a:t>
                      </a:r>
                      <a:r>
                        <a:rPr b="0" lang="en-US" sz="2000" spc="-1" strike="noStrike">
                          <a:solidFill>
                            <a:srgbClr val="0d0d0d"/>
                          </a:solidFill>
                          <a:latin typeface="Calibri"/>
                        </a:rPr>
                        <a:t>5.00</a:t>
                      </a:r>
                      <a:endParaRPr b="0" lang="es-MX" sz="2000" spc="-1" strike="noStrike">
                        <a:latin typeface="Arial"/>
                      </a:endParaRPr>
                    </a:p>
                  </a:txBody>
                  <a:tcPr anchor="t">
                    <a:lnL w="18720">
                      <a:solidFill>
                        <a:srgbClr val="ffffff"/>
                      </a:solidFill>
                    </a:lnL>
                    <a:lnR w="18720">
                      <a:solidFill>
                        <a:srgbClr val="ffffff"/>
                      </a:solidFill>
                    </a:lnR>
                    <a:lnT w="12240">
                      <a:solidFill>
                        <a:srgbClr val="ffffff"/>
                      </a:solidFill>
                    </a:lnT>
                    <a:lnB w="38160">
                      <a:solidFill>
                        <a:srgbClr val="ffffff"/>
                      </a:solidFill>
                    </a:lnB>
                    <a:solidFill>
                      <a:srgbClr val="f1f1f1"/>
                    </a:solidFill>
                  </a:tcPr>
                </a:tc>
                <a:tc>
                  <a:txBody>
                    <a:bodyPr lIns="0" rIns="0" tIns="1800" bIns="0" anchor="t">
                      <a:noAutofit/>
                    </a:bodyPr>
                    <a:p>
                      <a:pPr algn="r">
                        <a:lnSpc>
                          <a:spcPct val="100000"/>
                        </a:lnSpc>
                        <a:spcBef>
                          <a:spcPts val="14"/>
                        </a:spcBef>
                      </a:pPr>
                      <a:r>
                        <a:rPr b="0" lang="en-US" sz="2000" spc="-1" strike="noStrike">
                          <a:solidFill>
                            <a:srgbClr val="0d0d0d"/>
                          </a:solidFill>
                          <a:latin typeface="Calibri"/>
                        </a:rPr>
                        <a:t>0.00</a:t>
                      </a:r>
                      <a:endParaRPr b="0" lang="es-MX" sz="2000" spc="-1" strike="noStrike">
                        <a:latin typeface="Arial"/>
                      </a:endParaRPr>
                    </a:p>
                  </a:txBody>
                  <a:tcPr anchor="t">
                    <a:lnL w="18720">
                      <a:solidFill>
                        <a:srgbClr val="ffffff"/>
                      </a:solidFill>
                    </a:lnL>
                    <a:lnR w="18720">
                      <a:solidFill>
                        <a:srgbClr val="ffffff"/>
                      </a:solidFill>
                    </a:lnR>
                    <a:lnT w="12240">
                      <a:solidFill>
                        <a:srgbClr val="ffffff"/>
                      </a:solidFill>
                    </a:lnT>
                    <a:lnB w="38160">
                      <a:solidFill>
                        <a:srgbClr val="ffffff"/>
                      </a:solidFill>
                    </a:lnB>
                    <a:solidFill>
                      <a:srgbClr val="f1f1f1"/>
                    </a:solidFill>
                  </a:tcPr>
                </a:tc>
                <a:tc>
                  <a:txBody>
                    <a:bodyPr lIns="0" rIns="0" tIns="1800" bIns="0" anchor="t">
                      <a:noAutofit/>
                    </a:bodyPr>
                    <a:p>
                      <a:pPr algn="r">
                        <a:lnSpc>
                          <a:spcPct val="100000"/>
                        </a:lnSpc>
                        <a:spcBef>
                          <a:spcPts val="14"/>
                        </a:spcBef>
                      </a:pPr>
                      <a:r>
                        <a:rPr b="0" lang="en-US" sz="2000" spc="-1" strike="noStrike">
                          <a:solidFill>
                            <a:srgbClr val="0d0d0d"/>
                          </a:solidFill>
                          <a:latin typeface="Calibri"/>
                        </a:rPr>
                        <a:t>1.92</a:t>
                      </a:r>
                      <a:endParaRPr b="0" lang="es-MX" sz="2000" spc="-1" strike="noStrike">
                        <a:latin typeface="Arial"/>
                      </a:endParaRPr>
                    </a:p>
                  </a:txBody>
                  <a:tcPr anchor="t">
                    <a:lnL w="18720">
                      <a:solidFill>
                        <a:srgbClr val="ffffff"/>
                      </a:solidFill>
                    </a:lnL>
                    <a:lnR w="12240">
                      <a:solidFill>
                        <a:srgbClr val="ffffff"/>
                      </a:solidFill>
                    </a:lnR>
                    <a:lnT w="12240">
                      <a:solidFill>
                        <a:srgbClr val="ffffff"/>
                      </a:solidFill>
                    </a:lnT>
                    <a:lnB w="38160">
                      <a:solidFill>
                        <a:srgbClr val="ffffff"/>
                      </a:solidFill>
                    </a:lnB>
                    <a:solidFill>
                      <a:srgbClr val="f1f1f1"/>
                    </a:solidFill>
                  </a:tcPr>
                </a:tc>
              </a:tr>
              <a:tr h="331920">
                <a:tc>
                  <a:txBody>
                    <a:bodyPr lIns="0" rIns="0" tIns="1800" bIns="0" anchor="t">
                      <a:noAutofit/>
                    </a:bodyPr>
                    <a:p>
                      <a:pPr algn="r">
                        <a:lnSpc>
                          <a:spcPct val="100000"/>
                        </a:lnSpc>
                        <a:spcBef>
                          <a:spcPts val="14"/>
                        </a:spcBef>
                      </a:pPr>
                      <a:r>
                        <a:rPr b="1" lang="en-US" sz="2000" spc="-1" strike="noStrike">
                          <a:solidFill>
                            <a:srgbClr val="ffffff"/>
                          </a:solidFill>
                          <a:latin typeface="Calibri"/>
                        </a:rPr>
                        <a:t>7,73</a:t>
                      </a:r>
                      <a:r>
                        <a:rPr b="1" lang="en-US" sz="2000" spc="4" strike="noStrike">
                          <a:solidFill>
                            <a:srgbClr val="ffffff"/>
                          </a:solidFill>
                          <a:latin typeface="Calibri"/>
                        </a:rPr>
                        <a:t>5</a:t>
                      </a:r>
                      <a:r>
                        <a:rPr b="1" lang="en-US" sz="2000" spc="-7" strike="noStrike">
                          <a:solidFill>
                            <a:srgbClr val="ffffff"/>
                          </a:solidFill>
                          <a:latin typeface="Calibri"/>
                        </a:rPr>
                        <a:t>.01</a:t>
                      </a:r>
                      <a:endParaRPr b="0" lang="es-MX" sz="2000" spc="-1" strike="noStrike">
                        <a:latin typeface="Arial"/>
                      </a:endParaRPr>
                    </a:p>
                  </a:txBody>
                  <a:tcPr anchor="t">
                    <a:lnL w="12240">
                      <a:solidFill>
                        <a:srgbClr val="ffffff"/>
                      </a:solidFill>
                    </a:lnL>
                    <a:lnR w="12240">
                      <a:solidFill>
                        <a:srgbClr val="ffffff"/>
                      </a:solidFill>
                    </a:lnR>
                    <a:lnT w="38160">
                      <a:solidFill>
                        <a:srgbClr val="ffffff"/>
                      </a:solidFill>
                    </a:lnT>
                    <a:lnB w="12240">
                      <a:solidFill>
                        <a:srgbClr val="ffffff"/>
                      </a:solidFill>
                    </a:lnB>
                    <a:solidFill>
                      <a:srgbClr val="2c5579"/>
                    </a:solidFill>
                  </a:tcPr>
                </a:tc>
                <a:tc>
                  <a:txBody>
                    <a:bodyPr lIns="0" rIns="0" tIns="1800" bIns="0" anchor="t">
                      <a:noAutofit/>
                    </a:bodyPr>
                    <a:p>
                      <a:pPr algn="r">
                        <a:lnSpc>
                          <a:spcPct val="100000"/>
                        </a:lnSpc>
                        <a:spcBef>
                          <a:spcPts val="14"/>
                        </a:spcBef>
                      </a:pPr>
                      <a:r>
                        <a:rPr b="0" lang="en-US" sz="2000" spc="-1" strike="noStrike">
                          <a:solidFill>
                            <a:srgbClr val="000000"/>
                          </a:solidFill>
                          <a:latin typeface="Calibri"/>
                        </a:rPr>
                        <a:t>65,</a:t>
                      </a:r>
                      <a:r>
                        <a:rPr b="0" lang="en-US" sz="2000" spc="9" strike="noStrike">
                          <a:solidFill>
                            <a:srgbClr val="000000"/>
                          </a:solidFill>
                          <a:latin typeface="Calibri"/>
                        </a:rPr>
                        <a:t>6</a:t>
                      </a:r>
                      <a:r>
                        <a:rPr b="0" lang="en-US" sz="2000" spc="-1" strike="noStrike">
                          <a:solidFill>
                            <a:srgbClr val="000000"/>
                          </a:solidFill>
                          <a:latin typeface="Calibri"/>
                        </a:rPr>
                        <a:t>51</a:t>
                      </a:r>
                      <a:r>
                        <a:rPr b="0" lang="en-US" sz="2000" spc="-15" strike="noStrike">
                          <a:solidFill>
                            <a:srgbClr val="000000"/>
                          </a:solidFill>
                          <a:latin typeface="Calibri"/>
                        </a:rPr>
                        <a:t>.</a:t>
                      </a:r>
                      <a:r>
                        <a:rPr b="0" lang="en-US" sz="2000" spc="-1" strike="noStrike">
                          <a:solidFill>
                            <a:srgbClr val="000000"/>
                          </a:solidFill>
                          <a:latin typeface="Calibri"/>
                        </a:rPr>
                        <a:t>07</a:t>
                      </a:r>
                      <a:endParaRPr b="0" lang="es-MX" sz="2000" spc="-1" strike="noStrike">
                        <a:latin typeface="Arial"/>
                      </a:endParaRPr>
                    </a:p>
                  </a:txBody>
                  <a:tcPr anchor="t">
                    <a:lnL w="12240">
                      <a:solidFill>
                        <a:srgbClr val="ffffff"/>
                      </a:solidFill>
                    </a:lnL>
                    <a:lnR w="12240">
                      <a:solidFill>
                        <a:srgbClr val="ffffff"/>
                      </a:solidFill>
                    </a:lnR>
                    <a:lnT w="38160">
                      <a:solidFill>
                        <a:srgbClr val="ffffff"/>
                      </a:solidFill>
                    </a:lnT>
                    <a:lnB w="12240">
                      <a:solidFill>
                        <a:srgbClr val="ffffff"/>
                      </a:solidFill>
                    </a:lnB>
                    <a:solidFill>
                      <a:srgbClr val="cdd1d6"/>
                    </a:solidFill>
                  </a:tcPr>
                </a:tc>
                <a:tc>
                  <a:txBody>
                    <a:bodyPr lIns="0" rIns="0" tIns="1800" bIns="0" anchor="t">
                      <a:noAutofit/>
                    </a:bodyPr>
                    <a:p>
                      <a:pPr algn="r">
                        <a:lnSpc>
                          <a:spcPct val="100000"/>
                        </a:lnSpc>
                        <a:spcBef>
                          <a:spcPts val="14"/>
                        </a:spcBef>
                      </a:pPr>
                      <a:r>
                        <a:rPr b="0" lang="en-US" sz="2000" spc="-1" strike="noStrike">
                          <a:solidFill>
                            <a:srgbClr val="000000"/>
                          </a:solidFill>
                          <a:latin typeface="Calibri"/>
                        </a:rPr>
                        <a:t>1</a:t>
                      </a:r>
                      <a:r>
                        <a:rPr b="0" lang="en-US" sz="2000" spc="4" strike="noStrike">
                          <a:solidFill>
                            <a:srgbClr val="000000"/>
                          </a:solidFill>
                          <a:latin typeface="Calibri"/>
                        </a:rPr>
                        <a:t>4</a:t>
                      </a:r>
                      <a:r>
                        <a:rPr b="0" lang="en-US" sz="2000" spc="-1" strike="noStrike">
                          <a:solidFill>
                            <a:srgbClr val="000000"/>
                          </a:solidFill>
                          <a:latin typeface="Calibri"/>
                        </a:rPr>
                        <a:t>8.51</a:t>
                      </a:r>
                      <a:endParaRPr b="0" lang="es-MX" sz="2000" spc="-1" strike="noStrike">
                        <a:latin typeface="Arial"/>
                      </a:endParaRPr>
                    </a:p>
                  </a:txBody>
                  <a:tcPr anchor="t">
                    <a:lnL w="12240">
                      <a:solidFill>
                        <a:srgbClr val="ffffff"/>
                      </a:solidFill>
                    </a:lnL>
                    <a:lnR w="12240">
                      <a:solidFill>
                        <a:srgbClr val="ffffff"/>
                      </a:solidFill>
                    </a:lnR>
                    <a:lnT w="38160">
                      <a:solidFill>
                        <a:srgbClr val="ffffff"/>
                      </a:solidFill>
                    </a:lnT>
                    <a:lnB w="12240">
                      <a:solidFill>
                        <a:srgbClr val="ffffff"/>
                      </a:solidFill>
                    </a:lnB>
                    <a:solidFill>
                      <a:srgbClr val="cdd1d6"/>
                    </a:solidFill>
                  </a:tcPr>
                </a:tc>
                <a:tc>
                  <a:txBody>
                    <a:bodyPr lIns="0" rIns="0" tIns="1800" bIns="0" anchor="t">
                      <a:noAutofit/>
                    </a:bodyPr>
                    <a:p>
                      <a:pPr algn="r">
                        <a:lnSpc>
                          <a:spcPct val="100000"/>
                        </a:lnSpc>
                        <a:spcBef>
                          <a:spcPts val="14"/>
                        </a:spcBef>
                      </a:pPr>
                      <a:r>
                        <a:rPr b="0" lang="en-US" sz="2000" spc="-1" strike="noStrike">
                          <a:solidFill>
                            <a:srgbClr val="000000"/>
                          </a:solidFill>
                          <a:latin typeface="Calibri"/>
                        </a:rPr>
                        <a:t>6.40</a:t>
                      </a:r>
                      <a:endParaRPr b="0" lang="es-MX" sz="2000" spc="-1" strike="noStrike">
                        <a:latin typeface="Arial"/>
                      </a:endParaRPr>
                    </a:p>
                  </a:txBody>
                  <a:tcPr anchor="t">
                    <a:lnL w="12240">
                      <a:solidFill>
                        <a:srgbClr val="ffffff"/>
                      </a:solidFill>
                    </a:lnL>
                    <a:lnR w="12240">
                      <a:solidFill>
                        <a:srgbClr val="ffffff"/>
                      </a:solidFill>
                    </a:lnR>
                    <a:lnT w="38160">
                      <a:solidFill>
                        <a:srgbClr val="ffffff"/>
                      </a:solidFill>
                    </a:lnT>
                    <a:lnB w="12240">
                      <a:solidFill>
                        <a:srgbClr val="ffffff"/>
                      </a:solidFill>
                    </a:lnB>
                    <a:solidFill>
                      <a:srgbClr val="cdd1d6"/>
                    </a:solidFill>
                  </a:tcPr>
                </a:tc>
              </a:tr>
              <a:tr h="331920">
                <a:tc>
                  <a:txBody>
                    <a:bodyPr lIns="0" rIns="0" tIns="2520" bIns="0" anchor="t">
                      <a:noAutofit/>
                    </a:bodyPr>
                    <a:p>
                      <a:pPr algn="r">
                        <a:lnSpc>
                          <a:spcPct val="100000"/>
                        </a:lnSpc>
                        <a:spcBef>
                          <a:spcPts val="20"/>
                        </a:spcBef>
                      </a:pPr>
                      <a:r>
                        <a:rPr b="1" lang="en-US" sz="2000" spc="-1" strike="noStrike">
                          <a:solidFill>
                            <a:srgbClr val="ffffff"/>
                          </a:solidFill>
                          <a:latin typeface="Calibri"/>
                        </a:rPr>
                        <a:t>6</a:t>
                      </a:r>
                      <a:r>
                        <a:rPr b="1" lang="en-US" sz="2000" spc="4" strike="noStrike">
                          <a:solidFill>
                            <a:srgbClr val="ffffff"/>
                          </a:solidFill>
                          <a:latin typeface="Calibri"/>
                        </a:rPr>
                        <a:t>5</a:t>
                      </a:r>
                      <a:r>
                        <a:rPr b="1" lang="en-US" sz="2000" spc="-1" strike="noStrike">
                          <a:solidFill>
                            <a:srgbClr val="ffffff"/>
                          </a:solidFill>
                          <a:latin typeface="Calibri"/>
                        </a:rPr>
                        <a:t>,651.08</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2c5579"/>
                    </a:solidFill>
                  </a:tcPr>
                </a:tc>
                <a:tc>
                  <a:txBody>
                    <a:bodyPr lIns="0" rIns="0" tIns="2520" bIns="0" anchor="t">
                      <a:noAutofit/>
                    </a:bodyPr>
                    <a:p>
                      <a:pPr algn="r">
                        <a:lnSpc>
                          <a:spcPct val="100000"/>
                        </a:lnSpc>
                        <a:spcBef>
                          <a:spcPts val="20"/>
                        </a:spcBef>
                      </a:pPr>
                      <a:r>
                        <a:rPr b="0" lang="en-US" sz="2000" spc="-1" strike="noStrike">
                          <a:solidFill>
                            <a:srgbClr val="000000"/>
                          </a:solidFill>
                          <a:latin typeface="Calibri"/>
                        </a:rPr>
                        <a:t>1</a:t>
                      </a:r>
                      <a:r>
                        <a:rPr b="0" lang="en-US" sz="2000" spc="4" strike="noStrike">
                          <a:solidFill>
                            <a:srgbClr val="000000"/>
                          </a:solidFill>
                          <a:latin typeface="Calibri"/>
                        </a:rPr>
                        <a:t>1</a:t>
                      </a:r>
                      <a:r>
                        <a:rPr b="0" lang="en-US" sz="2000" spc="-1" strike="noStrike">
                          <a:solidFill>
                            <a:srgbClr val="000000"/>
                          </a:solidFill>
                          <a:latin typeface="Calibri"/>
                        </a:rPr>
                        <a:t>5,3</a:t>
                      </a:r>
                      <a:r>
                        <a:rPr b="0" lang="en-US" sz="2000" spc="4" strike="noStrike">
                          <a:solidFill>
                            <a:srgbClr val="000000"/>
                          </a:solidFill>
                          <a:latin typeface="Calibri"/>
                        </a:rPr>
                        <a:t>7</a:t>
                      </a:r>
                      <a:r>
                        <a:rPr b="0" lang="en-US" sz="2000" spc="-12" strike="noStrike">
                          <a:solidFill>
                            <a:srgbClr val="000000"/>
                          </a:solidFill>
                          <a:latin typeface="Calibri"/>
                        </a:rPr>
                        <a:t>5</a:t>
                      </a:r>
                      <a:r>
                        <a:rPr b="0" lang="en-US" sz="2000" spc="-7" strike="noStrike">
                          <a:solidFill>
                            <a:srgbClr val="000000"/>
                          </a:solidFill>
                          <a:latin typeface="Calibri"/>
                        </a:rPr>
                        <a:t>.</a:t>
                      </a:r>
                      <a:r>
                        <a:rPr b="0" lang="en-US" sz="2000" spc="-15" strike="noStrike">
                          <a:solidFill>
                            <a:srgbClr val="000000"/>
                          </a:solidFill>
                          <a:latin typeface="Calibri"/>
                        </a:rPr>
                        <a:t>9</a:t>
                      </a:r>
                      <a:r>
                        <a:rPr b="0" lang="en-US" sz="2000" spc="-1" strike="noStrike">
                          <a:solidFill>
                            <a:srgbClr val="000000"/>
                          </a:solidFill>
                          <a:latin typeface="Calibri"/>
                        </a:rPr>
                        <a:t>0</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c>
                  <a:txBody>
                    <a:bodyPr lIns="0" rIns="0" tIns="2520" bIns="0" anchor="t">
                      <a:noAutofit/>
                    </a:bodyPr>
                    <a:p>
                      <a:pPr algn="r">
                        <a:lnSpc>
                          <a:spcPct val="100000"/>
                        </a:lnSpc>
                        <a:spcBef>
                          <a:spcPts val="20"/>
                        </a:spcBef>
                      </a:pPr>
                      <a:r>
                        <a:rPr b="0" lang="en-US" sz="2000" spc="-1" strike="noStrike">
                          <a:solidFill>
                            <a:srgbClr val="000000"/>
                          </a:solidFill>
                          <a:latin typeface="Calibri"/>
                        </a:rPr>
                        <a:t>3,8</a:t>
                      </a:r>
                      <a:r>
                        <a:rPr b="0" lang="en-US" sz="2000" spc="4" strike="noStrike">
                          <a:solidFill>
                            <a:srgbClr val="000000"/>
                          </a:solidFill>
                          <a:latin typeface="Calibri"/>
                        </a:rPr>
                        <a:t>5</a:t>
                      </a:r>
                      <a:r>
                        <a:rPr b="0" lang="en-US" sz="2000" spc="-1" strike="noStrike">
                          <a:solidFill>
                            <a:srgbClr val="000000"/>
                          </a:solidFill>
                          <a:latin typeface="Calibri"/>
                        </a:rPr>
                        <a:t>5.14</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c>
                  <a:txBody>
                    <a:bodyPr lIns="0" rIns="0" tIns="2520" bIns="0" anchor="t">
                      <a:noAutofit/>
                    </a:bodyPr>
                    <a:p>
                      <a:pPr algn="r">
                        <a:lnSpc>
                          <a:spcPct val="100000"/>
                        </a:lnSpc>
                        <a:spcBef>
                          <a:spcPts val="20"/>
                        </a:spcBef>
                      </a:pPr>
                      <a:r>
                        <a:rPr b="0" lang="en-US" sz="2000" spc="-1" strike="noStrike">
                          <a:solidFill>
                            <a:srgbClr val="000000"/>
                          </a:solidFill>
                          <a:latin typeface="Calibri"/>
                        </a:rPr>
                        <a:t>1</a:t>
                      </a:r>
                      <a:r>
                        <a:rPr b="0" lang="en-US" sz="2000" spc="4" strike="noStrike">
                          <a:solidFill>
                            <a:srgbClr val="000000"/>
                          </a:solidFill>
                          <a:latin typeface="Calibri"/>
                        </a:rPr>
                        <a:t>0</a:t>
                      </a:r>
                      <a:r>
                        <a:rPr b="0" lang="en-US" sz="2000" spc="-7" strike="noStrike">
                          <a:solidFill>
                            <a:srgbClr val="000000"/>
                          </a:solidFill>
                          <a:latin typeface="Calibri"/>
                        </a:rPr>
                        <a:t>.88</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r>
              <a:tr h="331920">
                <a:tc>
                  <a:txBody>
                    <a:bodyPr lIns="0" rIns="0" tIns="1800" bIns="0" anchor="t">
                      <a:noAutofit/>
                    </a:bodyPr>
                    <a:p>
                      <a:pPr algn="r">
                        <a:lnSpc>
                          <a:spcPct val="100000"/>
                        </a:lnSpc>
                        <a:spcBef>
                          <a:spcPts val="14"/>
                        </a:spcBef>
                      </a:pPr>
                      <a:r>
                        <a:rPr b="1" lang="en-US" sz="2000" spc="-1" strike="noStrike">
                          <a:solidFill>
                            <a:srgbClr val="ffffff"/>
                          </a:solidFill>
                          <a:latin typeface="Calibri"/>
                        </a:rPr>
                        <a:t>1</a:t>
                      </a:r>
                      <a:r>
                        <a:rPr b="1" lang="en-US" sz="2000" spc="4" strike="noStrike">
                          <a:solidFill>
                            <a:srgbClr val="ffffff"/>
                          </a:solidFill>
                          <a:latin typeface="Calibri"/>
                        </a:rPr>
                        <a:t>1</a:t>
                      </a:r>
                      <a:r>
                        <a:rPr b="1" lang="en-US" sz="2000" spc="-1" strike="noStrike">
                          <a:solidFill>
                            <a:srgbClr val="ffffff"/>
                          </a:solidFill>
                          <a:latin typeface="Calibri"/>
                        </a:rPr>
                        <a:t>5,375.</a:t>
                      </a:r>
                      <a:r>
                        <a:rPr b="1" lang="en-US" sz="2000" spc="-12" strike="noStrike">
                          <a:solidFill>
                            <a:srgbClr val="ffffff"/>
                          </a:solidFill>
                          <a:latin typeface="Calibri"/>
                        </a:rPr>
                        <a:t>9</a:t>
                      </a:r>
                      <a:r>
                        <a:rPr b="1" lang="en-US" sz="2000" spc="-1" strike="noStrike">
                          <a:solidFill>
                            <a:srgbClr val="ffffff"/>
                          </a:solidFill>
                          <a:latin typeface="Calibri"/>
                        </a:rPr>
                        <a:t>1</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2c5579"/>
                    </a:solidFill>
                  </a:tcPr>
                </a:tc>
                <a:tc>
                  <a:txBody>
                    <a:bodyPr lIns="0" rIns="0" tIns="1800" bIns="0" anchor="t">
                      <a:noAutofit/>
                    </a:bodyPr>
                    <a:p>
                      <a:pPr algn="r">
                        <a:lnSpc>
                          <a:spcPct val="100000"/>
                        </a:lnSpc>
                        <a:spcBef>
                          <a:spcPts val="14"/>
                        </a:spcBef>
                      </a:pPr>
                      <a:r>
                        <a:rPr b="0" lang="en-US" sz="2000" spc="-1" strike="noStrike">
                          <a:solidFill>
                            <a:srgbClr val="000000"/>
                          </a:solidFill>
                          <a:latin typeface="Calibri"/>
                        </a:rPr>
                        <a:t>1</a:t>
                      </a:r>
                      <a:r>
                        <a:rPr b="0" lang="en-US" sz="2000" spc="4" strike="noStrike">
                          <a:solidFill>
                            <a:srgbClr val="000000"/>
                          </a:solidFill>
                          <a:latin typeface="Calibri"/>
                        </a:rPr>
                        <a:t>3</a:t>
                      </a:r>
                      <a:r>
                        <a:rPr b="0" lang="en-US" sz="2000" spc="-1" strike="noStrike">
                          <a:solidFill>
                            <a:srgbClr val="000000"/>
                          </a:solidFill>
                          <a:latin typeface="Calibri"/>
                        </a:rPr>
                        <a:t>4,1</a:t>
                      </a:r>
                      <a:r>
                        <a:rPr b="0" lang="en-US" sz="2000" spc="4" strike="noStrike">
                          <a:solidFill>
                            <a:srgbClr val="000000"/>
                          </a:solidFill>
                          <a:latin typeface="Calibri"/>
                        </a:rPr>
                        <a:t>1</a:t>
                      </a:r>
                      <a:r>
                        <a:rPr b="0" lang="en-US" sz="2000" spc="-12" strike="noStrike">
                          <a:solidFill>
                            <a:srgbClr val="000000"/>
                          </a:solidFill>
                          <a:latin typeface="Calibri"/>
                        </a:rPr>
                        <a:t>9</a:t>
                      </a:r>
                      <a:r>
                        <a:rPr b="0" lang="en-US" sz="2000" spc="-7" strike="noStrike">
                          <a:solidFill>
                            <a:srgbClr val="000000"/>
                          </a:solidFill>
                          <a:latin typeface="Calibri"/>
                        </a:rPr>
                        <a:t>.</a:t>
                      </a:r>
                      <a:r>
                        <a:rPr b="0" lang="en-US" sz="2000" spc="-15" strike="noStrike">
                          <a:solidFill>
                            <a:srgbClr val="000000"/>
                          </a:solidFill>
                          <a:latin typeface="Calibri"/>
                        </a:rPr>
                        <a:t>4</a:t>
                      </a:r>
                      <a:r>
                        <a:rPr b="0" lang="en-US" sz="2000" spc="-1" strike="noStrike">
                          <a:solidFill>
                            <a:srgbClr val="000000"/>
                          </a:solidFill>
                          <a:latin typeface="Calibri"/>
                        </a:rPr>
                        <a:t>1</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c>
                  <a:txBody>
                    <a:bodyPr lIns="0" rIns="0" tIns="1800" bIns="0" anchor="t">
                      <a:noAutofit/>
                    </a:bodyPr>
                    <a:p>
                      <a:pPr algn="r">
                        <a:lnSpc>
                          <a:spcPct val="100000"/>
                        </a:lnSpc>
                        <a:spcBef>
                          <a:spcPts val="14"/>
                        </a:spcBef>
                      </a:pPr>
                      <a:r>
                        <a:rPr b="0" lang="en-US" sz="2000" spc="-1" strike="noStrike">
                          <a:solidFill>
                            <a:srgbClr val="000000"/>
                          </a:solidFill>
                          <a:latin typeface="Calibri"/>
                        </a:rPr>
                        <a:t>9,2</a:t>
                      </a:r>
                      <a:r>
                        <a:rPr b="0" lang="en-US" sz="2000" spc="4" strike="noStrike">
                          <a:solidFill>
                            <a:srgbClr val="000000"/>
                          </a:solidFill>
                          <a:latin typeface="Calibri"/>
                        </a:rPr>
                        <a:t>6</a:t>
                      </a:r>
                      <a:r>
                        <a:rPr b="0" lang="en-US" sz="2000" spc="-1" strike="noStrike">
                          <a:solidFill>
                            <a:srgbClr val="000000"/>
                          </a:solidFill>
                          <a:latin typeface="Calibri"/>
                        </a:rPr>
                        <a:t>5.20</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c>
                  <a:txBody>
                    <a:bodyPr lIns="0" rIns="0" tIns="1800" bIns="0" anchor="t">
                      <a:noAutofit/>
                    </a:bodyPr>
                    <a:p>
                      <a:pPr algn="r">
                        <a:lnSpc>
                          <a:spcPct val="100000"/>
                        </a:lnSpc>
                        <a:spcBef>
                          <a:spcPts val="14"/>
                        </a:spcBef>
                      </a:pPr>
                      <a:r>
                        <a:rPr b="0" lang="en-US" sz="2000" spc="-1" strike="noStrike">
                          <a:solidFill>
                            <a:srgbClr val="000000"/>
                          </a:solidFill>
                          <a:latin typeface="Calibri"/>
                        </a:rPr>
                        <a:t>1</a:t>
                      </a:r>
                      <a:r>
                        <a:rPr b="0" lang="en-US" sz="2000" spc="4" strike="noStrike">
                          <a:solidFill>
                            <a:srgbClr val="000000"/>
                          </a:solidFill>
                          <a:latin typeface="Calibri"/>
                        </a:rPr>
                        <a:t>6</a:t>
                      </a:r>
                      <a:r>
                        <a:rPr b="0" lang="en-US" sz="2000" spc="-7" strike="noStrike">
                          <a:solidFill>
                            <a:srgbClr val="000000"/>
                          </a:solidFill>
                          <a:latin typeface="Calibri"/>
                        </a:rPr>
                        <a:t>.00</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r>
              <a:tr h="331920">
                <a:tc>
                  <a:txBody>
                    <a:bodyPr lIns="0" rIns="0" tIns="2520" bIns="0" anchor="t">
                      <a:noAutofit/>
                    </a:bodyPr>
                    <a:p>
                      <a:pPr algn="r">
                        <a:lnSpc>
                          <a:spcPct val="100000"/>
                        </a:lnSpc>
                        <a:spcBef>
                          <a:spcPts val="20"/>
                        </a:spcBef>
                      </a:pPr>
                      <a:r>
                        <a:rPr b="1" lang="en-US" sz="2000" spc="-1" strike="noStrike">
                          <a:solidFill>
                            <a:srgbClr val="ffffff"/>
                          </a:solidFill>
                          <a:latin typeface="Calibri"/>
                        </a:rPr>
                        <a:t>1</a:t>
                      </a:r>
                      <a:r>
                        <a:rPr b="1" lang="en-US" sz="2000" spc="4" strike="noStrike">
                          <a:solidFill>
                            <a:srgbClr val="ffffff"/>
                          </a:solidFill>
                          <a:latin typeface="Calibri"/>
                        </a:rPr>
                        <a:t>3</a:t>
                      </a:r>
                      <a:r>
                        <a:rPr b="1" lang="en-US" sz="2000" spc="-1" strike="noStrike">
                          <a:solidFill>
                            <a:srgbClr val="ffffff"/>
                          </a:solidFill>
                          <a:latin typeface="Calibri"/>
                        </a:rPr>
                        <a:t>4,119.</a:t>
                      </a:r>
                      <a:r>
                        <a:rPr b="1" lang="en-US" sz="2000" spc="-12" strike="noStrike">
                          <a:solidFill>
                            <a:srgbClr val="ffffff"/>
                          </a:solidFill>
                          <a:latin typeface="Calibri"/>
                        </a:rPr>
                        <a:t>4</a:t>
                      </a:r>
                      <a:r>
                        <a:rPr b="1" lang="en-US" sz="2000" spc="-1" strike="noStrike">
                          <a:solidFill>
                            <a:srgbClr val="ffffff"/>
                          </a:solidFill>
                          <a:latin typeface="Calibri"/>
                        </a:rPr>
                        <a:t>2</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2c5579"/>
                    </a:solidFill>
                  </a:tcPr>
                </a:tc>
                <a:tc>
                  <a:txBody>
                    <a:bodyPr lIns="0" rIns="0" tIns="2520" bIns="0" anchor="t">
                      <a:noAutofit/>
                    </a:bodyPr>
                    <a:p>
                      <a:pPr algn="r">
                        <a:lnSpc>
                          <a:spcPct val="100000"/>
                        </a:lnSpc>
                        <a:spcBef>
                          <a:spcPts val="20"/>
                        </a:spcBef>
                      </a:pPr>
                      <a:r>
                        <a:rPr b="0" lang="en-US" sz="2000" spc="-1" strike="noStrike">
                          <a:solidFill>
                            <a:srgbClr val="000000"/>
                          </a:solidFill>
                          <a:latin typeface="Calibri"/>
                        </a:rPr>
                        <a:t>1</a:t>
                      </a:r>
                      <a:r>
                        <a:rPr b="0" lang="en-US" sz="2000" spc="4" strike="noStrike">
                          <a:solidFill>
                            <a:srgbClr val="000000"/>
                          </a:solidFill>
                          <a:latin typeface="Calibri"/>
                        </a:rPr>
                        <a:t>6</a:t>
                      </a:r>
                      <a:r>
                        <a:rPr b="0" lang="en-US" sz="2000" spc="-1" strike="noStrike">
                          <a:solidFill>
                            <a:srgbClr val="000000"/>
                          </a:solidFill>
                          <a:latin typeface="Calibri"/>
                        </a:rPr>
                        <a:t>0,5</a:t>
                      </a:r>
                      <a:r>
                        <a:rPr b="0" lang="en-US" sz="2000" spc="4" strike="noStrike">
                          <a:solidFill>
                            <a:srgbClr val="000000"/>
                          </a:solidFill>
                          <a:latin typeface="Calibri"/>
                        </a:rPr>
                        <a:t>7</a:t>
                      </a:r>
                      <a:r>
                        <a:rPr b="0" lang="en-US" sz="2000" spc="-12" strike="noStrike">
                          <a:solidFill>
                            <a:srgbClr val="000000"/>
                          </a:solidFill>
                          <a:latin typeface="Calibri"/>
                        </a:rPr>
                        <a:t>7</a:t>
                      </a:r>
                      <a:r>
                        <a:rPr b="0" lang="en-US" sz="2000" spc="-7" strike="noStrike">
                          <a:solidFill>
                            <a:srgbClr val="000000"/>
                          </a:solidFill>
                          <a:latin typeface="Calibri"/>
                        </a:rPr>
                        <a:t>.</a:t>
                      </a:r>
                      <a:r>
                        <a:rPr b="0" lang="en-US" sz="2000" spc="-15" strike="noStrike">
                          <a:solidFill>
                            <a:srgbClr val="000000"/>
                          </a:solidFill>
                          <a:latin typeface="Calibri"/>
                        </a:rPr>
                        <a:t>6</a:t>
                      </a:r>
                      <a:r>
                        <a:rPr b="0" lang="en-US" sz="2000" spc="-1" strike="noStrike">
                          <a:solidFill>
                            <a:srgbClr val="000000"/>
                          </a:solidFill>
                          <a:latin typeface="Calibri"/>
                        </a:rPr>
                        <a:t>5</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c>
                  <a:txBody>
                    <a:bodyPr lIns="0" rIns="0" tIns="2520" bIns="0" anchor="t">
                      <a:noAutofit/>
                    </a:bodyPr>
                    <a:p>
                      <a:pPr algn="r">
                        <a:lnSpc>
                          <a:spcPct val="100000"/>
                        </a:lnSpc>
                        <a:spcBef>
                          <a:spcPts val="20"/>
                        </a:spcBef>
                      </a:pPr>
                      <a:r>
                        <a:rPr b="0" lang="en-US" sz="2000" spc="-1" strike="noStrike">
                          <a:solidFill>
                            <a:srgbClr val="000000"/>
                          </a:solidFill>
                          <a:latin typeface="Calibri"/>
                        </a:rPr>
                        <a:t>1</a:t>
                      </a:r>
                      <a:r>
                        <a:rPr b="0" lang="en-US" sz="2000" spc="4" strike="noStrike">
                          <a:solidFill>
                            <a:srgbClr val="000000"/>
                          </a:solidFill>
                          <a:latin typeface="Calibri"/>
                        </a:rPr>
                        <a:t>2</a:t>
                      </a:r>
                      <a:r>
                        <a:rPr b="0" lang="en-US" sz="2000" spc="-1" strike="noStrike">
                          <a:solidFill>
                            <a:srgbClr val="000000"/>
                          </a:solidFill>
                          <a:latin typeface="Calibri"/>
                        </a:rPr>
                        <a:t>,</a:t>
                      </a:r>
                      <a:r>
                        <a:rPr b="0" lang="en-US" sz="2000" spc="4" strike="noStrike">
                          <a:solidFill>
                            <a:srgbClr val="000000"/>
                          </a:solidFill>
                          <a:latin typeface="Calibri"/>
                        </a:rPr>
                        <a:t>2</a:t>
                      </a:r>
                      <a:r>
                        <a:rPr b="0" lang="en-US" sz="2000" spc="-1" strike="noStrike">
                          <a:solidFill>
                            <a:srgbClr val="000000"/>
                          </a:solidFill>
                          <a:latin typeface="Calibri"/>
                        </a:rPr>
                        <a:t>6</a:t>
                      </a:r>
                      <a:r>
                        <a:rPr b="0" lang="en-US" sz="2000" spc="4" strike="noStrike">
                          <a:solidFill>
                            <a:srgbClr val="000000"/>
                          </a:solidFill>
                          <a:latin typeface="Calibri"/>
                        </a:rPr>
                        <a:t>4</a:t>
                      </a:r>
                      <a:r>
                        <a:rPr b="0" lang="en-US" sz="2000" spc="-15" strike="noStrike">
                          <a:solidFill>
                            <a:srgbClr val="000000"/>
                          </a:solidFill>
                          <a:latin typeface="Calibri"/>
                        </a:rPr>
                        <a:t>.</a:t>
                      </a:r>
                      <a:r>
                        <a:rPr b="0" lang="en-US" sz="2000" spc="-1" strike="noStrike">
                          <a:solidFill>
                            <a:srgbClr val="000000"/>
                          </a:solidFill>
                          <a:latin typeface="Calibri"/>
                        </a:rPr>
                        <a:t>16</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c>
                  <a:txBody>
                    <a:bodyPr lIns="0" rIns="0" tIns="2520" bIns="0" anchor="t">
                      <a:noAutofit/>
                    </a:bodyPr>
                    <a:p>
                      <a:pPr algn="r">
                        <a:lnSpc>
                          <a:spcPct val="100000"/>
                        </a:lnSpc>
                        <a:spcBef>
                          <a:spcPts val="20"/>
                        </a:spcBef>
                      </a:pPr>
                      <a:r>
                        <a:rPr b="0" lang="en-US" sz="2000" spc="-1" strike="noStrike">
                          <a:solidFill>
                            <a:srgbClr val="000000"/>
                          </a:solidFill>
                          <a:latin typeface="Calibri"/>
                        </a:rPr>
                        <a:t>1</a:t>
                      </a:r>
                      <a:r>
                        <a:rPr b="0" lang="en-US" sz="2000" spc="4" strike="noStrike">
                          <a:solidFill>
                            <a:srgbClr val="000000"/>
                          </a:solidFill>
                          <a:latin typeface="Calibri"/>
                        </a:rPr>
                        <a:t>7</a:t>
                      </a:r>
                      <a:r>
                        <a:rPr b="0" lang="en-US" sz="2000" spc="-7" strike="noStrike">
                          <a:solidFill>
                            <a:srgbClr val="000000"/>
                          </a:solidFill>
                          <a:latin typeface="Calibri"/>
                        </a:rPr>
                        <a:t>.92</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r>
              <a:tr h="331920">
                <a:tc>
                  <a:txBody>
                    <a:bodyPr lIns="0" rIns="0" tIns="2520" bIns="0" anchor="t">
                      <a:noAutofit/>
                    </a:bodyPr>
                    <a:p>
                      <a:pPr algn="r">
                        <a:lnSpc>
                          <a:spcPct val="100000"/>
                        </a:lnSpc>
                        <a:spcBef>
                          <a:spcPts val="20"/>
                        </a:spcBef>
                      </a:pPr>
                      <a:r>
                        <a:rPr b="1" lang="en-US" sz="2000" spc="-1" strike="noStrike">
                          <a:solidFill>
                            <a:srgbClr val="ffffff"/>
                          </a:solidFill>
                          <a:latin typeface="Calibri"/>
                        </a:rPr>
                        <a:t>1</a:t>
                      </a:r>
                      <a:r>
                        <a:rPr b="1" lang="en-US" sz="2000" spc="4" strike="noStrike">
                          <a:solidFill>
                            <a:srgbClr val="ffffff"/>
                          </a:solidFill>
                          <a:latin typeface="Calibri"/>
                        </a:rPr>
                        <a:t>6</a:t>
                      </a:r>
                      <a:r>
                        <a:rPr b="1" lang="en-US" sz="2000" spc="-1" strike="noStrike">
                          <a:solidFill>
                            <a:srgbClr val="ffffff"/>
                          </a:solidFill>
                          <a:latin typeface="Calibri"/>
                        </a:rPr>
                        <a:t>0,577.</a:t>
                      </a:r>
                      <a:r>
                        <a:rPr b="1" lang="en-US" sz="2000" spc="-12" strike="noStrike">
                          <a:solidFill>
                            <a:srgbClr val="ffffff"/>
                          </a:solidFill>
                          <a:latin typeface="Calibri"/>
                        </a:rPr>
                        <a:t>6</a:t>
                      </a:r>
                      <a:r>
                        <a:rPr b="1" lang="en-US" sz="2000" spc="-1" strike="noStrike">
                          <a:solidFill>
                            <a:srgbClr val="ffffff"/>
                          </a:solidFill>
                          <a:latin typeface="Calibri"/>
                        </a:rPr>
                        <a:t>6</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2c5579"/>
                    </a:solidFill>
                  </a:tcPr>
                </a:tc>
                <a:tc>
                  <a:txBody>
                    <a:bodyPr lIns="0" rIns="0" tIns="2520" bIns="0" anchor="t">
                      <a:noAutofit/>
                    </a:bodyPr>
                    <a:p>
                      <a:pPr algn="r">
                        <a:lnSpc>
                          <a:spcPct val="100000"/>
                        </a:lnSpc>
                        <a:spcBef>
                          <a:spcPts val="20"/>
                        </a:spcBef>
                      </a:pPr>
                      <a:r>
                        <a:rPr b="0" lang="en-US" sz="2000" spc="-1" strike="noStrike">
                          <a:solidFill>
                            <a:srgbClr val="000000"/>
                          </a:solidFill>
                          <a:latin typeface="Calibri"/>
                        </a:rPr>
                        <a:t>3</a:t>
                      </a:r>
                      <a:r>
                        <a:rPr b="0" lang="en-US" sz="2000" spc="4" strike="noStrike">
                          <a:solidFill>
                            <a:srgbClr val="000000"/>
                          </a:solidFill>
                          <a:latin typeface="Calibri"/>
                        </a:rPr>
                        <a:t>2</a:t>
                      </a:r>
                      <a:r>
                        <a:rPr b="0" lang="en-US" sz="2000" spc="-1" strike="noStrike">
                          <a:solidFill>
                            <a:srgbClr val="000000"/>
                          </a:solidFill>
                          <a:latin typeface="Calibri"/>
                        </a:rPr>
                        <a:t>3,8</a:t>
                      </a:r>
                      <a:r>
                        <a:rPr b="0" lang="en-US" sz="2000" spc="4" strike="noStrike">
                          <a:solidFill>
                            <a:srgbClr val="000000"/>
                          </a:solidFill>
                          <a:latin typeface="Calibri"/>
                        </a:rPr>
                        <a:t>6</a:t>
                      </a:r>
                      <a:r>
                        <a:rPr b="0" lang="en-US" sz="2000" spc="-12" strike="noStrike">
                          <a:solidFill>
                            <a:srgbClr val="000000"/>
                          </a:solidFill>
                          <a:latin typeface="Calibri"/>
                        </a:rPr>
                        <a:t>2</a:t>
                      </a:r>
                      <a:r>
                        <a:rPr b="0" lang="en-US" sz="2000" spc="-7" strike="noStrike">
                          <a:solidFill>
                            <a:srgbClr val="000000"/>
                          </a:solidFill>
                          <a:latin typeface="Calibri"/>
                        </a:rPr>
                        <a:t>.</a:t>
                      </a:r>
                      <a:r>
                        <a:rPr b="0" lang="en-US" sz="2000" spc="-15" strike="noStrike">
                          <a:solidFill>
                            <a:srgbClr val="000000"/>
                          </a:solidFill>
                          <a:latin typeface="Calibri"/>
                        </a:rPr>
                        <a:t>0</a:t>
                      </a:r>
                      <a:r>
                        <a:rPr b="0" lang="en-US" sz="2000" spc="-1" strike="noStrike">
                          <a:solidFill>
                            <a:srgbClr val="000000"/>
                          </a:solidFill>
                          <a:latin typeface="Calibri"/>
                        </a:rPr>
                        <a:t>0</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c>
                  <a:txBody>
                    <a:bodyPr lIns="0" rIns="0" tIns="2520" bIns="0" anchor="t">
                      <a:noAutofit/>
                    </a:bodyPr>
                    <a:p>
                      <a:pPr algn="r">
                        <a:lnSpc>
                          <a:spcPct val="100000"/>
                        </a:lnSpc>
                        <a:spcBef>
                          <a:spcPts val="20"/>
                        </a:spcBef>
                      </a:pPr>
                      <a:r>
                        <a:rPr b="0" lang="en-US" sz="2000" spc="-1" strike="noStrike">
                          <a:solidFill>
                            <a:srgbClr val="000000"/>
                          </a:solidFill>
                          <a:latin typeface="Calibri"/>
                        </a:rPr>
                        <a:t>1</a:t>
                      </a:r>
                      <a:r>
                        <a:rPr b="0" lang="en-US" sz="2000" spc="4" strike="noStrike">
                          <a:solidFill>
                            <a:srgbClr val="000000"/>
                          </a:solidFill>
                          <a:latin typeface="Calibri"/>
                        </a:rPr>
                        <a:t>7</a:t>
                      </a:r>
                      <a:r>
                        <a:rPr b="0" lang="en-US" sz="2000" spc="-1" strike="noStrike">
                          <a:solidFill>
                            <a:srgbClr val="000000"/>
                          </a:solidFill>
                          <a:latin typeface="Calibri"/>
                        </a:rPr>
                        <a:t>,</a:t>
                      </a:r>
                      <a:r>
                        <a:rPr b="0" lang="en-US" sz="2000" spc="4" strike="noStrike">
                          <a:solidFill>
                            <a:srgbClr val="000000"/>
                          </a:solidFill>
                          <a:latin typeface="Calibri"/>
                        </a:rPr>
                        <a:t>0</a:t>
                      </a:r>
                      <a:r>
                        <a:rPr b="0" lang="en-US" sz="2000" spc="-1" strike="noStrike">
                          <a:solidFill>
                            <a:srgbClr val="000000"/>
                          </a:solidFill>
                          <a:latin typeface="Calibri"/>
                        </a:rPr>
                        <a:t>0</a:t>
                      </a:r>
                      <a:r>
                        <a:rPr b="0" lang="en-US" sz="2000" spc="4" strike="noStrike">
                          <a:solidFill>
                            <a:srgbClr val="000000"/>
                          </a:solidFill>
                          <a:latin typeface="Calibri"/>
                        </a:rPr>
                        <a:t>5</a:t>
                      </a:r>
                      <a:r>
                        <a:rPr b="0" lang="en-US" sz="2000" spc="-15" strike="noStrike">
                          <a:solidFill>
                            <a:srgbClr val="000000"/>
                          </a:solidFill>
                          <a:latin typeface="Calibri"/>
                        </a:rPr>
                        <a:t>.</a:t>
                      </a:r>
                      <a:r>
                        <a:rPr b="0" lang="en-US" sz="2000" spc="-1" strike="noStrike">
                          <a:solidFill>
                            <a:srgbClr val="000000"/>
                          </a:solidFill>
                          <a:latin typeface="Calibri"/>
                        </a:rPr>
                        <a:t>47</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c>
                  <a:txBody>
                    <a:bodyPr lIns="0" rIns="0" tIns="2520" bIns="0" anchor="t">
                      <a:noAutofit/>
                    </a:bodyPr>
                    <a:p>
                      <a:pPr algn="r">
                        <a:lnSpc>
                          <a:spcPct val="100000"/>
                        </a:lnSpc>
                        <a:spcBef>
                          <a:spcPts val="20"/>
                        </a:spcBef>
                      </a:pPr>
                      <a:r>
                        <a:rPr b="0" lang="en-US" sz="2000" spc="-1" strike="noStrike">
                          <a:solidFill>
                            <a:srgbClr val="000000"/>
                          </a:solidFill>
                          <a:latin typeface="Calibri"/>
                        </a:rPr>
                        <a:t>2</a:t>
                      </a:r>
                      <a:r>
                        <a:rPr b="0" lang="en-US" sz="2000" spc="4" strike="noStrike">
                          <a:solidFill>
                            <a:srgbClr val="000000"/>
                          </a:solidFill>
                          <a:latin typeface="Calibri"/>
                        </a:rPr>
                        <a:t>1</a:t>
                      </a:r>
                      <a:r>
                        <a:rPr b="0" lang="en-US" sz="2000" spc="-7" strike="noStrike">
                          <a:solidFill>
                            <a:srgbClr val="000000"/>
                          </a:solidFill>
                          <a:latin typeface="Calibri"/>
                        </a:rPr>
                        <a:t>.36</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r>
              <a:tr h="331920">
                <a:tc>
                  <a:txBody>
                    <a:bodyPr lIns="0" rIns="0" tIns="2520" bIns="0" anchor="t">
                      <a:noAutofit/>
                    </a:bodyPr>
                    <a:p>
                      <a:pPr algn="r">
                        <a:lnSpc>
                          <a:spcPct val="100000"/>
                        </a:lnSpc>
                        <a:spcBef>
                          <a:spcPts val="20"/>
                        </a:spcBef>
                      </a:pPr>
                      <a:r>
                        <a:rPr b="1" lang="en-US" sz="2000" spc="-1" strike="noStrike">
                          <a:solidFill>
                            <a:srgbClr val="ffffff"/>
                          </a:solidFill>
                          <a:latin typeface="Calibri"/>
                        </a:rPr>
                        <a:t>3</a:t>
                      </a:r>
                      <a:r>
                        <a:rPr b="1" lang="en-US" sz="2000" spc="4" strike="noStrike">
                          <a:solidFill>
                            <a:srgbClr val="ffffff"/>
                          </a:solidFill>
                          <a:latin typeface="Calibri"/>
                        </a:rPr>
                        <a:t>2</a:t>
                      </a:r>
                      <a:r>
                        <a:rPr b="1" lang="en-US" sz="2000" spc="-1" strike="noStrike">
                          <a:solidFill>
                            <a:srgbClr val="ffffff"/>
                          </a:solidFill>
                          <a:latin typeface="Calibri"/>
                        </a:rPr>
                        <a:t>3,862.</a:t>
                      </a:r>
                      <a:r>
                        <a:rPr b="1" lang="en-US" sz="2000" spc="-12" strike="noStrike">
                          <a:solidFill>
                            <a:srgbClr val="ffffff"/>
                          </a:solidFill>
                          <a:latin typeface="Calibri"/>
                        </a:rPr>
                        <a:t>0</a:t>
                      </a:r>
                      <a:r>
                        <a:rPr b="1" lang="en-US" sz="2000" spc="-1" strike="noStrike">
                          <a:solidFill>
                            <a:srgbClr val="ffffff"/>
                          </a:solidFill>
                          <a:latin typeface="Calibri"/>
                        </a:rPr>
                        <a:t>1</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2c5579"/>
                    </a:solidFill>
                  </a:tcPr>
                </a:tc>
                <a:tc>
                  <a:txBody>
                    <a:bodyPr lIns="0" rIns="0" tIns="2520" bIns="0" anchor="t">
                      <a:noAutofit/>
                    </a:bodyPr>
                    <a:p>
                      <a:pPr algn="r">
                        <a:lnSpc>
                          <a:spcPct val="100000"/>
                        </a:lnSpc>
                        <a:spcBef>
                          <a:spcPts val="20"/>
                        </a:spcBef>
                      </a:pPr>
                      <a:r>
                        <a:rPr b="0" lang="en-US" sz="2000" spc="-1" strike="noStrike">
                          <a:solidFill>
                            <a:srgbClr val="000000"/>
                          </a:solidFill>
                          <a:latin typeface="Calibri"/>
                        </a:rPr>
                        <a:t>5</a:t>
                      </a:r>
                      <a:r>
                        <a:rPr b="0" lang="en-US" sz="2000" spc="4" strike="noStrike">
                          <a:solidFill>
                            <a:srgbClr val="000000"/>
                          </a:solidFill>
                          <a:latin typeface="Calibri"/>
                        </a:rPr>
                        <a:t>1</a:t>
                      </a:r>
                      <a:r>
                        <a:rPr b="0" lang="en-US" sz="2000" spc="-1" strike="noStrike">
                          <a:solidFill>
                            <a:srgbClr val="000000"/>
                          </a:solidFill>
                          <a:latin typeface="Calibri"/>
                        </a:rPr>
                        <a:t>0,4</a:t>
                      </a:r>
                      <a:r>
                        <a:rPr b="0" lang="en-US" sz="2000" spc="4" strike="noStrike">
                          <a:solidFill>
                            <a:srgbClr val="000000"/>
                          </a:solidFill>
                          <a:latin typeface="Calibri"/>
                        </a:rPr>
                        <a:t>5</a:t>
                      </a:r>
                      <a:r>
                        <a:rPr b="0" lang="en-US" sz="2000" spc="-12" strike="noStrike">
                          <a:solidFill>
                            <a:srgbClr val="000000"/>
                          </a:solidFill>
                          <a:latin typeface="Calibri"/>
                        </a:rPr>
                        <a:t>1</a:t>
                      </a:r>
                      <a:r>
                        <a:rPr b="0" lang="en-US" sz="2000" spc="-7" strike="noStrike">
                          <a:solidFill>
                            <a:srgbClr val="000000"/>
                          </a:solidFill>
                          <a:latin typeface="Calibri"/>
                        </a:rPr>
                        <a:t>.</a:t>
                      </a:r>
                      <a:r>
                        <a:rPr b="0" lang="en-US" sz="2000" spc="-15" strike="noStrike">
                          <a:solidFill>
                            <a:srgbClr val="000000"/>
                          </a:solidFill>
                          <a:latin typeface="Calibri"/>
                        </a:rPr>
                        <a:t>0</a:t>
                      </a:r>
                      <a:r>
                        <a:rPr b="0" lang="en-US" sz="2000" spc="-1" strike="noStrike">
                          <a:solidFill>
                            <a:srgbClr val="000000"/>
                          </a:solidFill>
                          <a:latin typeface="Calibri"/>
                        </a:rPr>
                        <a:t>0</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c>
                  <a:txBody>
                    <a:bodyPr lIns="0" rIns="0" tIns="2520" bIns="0" anchor="t">
                      <a:noAutofit/>
                    </a:bodyPr>
                    <a:p>
                      <a:pPr algn="r">
                        <a:lnSpc>
                          <a:spcPct val="100000"/>
                        </a:lnSpc>
                        <a:spcBef>
                          <a:spcPts val="20"/>
                        </a:spcBef>
                      </a:pPr>
                      <a:r>
                        <a:rPr b="0" lang="en-US" sz="2000" spc="-1" strike="noStrike">
                          <a:solidFill>
                            <a:srgbClr val="000000"/>
                          </a:solidFill>
                          <a:latin typeface="Calibri"/>
                        </a:rPr>
                        <a:t>5</a:t>
                      </a:r>
                      <a:r>
                        <a:rPr b="0" lang="en-US" sz="2000" spc="4" strike="noStrike">
                          <a:solidFill>
                            <a:srgbClr val="000000"/>
                          </a:solidFill>
                          <a:latin typeface="Calibri"/>
                        </a:rPr>
                        <a:t>1</a:t>
                      </a:r>
                      <a:r>
                        <a:rPr b="0" lang="en-US" sz="2000" spc="-1" strike="noStrike">
                          <a:solidFill>
                            <a:srgbClr val="000000"/>
                          </a:solidFill>
                          <a:latin typeface="Calibri"/>
                        </a:rPr>
                        <a:t>,</a:t>
                      </a:r>
                      <a:r>
                        <a:rPr b="0" lang="en-US" sz="2000" spc="4" strike="noStrike">
                          <a:solidFill>
                            <a:srgbClr val="000000"/>
                          </a:solidFill>
                          <a:latin typeface="Calibri"/>
                        </a:rPr>
                        <a:t>8</a:t>
                      </a:r>
                      <a:r>
                        <a:rPr b="0" lang="en-US" sz="2000" spc="-1" strike="noStrike">
                          <a:solidFill>
                            <a:srgbClr val="000000"/>
                          </a:solidFill>
                          <a:latin typeface="Calibri"/>
                        </a:rPr>
                        <a:t>8</a:t>
                      </a:r>
                      <a:r>
                        <a:rPr b="0" lang="en-US" sz="2000" spc="4" strike="noStrike">
                          <a:solidFill>
                            <a:srgbClr val="000000"/>
                          </a:solidFill>
                          <a:latin typeface="Calibri"/>
                        </a:rPr>
                        <a:t>3</a:t>
                      </a:r>
                      <a:r>
                        <a:rPr b="0" lang="en-US" sz="2000" spc="-15" strike="noStrike">
                          <a:solidFill>
                            <a:srgbClr val="000000"/>
                          </a:solidFill>
                          <a:latin typeface="Calibri"/>
                        </a:rPr>
                        <a:t>.</a:t>
                      </a:r>
                      <a:r>
                        <a:rPr b="0" lang="en-US" sz="2000" spc="-1" strike="noStrike">
                          <a:solidFill>
                            <a:srgbClr val="000000"/>
                          </a:solidFill>
                          <a:latin typeface="Calibri"/>
                        </a:rPr>
                        <a:t>01</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c>
                  <a:txBody>
                    <a:bodyPr lIns="0" rIns="0" tIns="2520" bIns="0" anchor="t">
                      <a:noAutofit/>
                    </a:bodyPr>
                    <a:p>
                      <a:pPr algn="r">
                        <a:lnSpc>
                          <a:spcPct val="100000"/>
                        </a:lnSpc>
                        <a:spcBef>
                          <a:spcPts val="20"/>
                        </a:spcBef>
                      </a:pPr>
                      <a:r>
                        <a:rPr b="0" lang="en-US" sz="2000" spc="-1" strike="noStrike">
                          <a:solidFill>
                            <a:srgbClr val="000000"/>
                          </a:solidFill>
                          <a:latin typeface="Calibri"/>
                        </a:rPr>
                        <a:t>2</a:t>
                      </a:r>
                      <a:r>
                        <a:rPr b="0" lang="en-US" sz="2000" spc="4" strike="noStrike">
                          <a:solidFill>
                            <a:srgbClr val="000000"/>
                          </a:solidFill>
                          <a:latin typeface="Calibri"/>
                        </a:rPr>
                        <a:t>3</a:t>
                      </a:r>
                      <a:r>
                        <a:rPr b="0" lang="en-US" sz="2000" spc="-7" strike="noStrike">
                          <a:solidFill>
                            <a:srgbClr val="000000"/>
                          </a:solidFill>
                          <a:latin typeface="Calibri"/>
                        </a:rPr>
                        <a:t>.52</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r>
              <a:tr h="331920">
                <a:tc>
                  <a:txBody>
                    <a:bodyPr lIns="0" rIns="0" tIns="2520" bIns="0" anchor="t">
                      <a:noAutofit/>
                    </a:bodyPr>
                    <a:p>
                      <a:pPr algn="r">
                        <a:lnSpc>
                          <a:spcPct val="100000"/>
                        </a:lnSpc>
                        <a:spcBef>
                          <a:spcPts val="20"/>
                        </a:spcBef>
                      </a:pPr>
                      <a:r>
                        <a:rPr b="1" lang="en-US" sz="2000" spc="-1" strike="noStrike">
                          <a:solidFill>
                            <a:srgbClr val="ffffff"/>
                          </a:solidFill>
                          <a:latin typeface="Calibri"/>
                        </a:rPr>
                        <a:t>5</a:t>
                      </a:r>
                      <a:r>
                        <a:rPr b="1" lang="en-US" sz="2000" spc="4" strike="noStrike">
                          <a:solidFill>
                            <a:srgbClr val="ffffff"/>
                          </a:solidFill>
                          <a:latin typeface="Calibri"/>
                        </a:rPr>
                        <a:t>1</a:t>
                      </a:r>
                      <a:r>
                        <a:rPr b="1" lang="en-US" sz="2000" spc="-1" strike="noStrike">
                          <a:solidFill>
                            <a:srgbClr val="ffffff"/>
                          </a:solidFill>
                          <a:latin typeface="Calibri"/>
                        </a:rPr>
                        <a:t>0,451.</a:t>
                      </a:r>
                      <a:r>
                        <a:rPr b="1" lang="en-US" sz="2000" spc="-12" strike="noStrike">
                          <a:solidFill>
                            <a:srgbClr val="ffffff"/>
                          </a:solidFill>
                          <a:latin typeface="Calibri"/>
                        </a:rPr>
                        <a:t>0</a:t>
                      </a:r>
                      <a:r>
                        <a:rPr b="1" lang="en-US" sz="2000" spc="-1" strike="noStrike">
                          <a:solidFill>
                            <a:srgbClr val="ffffff"/>
                          </a:solidFill>
                          <a:latin typeface="Calibri"/>
                        </a:rPr>
                        <a:t>1</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2c5579"/>
                    </a:solidFill>
                  </a:tcPr>
                </a:tc>
                <a:tc>
                  <a:txBody>
                    <a:bodyPr lIns="0" rIns="0" tIns="2520" bIns="0" anchor="t">
                      <a:noAutofit/>
                    </a:bodyPr>
                    <a:p>
                      <a:pPr algn="r">
                        <a:lnSpc>
                          <a:spcPct val="100000"/>
                        </a:lnSpc>
                        <a:spcBef>
                          <a:spcPts val="20"/>
                        </a:spcBef>
                      </a:pPr>
                      <a:r>
                        <a:rPr b="0" lang="en-US" sz="2000" spc="-1" strike="noStrike">
                          <a:solidFill>
                            <a:srgbClr val="000000"/>
                          </a:solidFill>
                          <a:latin typeface="Calibri"/>
                        </a:rPr>
                        <a:t>9</a:t>
                      </a:r>
                      <a:r>
                        <a:rPr b="0" lang="en-US" sz="2000" spc="4" strike="noStrike">
                          <a:solidFill>
                            <a:srgbClr val="000000"/>
                          </a:solidFill>
                          <a:latin typeface="Calibri"/>
                        </a:rPr>
                        <a:t>7</a:t>
                      </a:r>
                      <a:r>
                        <a:rPr b="0" lang="en-US" sz="2000" spc="-1" strike="noStrike">
                          <a:solidFill>
                            <a:srgbClr val="000000"/>
                          </a:solidFill>
                          <a:latin typeface="Calibri"/>
                        </a:rPr>
                        <a:t>4,5</a:t>
                      </a:r>
                      <a:r>
                        <a:rPr b="0" lang="en-US" sz="2000" spc="4" strike="noStrike">
                          <a:solidFill>
                            <a:srgbClr val="000000"/>
                          </a:solidFill>
                          <a:latin typeface="Calibri"/>
                        </a:rPr>
                        <a:t>3</a:t>
                      </a:r>
                      <a:r>
                        <a:rPr b="0" lang="en-US" sz="2000" spc="-12" strike="noStrike">
                          <a:solidFill>
                            <a:srgbClr val="000000"/>
                          </a:solidFill>
                          <a:latin typeface="Calibri"/>
                        </a:rPr>
                        <a:t>5</a:t>
                      </a:r>
                      <a:r>
                        <a:rPr b="0" lang="en-US" sz="2000" spc="-7" strike="noStrike">
                          <a:solidFill>
                            <a:srgbClr val="000000"/>
                          </a:solidFill>
                          <a:latin typeface="Calibri"/>
                        </a:rPr>
                        <a:t>.</a:t>
                      </a:r>
                      <a:r>
                        <a:rPr b="0" lang="en-US" sz="2000" spc="-15" strike="noStrike">
                          <a:solidFill>
                            <a:srgbClr val="000000"/>
                          </a:solidFill>
                          <a:latin typeface="Calibri"/>
                        </a:rPr>
                        <a:t>0</a:t>
                      </a:r>
                      <a:r>
                        <a:rPr b="0" lang="en-US" sz="2000" spc="-1" strike="noStrike">
                          <a:solidFill>
                            <a:srgbClr val="000000"/>
                          </a:solidFill>
                          <a:latin typeface="Calibri"/>
                        </a:rPr>
                        <a:t>3</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c>
                  <a:txBody>
                    <a:bodyPr lIns="0" rIns="0" tIns="2520" bIns="0" anchor="t">
                      <a:noAutofit/>
                    </a:bodyPr>
                    <a:p>
                      <a:pPr algn="r">
                        <a:lnSpc>
                          <a:spcPct val="100000"/>
                        </a:lnSpc>
                        <a:spcBef>
                          <a:spcPts val="20"/>
                        </a:spcBef>
                      </a:pPr>
                      <a:r>
                        <a:rPr b="0" lang="en-US" sz="2000" spc="-1" strike="noStrike">
                          <a:solidFill>
                            <a:srgbClr val="000000"/>
                          </a:solidFill>
                          <a:latin typeface="Calibri"/>
                        </a:rPr>
                        <a:t>9</a:t>
                      </a:r>
                      <a:r>
                        <a:rPr b="0" lang="en-US" sz="2000" spc="4" strike="noStrike">
                          <a:solidFill>
                            <a:srgbClr val="000000"/>
                          </a:solidFill>
                          <a:latin typeface="Calibri"/>
                        </a:rPr>
                        <a:t>5</a:t>
                      </a:r>
                      <a:r>
                        <a:rPr b="0" lang="en-US" sz="2000" spc="-1" strike="noStrike">
                          <a:solidFill>
                            <a:srgbClr val="000000"/>
                          </a:solidFill>
                          <a:latin typeface="Calibri"/>
                        </a:rPr>
                        <a:t>,</a:t>
                      </a:r>
                      <a:r>
                        <a:rPr b="0" lang="en-US" sz="2000" spc="4" strike="noStrike">
                          <a:solidFill>
                            <a:srgbClr val="000000"/>
                          </a:solidFill>
                          <a:latin typeface="Calibri"/>
                        </a:rPr>
                        <a:t>7</a:t>
                      </a:r>
                      <a:r>
                        <a:rPr b="0" lang="en-US" sz="2000" spc="-1" strike="noStrike">
                          <a:solidFill>
                            <a:srgbClr val="000000"/>
                          </a:solidFill>
                          <a:latin typeface="Calibri"/>
                        </a:rPr>
                        <a:t>6</a:t>
                      </a:r>
                      <a:r>
                        <a:rPr b="0" lang="en-US" sz="2000" spc="4" strike="noStrike">
                          <a:solidFill>
                            <a:srgbClr val="000000"/>
                          </a:solidFill>
                          <a:latin typeface="Calibri"/>
                        </a:rPr>
                        <a:t>8</a:t>
                      </a:r>
                      <a:r>
                        <a:rPr b="0" lang="en-US" sz="2000" spc="-15" strike="noStrike">
                          <a:solidFill>
                            <a:srgbClr val="000000"/>
                          </a:solidFill>
                          <a:latin typeface="Calibri"/>
                        </a:rPr>
                        <a:t>.</a:t>
                      </a:r>
                      <a:r>
                        <a:rPr b="0" lang="en-US" sz="2000" spc="-1" strike="noStrike">
                          <a:solidFill>
                            <a:srgbClr val="000000"/>
                          </a:solidFill>
                          <a:latin typeface="Calibri"/>
                        </a:rPr>
                        <a:t>74</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c>
                  <a:txBody>
                    <a:bodyPr lIns="0" rIns="0" tIns="2520" bIns="0" anchor="t">
                      <a:noAutofit/>
                    </a:bodyPr>
                    <a:p>
                      <a:pPr algn="r">
                        <a:lnSpc>
                          <a:spcPct val="100000"/>
                        </a:lnSpc>
                        <a:spcBef>
                          <a:spcPts val="20"/>
                        </a:spcBef>
                      </a:pPr>
                      <a:r>
                        <a:rPr b="0" lang="en-US" sz="2000" spc="-1" strike="noStrike">
                          <a:solidFill>
                            <a:srgbClr val="000000"/>
                          </a:solidFill>
                          <a:latin typeface="Calibri"/>
                        </a:rPr>
                        <a:t>3</a:t>
                      </a:r>
                      <a:r>
                        <a:rPr b="0" lang="en-US" sz="2000" spc="4" strike="noStrike">
                          <a:solidFill>
                            <a:srgbClr val="000000"/>
                          </a:solidFill>
                          <a:latin typeface="Calibri"/>
                        </a:rPr>
                        <a:t>0</a:t>
                      </a:r>
                      <a:r>
                        <a:rPr b="0" lang="en-US" sz="2000" spc="-7" strike="noStrike">
                          <a:solidFill>
                            <a:srgbClr val="000000"/>
                          </a:solidFill>
                          <a:latin typeface="Calibri"/>
                        </a:rPr>
                        <a:t>.00</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r>
              <a:tr h="331920">
                <a:tc>
                  <a:txBody>
                    <a:bodyPr lIns="0" rIns="0" tIns="2520" bIns="0" anchor="t">
                      <a:noAutofit/>
                    </a:bodyPr>
                    <a:p>
                      <a:pPr algn="r">
                        <a:lnSpc>
                          <a:spcPct val="100000"/>
                        </a:lnSpc>
                        <a:spcBef>
                          <a:spcPts val="20"/>
                        </a:spcBef>
                      </a:pPr>
                      <a:r>
                        <a:rPr b="1" lang="en-US" sz="2000" spc="-1" strike="noStrike">
                          <a:solidFill>
                            <a:srgbClr val="ffffff"/>
                          </a:solidFill>
                          <a:latin typeface="Calibri"/>
                        </a:rPr>
                        <a:t>9</a:t>
                      </a:r>
                      <a:r>
                        <a:rPr b="1" lang="en-US" sz="2000" spc="4" strike="noStrike">
                          <a:solidFill>
                            <a:srgbClr val="ffffff"/>
                          </a:solidFill>
                          <a:latin typeface="Calibri"/>
                        </a:rPr>
                        <a:t>7</a:t>
                      </a:r>
                      <a:r>
                        <a:rPr b="1" lang="en-US" sz="2000" spc="-1" strike="noStrike">
                          <a:solidFill>
                            <a:srgbClr val="ffffff"/>
                          </a:solidFill>
                          <a:latin typeface="Calibri"/>
                        </a:rPr>
                        <a:t>4,535.</a:t>
                      </a:r>
                      <a:r>
                        <a:rPr b="1" lang="en-US" sz="2000" spc="-12" strike="noStrike">
                          <a:solidFill>
                            <a:srgbClr val="ffffff"/>
                          </a:solidFill>
                          <a:latin typeface="Calibri"/>
                        </a:rPr>
                        <a:t>0</a:t>
                      </a:r>
                      <a:r>
                        <a:rPr b="1" lang="en-US" sz="2000" spc="-1" strike="noStrike">
                          <a:solidFill>
                            <a:srgbClr val="ffffff"/>
                          </a:solidFill>
                          <a:latin typeface="Calibri"/>
                        </a:rPr>
                        <a:t>4</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2c5579"/>
                    </a:solidFill>
                  </a:tcPr>
                </a:tc>
                <a:tc>
                  <a:txBody>
                    <a:bodyPr lIns="0" rIns="0" tIns="2520" bIns="0" anchor="t">
                      <a:noAutofit/>
                    </a:bodyPr>
                    <a:p>
                      <a:pPr algn="r">
                        <a:lnSpc>
                          <a:spcPct val="100000"/>
                        </a:lnSpc>
                        <a:spcBef>
                          <a:spcPts val="20"/>
                        </a:spcBef>
                      </a:pPr>
                      <a:r>
                        <a:rPr b="0" lang="en-US" sz="2000" spc="-1" strike="noStrike">
                          <a:solidFill>
                            <a:srgbClr val="000000"/>
                          </a:solidFill>
                          <a:latin typeface="Calibri"/>
                        </a:rPr>
                        <a:t>1,2</a:t>
                      </a:r>
                      <a:r>
                        <a:rPr b="0" lang="en-US" sz="2000" spc="4" strike="noStrike">
                          <a:solidFill>
                            <a:srgbClr val="000000"/>
                          </a:solidFill>
                          <a:latin typeface="Calibri"/>
                        </a:rPr>
                        <a:t>9</a:t>
                      </a:r>
                      <a:r>
                        <a:rPr b="0" lang="en-US" sz="2000" spc="-1" strike="noStrike">
                          <a:solidFill>
                            <a:srgbClr val="000000"/>
                          </a:solidFill>
                          <a:latin typeface="Calibri"/>
                        </a:rPr>
                        <a:t>9,</a:t>
                      </a:r>
                      <a:r>
                        <a:rPr b="0" lang="en-US" sz="2000" spc="-12" strike="noStrike">
                          <a:solidFill>
                            <a:srgbClr val="000000"/>
                          </a:solidFill>
                          <a:latin typeface="Calibri"/>
                        </a:rPr>
                        <a:t>3</a:t>
                      </a:r>
                      <a:r>
                        <a:rPr b="0" lang="en-US" sz="2000" spc="-1" strike="noStrike">
                          <a:solidFill>
                            <a:srgbClr val="000000"/>
                          </a:solidFill>
                          <a:latin typeface="Calibri"/>
                        </a:rPr>
                        <a:t>80.</a:t>
                      </a:r>
                      <a:r>
                        <a:rPr b="0" lang="en-US" sz="2000" spc="-15" strike="noStrike">
                          <a:solidFill>
                            <a:srgbClr val="000000"/>
                          </a:solidFill>
                          <a:latin typeface="Calibri"/>
                        </a:rPr>
                        <a:t>0</a:t>
                      </a:r>
                      <a:r>
                        <a:rPr b="0" lang="en-US" sz="2000" spc="-1" strike="noStrike">
                          <a:solidFill>
                            <a:srgbClr val="000000"/>
                          </a:solidFill>
                          <a:latin typeface="Calibri"/>
                        </a:rPr>
                        <a:t>4</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c>
                  <a:txBody>
                    <a:bodyPr lIns="0" rIns="0" tIns="2520" bIns="0" anchor="t">
                      <a:noAutofit/>
                    </a:bodyPr>
                    <a:p>
                      <a:pPr algn="r">
                        <a:lnSpc>
                          <a:spcPct val="100000"/>
                        </a:lnSpc>
                        <a:spcBef>
                          <a:spcPts val="20"/>
                        </a:spcBef>
                      </a:pPr>
                      <a:r>
                        <a:rPr b="0" lang="en-US" sz="2000" spc="-1" strike="noStrike">
                          <a:solidFill>
                            <a:srgbClr val="000000"/>
                          </a:solidFill>
                          <a:latin typeface="Calibri"/>
                        </a:rPr>
                        <a:t>2</a:t>
                      </a:r>
                      <a:r>
                        <a:rPr b="0" lang="en-US" sz="2000" spc="4" strike="noStrike">
                          <a:solidFill>
                            <a:srgbClr val="000000"/>
                          </a:solidFill>
                          <a:latin typeface="Calibri"/>
                        </a:rPr>
                        <a:t>3</a:t>
                      </a:r>
                      <a:r>
                        <a:rPr b="0" lang="en-US" sz="2000" spc="-1" strike="noStrike">
                          <a:solidFill>
                            <a:srgbClr val="000000"/>
                          </a:solidFill>
                          <a:latin typeface="Calibri"/>
                        </a:rPr>
                        <a:t>4,9</a:t>
                      </a:r>
                      <a:r>
                        <a:rPr b="0" lang="en-US" sz="2000" spc="4" strike="noStrike">
                          <a:solidFill>
                            <a:srgbClr val="000000"/>
                          </a:solidFill>
                          <a:latin typeface="Calibri"/>
                        </a:rPr>
                        <a:t>9</a:t>
                      </a:r>
                      <a:r>
                        <a:rPr b="0" lang="en-US" sz="2000" spc="-12" strike="noStrike">
                          <a:solidFill>
                            <a:srgbClr val="000000"/>
                          </a:solidFill>
                          <a:latin typeface="Calibri"/>
                        </a:rPr>
                        <a:t>3</a:t>
                      </a:r>
                      <a:r>
                        <a:rPr b="0" lang="en-US" sz="2000" spc="-7" strike="noStrike">
                          <a:solidFill>
                            <a:srgbClr val="000000"/>
                          </a:solidFill>
                          <a:latin typeface="Calibri"/>
                        </a:rPr>
                        <a:t>.</a:t>
                      </a:r>
                      <a:r>
                        <a:rPr b="0" lang="en-US" sz="2000" spc="-15" strike="noStrike">
                          <a:solidFill>
                            <a:srgbClr val="000000"/>
                          </a:solidFill>
                          <a:latin typeface="Calibri"/>
                        </a:rPr>
                        <a:t>9</a:t>
                      </a:r>
                      <a:r>
                        <a:rPr b="0" lang="en-US" sz="2000" spc="-1" strike="noStrike">
                          <a:solidFill>
                            <a:srgbClr val="000000"/>
                          </a:solidFill>
                          <a:latin typeface="Calibri"/>
                        </a:rPr>
                        <a:t>5</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c>
                  <a:txBody>
                    <a:bodyPr lIns="0" rIns="0" tIns="2520" bIns="0" anchor="t">
                      <a:noAutofit/>
                    </a:bodyPr>
                    <a:p>
                      <a:pPr algn="r">
                        <a:lnSpc>
                          <a:spcPct val="100000"/>
                        </a:lnSpc>
                        <a:spcBef>
                          <a:spcPts val="20"/>
                        </a:spcBef>
                      </a:pPr>
                      <a:r>
                        <a:rPr b="0" lang="en-US" sz="2000" spc="-1" strike="noStrike">
                          <a:solidFill>
                            <a:srgbClr val="000000"/>
                          </a:solidFill>
                          <a:latin typeface="Calibri"/>
                        </a:rPr>
                        <a:t>3</a:t>
                      </a:r>
                      <a:r>
                        <a:rPr b="0" lang="en-US" sz="2000" spc="4" strike="noStrike">
                          <a:solidFill>
                            <a:srgbClr val="000000"/>
                          </a:solidFill>
                          <a:latin typeface="Calibri"/>
                        </a:rPr>
                        <a:t>2</a:t>
                      </a:r>
                      <a:r>
                        <a:rPr b="0" lang="en-US" sz="2000" spc="-7" strike="noStrike">
                          <a:solidFill>
                            <a:srgbClr val="000000"/>
                          </a:solidFill>
                          <a:latin typeface="Calibri"/>
                        </a:rPr>
                        <a:t>.00</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r>
              <a:tr h="331920">
                <a:tc>
                  <a:txBody>
                    <a:bodyPr lIns="0" rIns="0" tIns="2520" bIns="0" anchor="t">
                      <a:noAutofit/>
                    </a:bodyPr>
                    <a:p>
                      <a:pPr algn="r">
                        <a:lnSpc>
                          <a:spcPct val="100000"/>
                        </a:lnSpc>
                        <a:spcBef>
                          <a:spcPts val="20"/>
                        </a:spcBef>
                      </a:pPr>
                      <a:r>
                        <a:rPr b="1" lang="en-US" sz="2000" spc="-1" strike="noStrike">
                          <a:solidFill>
                            <a:srgbClr val="ffffff"/>
                          </a:solidFill>
                          <a:latin typeface="Calibri"/>
                        </a:rPr>
                        <a:t>1,29</a:t>
                      </a:r>
                      <a:r>
                        <a:rPr b="1" lang="en-US" sz="2000" spc="4" strike="noStrike">
                          <a:solidFill>
                            <a:srgbClr val="ffffff"/>
                          </a:solidFill>
                          <a:latin typeface="Calibri"/>
                        </a:rPr>
                        <a:t>9</a:t>
                      </a:r>
                      <a:r>
                        <a:rPr b="1" lang="en-US" sz="2000" spc="-1" strike="noStrike">
                          <a:solidFill>
                            <a:srgbClr val="ffffff"/>
                          </a:solidFill>
                          <a:latin typeface="Calibri"/>
                        </a:rPr>
                        <a:t>,</a:t>
                      </a:r>
                      <a:r>
                        <a:rPr b="1" lang="en-US" sz="2000" spc="-12" strike="noStrike">
                          <a:solidFill>
                            <a:srgbClr val="ffffff"/>
                          </a:solidFill>
                          <a:latin typeface="Calibri"/>
                        </a:rPr>
                        <a:t>3</a:t>
                      </a:r>
                      <a:r>
                        <a:rPr b="1" lang="en-US" sz="2000" spc="-1" strike="noStrike">
                          <a:solidFill>
                            <a:srgbClr val="ffffff"/>
                          </a:solidFill>
                          <a:latin typeface="Calibri"/>
                        </a:rPr>
                        <a:t>80.</a:t>
                      </a:r>
                      <a:r>
                        <a:rPr b="1" lang="en-US" sz="2000" spc="-12" strike="noStrike">
                          <a:solidFill>
                            <a:srgbClr val="ffffff"/>
                          </a:solidFill>
                          <a:latin typeface="Calibri"/>
                        </a:rPr>
                        <a:t>0</a:t>
                      </a:r>
                      <a:r>
                        <a:rPr b="1" lang="en-US" sz="2000" spc="-1" strike="noStrike">
                          <a:solidFill>
                            <a:srgbClr val="ffffff"/>
                          </a:solidFill>
                          <a:latin typeface="Calibri"/>
                        </a:rPr>
                        <a:t>5</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2c5579"/>
                    </a:solidFill>
                  </a:tcPr>
                </a:tc>
                <a:tc>
                  <a:txBody>
                    <a:bodyPr lIns="0" rIns="0" tIns="2520" bIns="0" anchor="t">
                      <a:noAutofit/>
                    </a:bodyPr>
                    <a:p>
                      <a:pPr algn="r">
                        <a:lnSpc>
                          <a:spcPct val="100000"/>
                        </a:lnSpc>
                        <a:spcBef>
                          <a:spcPts val="20"/>
                        </a:spcBef>
                      </a:pPr>
                      <a:r>
                        <a:rPr b="0" lang="en-US" sz="2000" spc="-1" strike="noStrike">
                          <a:solidFill>
                            <a:srgbClr val="000000"/>
                          </a:solidFill>
                          <a:latin typeface="Calibri"/>
                        </a:rPr>
                        <a:t>3,8</a:t>
                      </a:r>
                      <a:r>
                        <a:rPr b="0" lang="en-US" sz="2000" spc="4" strike="noStrike">
                          <a:solidFill>
                            <a:srgbClr val="000000"/>
                          </a:solidFill>
                          <a:latin typeface="Calibri"/>
                        </a:rPr>
                        <a:t>9</a:t>
                      </a:r>
                      <a:r>
                        <a:rPr b="0" lang="en-US" sz="2000" spc="-1" strike="noStrike">
                          <a:solidFill>
                            <a:srgbClr val="000000"/>
                          </a:solidFill>
                          <a:latin typeface="Calibri"/>
                        </a:rPr>
                        <a:t>8,</a:t>
                      </a:r>
                      <a:r>
                        <a:rPr b="0" lang="en-US" sz="2000" spc="-12" strike="noStrike">
                          <a:solidFill>
                            <a:srgbClr val="000000"/>
                          </a:solidFill>
                          <a:latin typeface="Calibri"/>
                        </a:rPr>
                        <a:t>1</a:t>
                      </a:r>
                      <a:r>
                        <a:rPr b="0" lang="en-US" sz="2000" spc="-1" strike="noStrike">
                          <a:solidFill>
                            <a:srgbClr val="000000"/>
                          </a:solidFill>
                          <a:latin typeface="Calibri"/>
                        </a:rPr>
                        <a:t>40.</a:t>
                      </a:r>
                      <a:r>
                        <a:rPr b="0" lang="en-US" sz="2000" spc="-15" strike="noStrike">
                          <a:solidFill>
                            <a:srgbClr val="000000"/>
                          </a:solidFill>
                          <a:latin typeface="Calibri"/>
                        </a:rPr>
                        <a:t>1</a:t>
                      </a:r>
                      <a:r>
                        <a:rPr b="0" lang="en-US" sz="2000" spc="-1" strike="noStrike">
                          <a:solidFill>
                            <a:srgbClr val="000000"/>
                          </a:solidFill>
                          <a:latin typeface="Calibri"/>
                        </a:rPr>
                        <a:t>2</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c>
                  <a:txBody>
                    <a:bodyPr lIns="0" rIns="0" tIns="2520" bIns="0" anchor="t">
                      <a:noAutofit/>
                    </a:bodyPr>
                    <a:p>
                      <a:pPr algn="r">
                        <a:lnSpc>
                          <a:spcPct val="100000"/>
                        </a:lnSpc>
                        <a:spcBef>
                          <a:spcPts val="20"/>
                        </a:spcBef>
                      </a:pPr>
                      <a:r>
                        <a:rPr b="0" lang="en-US" sz="2000" spc="-1" strike="noStrike">
                          <a:solidFill>
                            <a:srgbClr val="000000"/>
                          </a:solidFill>
                          <a:latin typeface="Calibri"/>
                        </a:rPr>
                        <a:t>3</a:t>
                      </a:r>
                      <a:r>
                        <a:rPr b="0" lang="en-US" sz="2000" spc="4" strike="noStrike">
                          <a:solidFill>
                            <a:srgbClr val="000000"/>
                          </a:solidFill>
                          <a:latin typeface="Calibri"/>
                        </a:rPr>
                        <a:t>3</a:t>
                      </a:r>
                      <a:r>
                        <a:rPr b="0" lang="en-US" sz="2000" spc="-1" strike="noStrike">
                          <a:solidFill>
                            <a:srgbClr val="000000"/>
                          </a:solidFill>
                          <a:latin typeface="Calibri"/>
                        </a:rPr>
                        <a:t>8,9</a:t>
                      </a:r>
                      <a:r>
                        <a:rPr b="0" lang="en-US" sz="2000" spc="4" strike="noStrike">
                          <a:solidFill>
                            <a:srgbClr val="000000"/>
                          </a:solidFill>
                          <a:latin typeface="Calibri"/>
                        </a:rPr>
                        <a:t>4</a:t>
                      </a:r>
                      <a:r>
                        <a:rPr b="0" lang="en-US" sz="2000" spc="-12" strike="noStrike">
                          <a:solidFill>
                            <a:srgbClr val="000000"/>
                          </a:solidFill>
                          <a:latin typeface="Calibri"/>
                        </a:rPr>
                        <a:t>4</a:t>
                      </a:r>
                      <a:r>
                        <a:rPr b="0" lang="en-US" sz="2000" spc="-7" strike="noStrike">
                          <a:solidFill>
                            <a:srgbClr val="000000"/>
                          </a:solidFill>
                          <a:latin typeface="Calibri"/>
                        </a:rPr>
                        <a:t>.</a:t>
                      </a:r>
                      <a:r>
                        <a:rPr b="0" lang="en-US" sz="2000" spc="-15" strike="noStrike">
                          <a:solidFill>
                            <a:srgbClr val="000000"/>
                          </a:solidFill>
                          <a:latin typeface="Calibri"/>
                        </a:rPr>
                        <a:t>3</a:t>
                      </a:r>
                      <a:r>
                        <a:rPr b="0" lang="en-US" sz="2000" spc="-1" strike="noStrike">
                          <a:solidFill>
                            <a:srgbClr val="000000"/>
                          </a:solidFill>
                          <a:latin typeface="Calibri"/>
                        </a:rPr>
                        <a:t>4</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c>
                  <a:txBody>
                    <a:bodyPr lIns="0" rIns="0" tIns="2520" bIns="0" anchor="t">
                      <a:noAutofit/>
                    </a:bodyPr>
                    <a:p>
                      <a:pPr algn="r">
                        <a:lnSpc>
                          <a:spcPct val="100000"/>
                        </a:lnSpc>
                        <a:spcBef>
                          <a:spcPts val="20"/>
                        </a:spcBef>
                      </a:pPr>
                      <a:r>
                        <a:rPr b="0" lang="en-US" sz="2000" spc="-1" strike="noStrike">
                          <a:solidFill>
                            <a:srgbClr val="000000"/>
                          </a:solidFill>
                          <a:latin typeface="Calibri"/>
                        </a:rPr>
                        <a:t>3</a:t>
                      </a:r>
                      <a:r>
                        <a:rPr b="0" lang="en-US" sz="2000" spc="4" strike="noStrike">
                          <a:solidFill>
                            <a:srgbClr val="000000"/>
                          </a:solidFill>
                          <a:latin typeface="Calibri"/>
                        </a:rPr>
                        <a:t>4</a:t>
                      </a:r>
                      <a:r>
                        <a:rPr b="0" lang="en-US" sz="2000" spc="-7" strike="noStrike">
                          <a:solidFill>
                            <a:srgbClr val="000000"/>
                          </a:solidFill>
                          <a:latin typeface="Calibri"/>
                        </a:rPr>
                        <a:t>.00</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cdd1d6"/>
                    </a:solidFill>
                  </a:tcPr>
                </a:tc>
              </a:tr>
              <a:tr h="349560">
                <a:tc>
                  <a:txBody>
                    <a:bodyPr lIns="0" rIns="0" tIns="10080" bIns="0" anchor="t">
                      <a:noAutofit/>
                    </a:bodyPr>
                    <a:p>
                      <a:pPr algn="r">
                        <a:lnSpc>
                          <a:spcPct val="100000"/>
                        </a:lnSpc>
                        <a:spcBef>
                          <a:spcPts val="79"/>
                        </a:spcBef>
                      </a:pPr>
                      <a:r>
                        <a:rPr b="1" lang="en-US" sz="2000" spc="-1" strike="noStrike">
                          <a:solidFill>
                            <a:srgbClr val="ffffff"/>
                          </a:solidFill>
                          <a:latin typeface="Calibri"/>
                        </a:rPr>
                        <a:t>3,89</a:t>
                      </a:r>
                      <a:r>
                        <a:rPr b="1" lang="en-US" sz="2000" spc="4" strike="noStrike">
                          <a:solidFill>
                            <a:srgbClr val="ffffff"/>
                          </a:solidFill>
                          <a:latin typeface="Calibri"/>
                        </a:rPr>
                        <a:t>8</a:t>
                      </a:r>
                      <a:r>
                        <a:rPr b="1" lang="en-US" sz="2000" spc="-1" strike="noStrike">
                          <a:solidFill>
                            <a:srgbClr val="ffffff"/>
                          </a:solidFill>
                          <a:latin typeface="Calibri"/>
                        </a:rPr>
                        <a:t>,</a:t>
                      </a:r>
                      <a:r>
                        <a:rPr b="1" lang="en-US" sz="2000" spc="-12" strike="noStrike">
                          <a:solidFill>
                            <a:srgbClr val="ffffff"/>
                          </a:solidFill>
                          <a:latin typeface="Calibri"/>
                        </a:rPr>
                        <a:t>1</a:t>
                      </a:r>
                      <a:r>
                        <a:rPr b="1" lang="en-US" sz="2000" spc="-1" strike="noStrike">
                          <a:solidFill>
                            <a:srgbClr val="ffffff"/>
                          </a:solidFill>
                          <a:latin typeface="Calibri"/>
                        </a:rPr>
                        <a:t>40.</a:t>
                      </a:r>
                      <a:r>
                        <a:rPr b="1" lang="en-US" sz="2000" spc="-12" strike="noStrike">
                          <a:solidFill>
                            <a:srgbClr val="ffffff"/>
                          </a:solidFill>
                          <a:latin typeface="Calibri"/>
                        </a:rPr>
                        <a:t>1</a:t>
                      </a:r>
                      <a:r>
                        <a:rPr b="1" lang="en-US" sz="2000" spc="-1" strike="noStrike">
                          <a:solidFill>
                            <a:srgbClr val="ffffff"/>
                          </a:solidFill>
                          <a:latin typeface="Calibri"/>
                        </a:rPr>
                        <a:t>3</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2c5579"/>
                    </a:solidFill>
                  </a:tcPr>
                </a:tc>
                <a:tc>
                  <a:txBody>
                    <a:bodyPr lIns="0" rIns="0" tIns="10080" bIns="0" anchor="t">
                      <a:noAutofit/>
                    </a:bodyPr>
                    <a:p>
                      <a:pPr algn="r">
                        <a:lnSpc>
                          <a:spcPct val="100000"/>
                        </a:lnSpc>
                        <a:spcBef>
                          <a:spcPts val="79"/>
                        </a:spcBef>
                      </a:pPr>
                      <a:r>
                        <a:rPr b="0" lang="en-US" sz="2000" spc="-1" strike="noStrike">
                          <a:solidFill>
                            <a:srgbClr val="000000"/>
                          </a:solidFill>
                          <a:latin typeface="Calibri"/>
                        </a:rPr>
                        <a:t>En</a:t>
                      </a:r>
                      <a:r>
                        <a:rPr b="0" lang="en-US" sz="2000" spc="-114" strike="noStrike">
                          <a:solidFill>
                            <a:srgbClr val="000000"/>
                          </a:solidFill>
                          <a:latin typeface="Calibri"/>
                        </a:rPr>
                        <a:t> </a:t>
                      </a:r>
                      <a:r>
                        <a:rPr b="0" lang="en-US" sz="2000" spc="-7" strike="noStrike">
                          <a:solidFill>
                            <a:srgbClr val="000000"/>
                          </a:solidFill>
                          <a:latin typeface="Calibri"/>
                        </a:rPr>
                        <a:t>adelante</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c>
                  <a:txBody>
                    <a:bodyPr lIns="0" rIns="0" tIns="10080" bIns="0" anchor="t">
                      <a:noAutofit/>
                    </a:bodyPr>
                    <a:p>
                      <a:pPr algn="r">
                        <a:lnSpc>
                          <a:spcPct val="100000"/>
                        </a:lnSpc>
                        <a:spcBef>
                          <a:spcPts val="79"/>
                        </a:spcBef>
                      </a:pPr>
                      <a:r>
                        <a:rPr b="0" lang="en-US" sz="2000" spc="-1" strike="noStrike">
                          <a:solidFill>
                            <a:srgbClr val="000000"/>
                          </a:solidFill>
                          <a:latin typeface="Calibri"/>
                        </a:rPr>
                        <a:t>1,2</a:t>
                      </a:r>
                      <a:r>
                        <a:rPr b="0" lang="en-US" sz="2000" spc="4" strike="noStrike">
                          <a:solidFill>
                            <a:srgbClr val="000000"/>
                          </a:solidFill>
                          <a:latin typeface="Calibri"/>
                        </a:rPr>
                        <a:t>2</a:t>
                      </a:r>
                      <a:r>
                        <a:rPr b="0" lang="en-US" sz="2000" spc="-1" strike="noStrike">
                          <a:solidFill>
                            <a:srgbClr val="000000"/>
                          </a:solidFill>
                          <a:latin typeface="Calibri"/>
                        </a:rPr>
                        <a:t>2,</a:t>
                      </a:r>
                      <a:r>
                        <a:rPr b="0" lang="en-US" sz="2000" spc="-12" strike="noStrike">
                          <a:solidFill>
                            <a:srgbClr val="000000"/>
                          </a:solidFill>
                          <a:latin typeface="Calibri"/>
                        </a:rPr>
                        <a:t>5</a:t>
                      </a:r>
                      <a:r>
                        <a:rPr b="0" lang="en-US" sz="2000" spc="-1" strike="noStrike">
                          <a:solidFill>
                            <a:srgbClr val="000000"/>
                          </a:solidFill>
                          <a:latin typeface="Calibri"/>
                        </a:rPr>
                        <a:t>22.</a:t>
                      </a:r>
                      <a:r>
                        <a:rPr b="0" lang="en-US" sz="2000" spc="-15" strike="noStrike">
                          <a:solidFill>
                            <a:srgbClr val="000000"/>
                          </a:solidFill>
                          <a:latin typeface="Calibri"/>
                        </a:rPr>
                        <a:t>7</a:t>
                      </a:r>
                      <a:r>
                        <a:rPr b="0" lang="en-US" sz="2000" spc="-1" strike="noStrike">
                          <a:solidFill>
                            <a:srgbClr val="000000"/>
                          </a:solidFill>
                          <a:latin typeface="Calibri"/>
                        </a:rPr>
                        <a:t>6</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c>
                  <a:txBody>
                    <a:bodyPr lIns="0" rIns="0" tIns="10080" bIns="0" anchor="t">
                      <a:noAutofit/>
                    </a:bodyPr>
                    <a:p>
                      <a:pPr algn="r">
                        <a:lnSpc>
                          <a:spcPct val="100000"/>
                        </a:lnSpc>
                        <a:spcBef>
                          <a:spcPts val="79"/>
                        </a:spcBef>
                      </a:pPr>
                      <a:r>
                        <a:rPr b="0" lang="en-US" sz="2000" spc="-1" strike="noStrike">
                          <a:solidFill>
                            <a:srgbClr val="000000"/>
                          </a:solidFill>
                          <a:latin typeface="Calibri"/>
                        </a:rPr>
                        <a:t>3</a:t>
                      </a:r>
                      <a:r>
                        <a:rPr b="0" lang="en-US" sz="2000" spc="4" strike="noStrike">
                          <a:solidFill>
                            <a:srgbClr val="000000"/>
                          </a:solidFill>
                          <a:latin typeface="Calibri"/>
                        </a:rPr>
                        <a:t>5</a:t>
                      </a:r>
                      <a:r>
                        <a:rPr b="0" lang="en-US" sz="2000" spc="-7" strike="noStrike">
                          <a:solidFill>
                            <a:srgbClr val="000000"/>
                          </a:solidFill>
                          <a:latin typeface="Calibri"/>
                        </a:rPr>
                        <a:t>.00</a:t>
                      </a:r>
                      <a:endParaRPr b="0" lang="es-MX" sz="2000" spc="-1" strike="noStrike">
                        <a:latin typeface="Arial"/>
                      </a:endParaRPr>
                    </a:p>
                  </a:txBody>
                  <a:tcPr anchor="t">
                    <a:lnL w="12240">
                      <a:solidFill>
                        <a:srgbClr val="ffffff"/>
                      </a:solidFill>
                    </a:lnL>
                    <a:lnR w="12240">
                      <a:solidFill>
                        <a:srgbClr val="ffffff"/>
                      </a:solidFill>
                    </a:lnR>
                    <a:lnT w="12240">
                      <a:solidFill>
                        <a:srgbClr val="ffffff"/>
                      </a:solidFill>
                    </a:lnT>
                    <a:lnB w="12240">
                      <a:solidFill>
                        <a:srgbClr val="ffffff"/>
                      </a:solidFill>
                    </a:lnB>
                    <a:solidFill>
                      <a:srgbClr val="e8e9eb"/>
                    </a:solidFill>
                  </a:tcPr>
                </a:tc>
              </a:tr>
            </a:tbl>
          </a:graphicData>
        </a:graphic>
      </p:graphicFrame>
      <p:sp>
        <p:nvSpPr>
          <p:cNvPr id="482" name="object 5"/>
          <p:cNvSpPr/>
          <p:nvPr/>
        </p:nvSpPr>
        <p:spPr>
          <a:xfrm>
            <a:off x="8532000" y="6503040"/>
            <a:ext cx="204120" cy="93600"/>
          </a:xfrm>
          <a:prstGeom prst="rect">
            <a:avLst/>
          </a:prstGeom>
          <a:noFill/>
          <a:ln w="0">
            <a:noFill/>
          </a:ln>
        </p:spPr>
        <p:style>
          <a:lnRef idx="0"/>
          <a:fillRef idx="0"/>
          <a:effectRef idx="0"/>
          <a:fontRef idx="minor"/>
        </p:style>
        <p:txBody>
          <a:bodyPr lIns="0" rIns="0" tIns="0" bIns="0" anchor="t">
            <a:spAutoFit/>
          </a:bodyPr>
          <a:p>
            <a:pPr marL="38160">
              <a:lnSpc>
                <a:spcPts val="734"/>
              </a:lnSpc>
              <a:tabLst>
                <a:tab algn="l" pos="0"/>
              </a:tabLst>
            </a:pPr>
            <a:fld id="{E7BB2C12-5E0E-4235-99B5-02D535642A9D}" type="slidenum">
              <a:rPr b="0" lang="en-US" sz="650" spc="9" strike="noStrike">
                <a:solidFill>
                  <a:srgbClr val="ffffff"/>
                </a:solidFill>
                <a:latin typeface="Calibri"/>
              </a:rPr>
              <a:t>&lt;número&gt;</a:t>
            </a:fld>
            <a:endParaRPr b="0" lang="es-MX" sz="650" spc="-1" strike="noStrike">
              <a:latin typeface="Arial"/>
            </a:endParaRPr>
          </a:p>
        </p:txBody>
      </p:sp>
      <p:sp>
        <p:nvSpPr>
          <p:cNvPr id="483" name="PlaceHolder 1"/>
          <p:cNvSpPr>
            <a:spLocks noGrp="1"/>
          </p:cNvSpPr>
          <p:nvPr>
            <p:ph type="title"/>
          </p:nvPr>
        </p:nvSpPr>
        <p:spPr>
          <a:xfrm>
            <a:off x="1905120" y="228600"/>
            <a:ext cx="6759360" cy="1157760"/>
          </a:xfrm>
          <a:prstGeom prst="rect">
            <a:avLst/>
          </a:prstGeom>
          <a:noFill/>
          <a:ln w="0">
            <a:noFill/>
          </a:ln>
        </p:spPr>
        <p:txBody>
          <a:bodyPr lIns="0" rIns="0" tIns="12600" bIns="0" anchor="t">
            <a:noAutofit/>
          </a:bodyPr>
          <a:p>
            <a:pPr marL="12600">
              <a:lnSpc>
                <a:spcPct val="100000"/>
              </a:lnSpc>
              <a:spcBef>
                <a:spcPts val="99"/>
              </a:spcBef>
            </a:pPr>
            <a:r>
              <a:rPr b="0" lang="en-US" sz="2800" spc="-35" strike="noStrike">
                <a:solidFill>
                  <a:srgbClr val="000000"/>
                </a:solidFill>
                <a:latin typeface="Calibri Light"/>
              </a:rPr>
              <a:t>Tarifa </a:t>
            </a:r>
            <a:r>
              <a:rPr b="0" lang="en-US" sz="2800" spc="-7" strike="noStrike">
                <a:solidFill>
                  <a:srgbClr val="000000"/>
                </a:solidFill>
                <a:latin typeface="Calibri Light"/>
              </a:rPr>
              <a:t>para </a:t>
            </a:r>
            <a:r>
              <a:rPr b="0" lang="en-US" sz="2800" spc="-1" strike="noStrike">
                <a:solidFill>
                  <a:srgbClr val="000000"/>
                </a:solidFill>
                <a:latin typeface="Calibri Light"/>
              </a:rPr>
              <a:t>el </a:t>
            </a:r>
            <a:r>
              <a:rPr b="0" lang="en-US" sz="2800" spc="-7" strike="noStrike">
                <a:solidFill>
                  <a:srgbClr val="000000"/>
                </a:solidFill>
                <a:latin typeface="Calibri Light"/>
              </a:rPr>
              <a:t>cálculo del </a:t>
            </a:r>
            <a:r>
              <a:rPr b="0" lang="en-US" sz="2800" spc="-1" strike="noStrike">
                <a:solidFill>
                  <a:srgbClr val="000000"/>
                </a:solidFill>
                <a:latin typeface="Calibri Light"/>
              </a:rPr>
              <a:t>impuesto </a:t>
            </a:r>
            <a:r>
              <a:rPr b="0" lang="en-US" sz="2800" spc="-7" strike="noStrike">
                <a:solidFill>
                  <a:srgbClr val="000000"/>
                </a:solidFill>
                <a:latin typeface="Calibri Light"/>
              </a:rPr>
              <a:t>Anual</a:t>
            </a:r>
            <a:r>
              <a:rPr b="0" lang="en-US" sz="2800" spc="-75" strike="noStrike">
                <a:solidFill>
                  <a:srgbClr val="000000"/>
                </a:solidFill>
                <a:latin typeface="Calibri Light"/>
              </a:rPr>
              <a:t> </a:t>
            </a:r>
            <a:r>
              <a:rPr b="0" lang="en-US" sz="2800" spc="-7" strike="noStrike">
                <a:solidFill>
                  <a:srgbClr val="000000"/>
                </a:solidFill>
                <a:latin typeface="Calibri Light"/>
              </a:rPr>
              <a:t>2021.</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4" name="Rectangle 1"/>
          <p:cNvSpPr/>
          <p:nvPr/>
        </p:nvSpPr>
        <p:spPr>
          <a:xfrm>
            <a:off x="299160" y="526680"/>
            <a:ext cx="8615880" cy="5298480"/>
          </a:xfrm>
          <a:prstGeom prst="rect">
            <a:avLst/>
          </a:prstGeom>
          <a:noFill/>
          <a:ln w="0">
            <a:noFill/>
          </a:ln>
        </p:spPr>
        <p:style>
          <a:lnRef idx="0"/>
          <a:fillRef idx="0"/>
          <a:effectRef idx="0"/>
          <a:fontRef idx="minor"/>
        </p:style>
        <p:txBody>
          <a:bodyPr numCol="1" spcCol="0" anchor="ctr">
            <a:spAutoFit/>
          </a:bodyPr>
          <a:p>
            <a:pPr algn="ctr">
              <a:lnSpc>
                <a:spcPct val="100000"/>
              </a:lnSpc>
              <a:tabLst>
                <a:tab algn="l" pos="0"/>
              </a:tabLst>
            </a:pPr>
            <a:r>
              <a:rPr b="1" lang="es-MX" sz="1600" spc="-1" strike="noStrike">
                <a:solidFill>
                  <a:srgbClr val="ffffff"/>
                </a:solidFill>
                <a:latin typeface="Calibri"/>
              </a:rPr>
              <a:t>TRES SUPUESTOS PARA CONTRASEÑA   Y OPCIÓN DE   SAT ID   CONTRASEÑA Y FIEL</a:t>
            </a:r>
            <a:endParaRPr b="0" lang="es-MX" sz="1600" spc="-1" strike="noStrike">
              <a:latin typeface="Arial"/>
            </a:endParaRPr>
          </a:p>
          <a:p>
            <a:pPr algn="just">
              <a:lnSpc>
                <a:spcPct val="100000"/>
              </a:lnSpc>
              <a:tabLst>
                <a:tab algn="l" pos="0"/>
              </a:tabLst>
            </a:pPr>
            <a:endParaRPr b="0" lang="es-MX" sz="1600" spc="-1" strike="noStrike">
              <a:latin typeface="Arial"/>
            </a:endParaRPr>
          </a:p>
          <a:p>
            <a:pPr marL="263520" indent="-263520" algn="just">
              <a:lnSpc>
                <a:spcPct val="100000"/>
              </a:lnSpc>
              <a:tabLst>
                <a:tab algn="l" pos="0"/>
              </a:tabLst>
            </a:pPr>
            <a:r>
              <a:rPr b="0" lang="es-MX" sz="1400" spc="-1" strike="noStrike">
                <a:solidFill>
                  <a:srgbClr val="222222"/>
                </a:solidFill>
                <a:latin typeface="Calibri"/>
              </a:rPr>
              <a:t>1.-  SI LA PÁGINA DEL SAT  PIDE QUE RENUEVES TU </a:t>
            </a:r>
            <a:r>
              <a:rPr b="1" lang="es-MX" sz="1400" spc="-1" strike="noStrike">
                <a:solidFill>
                  <a:srgbClr val="222222"/>
                </a:solidFill>
                <a:latin typeface="Calibri"/>
              </a:rPr>
              <a:t>CONTRASEÑA, </a:t>
            </a:r>
            <a:r>
              <a:rPr b="0" lang="es-MX" sz="1400" spc="-1" strike="noStrike">
                <a:solidFill>
                  <a:srgbClr val="222222"/>
                </a:solidFill>
                <a:latin typeface="Calibri"/>
              </a:rPr>
              <a:t>DIRECTAMENTE EN EL PORTAL ANOTANDO TU  </a:t>
            </a:r>
            <a:endParaRPr b="0" lang="es-MX" sz="1400" spc="-1" strike="noStrike">
              <a:latin typeface="Arial"/>
            </a:endParaRPr>
          </a:p>
          <a:p>
            <a:pPr marL="263520" indent="-263520" algn="just">
              <a:lnSpc>
                <a:spcPct val="100000"/>
              </a:lnSpc>
              <a:tabLst>
                <a:tab algn="l" pos="0"/>
              </a:tabLst>
            </a:pPr>
            <a:r>
              <a:rPr b="0" lang="es-MX" sz="1400" spc="-1" strike="noStrike">
                <a:solidFill>
                  <a:srgbClr val="222222"/>
                </a:solidFill>
                <a:latin typeface="Calibri"/>
              </a:rPr>
              <a:t>       </a:t>
            </a:r>
            <a:r>
              <a:rPr b="0" lang="es-MX" sz="1400" spc="-1" strike="noStrike">
                <a:solidFill>
                  <a:srgbClr val="222222"/>
                </a:solidFill>
                <a:latin typeface="Calibri"/>
              </a:rPr>
              <a:t>CORREO Y  TELEFONO SI RECUERDAS DE TU CONTRASEÑA Y TU CORREO Y TELÉFONO ESTA OPCION SOLO FUNCIONA  SI LO TIENES ACTUALIZADO EN EL  PORTAL.</a:t>
            </a:r>
            <a:endParaRPr b="0" lang="es-MX" sz="1400" spc="-1" strike="noStrike">
              <a:latin typeface="Arial"/>
            </a:endParaRPr>
          </a:p>
          <a:p>
            <a:pPr marL="263520" indent="-263520" algn="just">
              <a:lnSpc>
                <a:spcPct val="100000"/>
              </a:lnSpc>
              <a:tabLst>
                <a:tab algn="l" pos="0"/>
              </a:tabLst>
            </a:pPr>
            <a:endParaRPr b="0" lang="es-MX" sz="1400" spc="-1" strike="noStrike">
              <a:latin typeface="Arial"/>
            </a:endParaRPr>
          </a:p>
          <a:p>
            <a:pPr marL="263520" indent="-263520" algn="just">
              <a:lnSpc>
                <a:spcPct val="100000"/>
              </a:lnSpc>
              <a:tabLst>
                <a:tab algn="l" pos="0"/>
              </a:tabLst>
            </a:pPr>
            <a:r>
              <a:rPr b="0" lang="es-MX" sz="1400" spc="-1" strike="noStrike">
                <a:solidFill>
                  <a:srgbClr val="222222"/>
                </a:solidFill>
                <a:latin typeface="Calibri"/>
              </a:rPr>
              <a:t>2.-  RENOVAR </a:t>
            </a:r>
            <a:r>
              <a:rPr b="1" lang="es-MX" sz="1400" spc="-1" strike="noStrike">
                <a:solidFill>
                  <a:srgbClr val="222222"/>
                </a:solidFill>
                <a:latin typeface="Calibri"/>
              </a:rPr>
              <a:t>CONTRASEÑA </a:t>
            </a:r>
            <a:r>
              <a:rPr b="0" lang="es-MX" sz="1400" spc="-1" strike="noStrike">
                <a:solidFill>
                  <a:srgbClr val="222222"/>
                </a:solidFill>
                <a:latin typeface="Calibri"/>
              </a:rPr>
              <a:t>ACUDIENDO CON CITA EN  SAT ACUDIENDO CON IDENTIFICACIÓN OFICIAL PARA </a:t>
            </a:r>
            <a:endParaRPr b="0" lang="es-MX" sz="1400" spc="-1" strike="noStrike">
              <a:latin typeface="Arial"/>
            </a:endParaRPr>
          </a:p>
          <a:p>
            <a:pPr marL="263520" indent="-263520" algn="just">
              <a:lnSpc>
                <a:spcPct val="100000"/>
              </a:lnSpc>
              <a:tabLst>
                <a:tab algn="l" pos="0"/>
              </a:tabLst>
            </a:pPr>
            <a:r>
              <a:rPr b="0" lang="es-MX" sz="1400" spc="-1" strike="noStrike">
                <a:solidFill>
                  <a:srgbClr val="222222"/>
                </a:solidFill>
                <a:latin typeface="Calibri"/>
              </a:rPr>
              <a:t>       </a:t>
            </a:r>
            <a:r>
              <a:rPr b="0" lang="es-MX" sz="1400" spc="-1" strike="noStrike">
                <a:solidFill>
                  <a:srgbClr val="222222"/>
                </a:solidFill>
                <a:latin typeface="Calibri"/>
              </a:rPr>
              <a:t>2021 YA NO SE ACEPTA LA LICENCIA , </a:t>
            </a:r>
            <a:r>
              <a:rPr b="1" lang="es-MX" sz="1400" spc="-1" strike="noStrike">
                <a:solidFill>
                  <a:srgbClr val="222222"/>
                </a:solidFill>
                <a:latin typeface="Calibri"/>
              </a:rPr>
              <a:t>SOLO EL  * INE VIGENTE ASI COMO * PASAPORTE  o * CEDULA PROFESIONAL CON FOTOGRAFÍA (NO SE ACEPTA  CÉDULA PROFESIONAL DIGITAL)</a:t>
            </a:r>
            <a:endParaRPr b="0" lang="es-MX" sz="1400" spc="-1" strike="noStrike">
              <a:latin typeface="Arial"/>
            </a:endParaRPr>
          </a:p>
          <a:p>
            <a:pPr marL="263520" indent="-263520" algn="just">
              <a:lnSpc>
                <a:spcPct val="100000"/>
              </a:lnSpc>
              <a:tabLst>
                <a:tab algn="l" pos="0"/>
              </a:tabLst>
            </a:pPr>
            <a:endParaRPr b="0" lang="es-MX" sz="1400" spc="-1" strike="noStrike">
              <a:latin typeface="Arial"/>
            </a:endParaRPr>
          </a:p>
          <a:p>
            <a:pPr marL="263520" indent="-263520">
              <a:lnSpc>
                <a:spcPct val="100000"/>
              </a:lnSpc>
              <a:tabLst>
                <a:tab algn="l" pos="0"/>
              </a:tabLst>
            </a:pPr>
            <a:r>
              <a:rPr b="0" lang="es-MX" sz="1400" spc="-1" strike="noStrike">
                <a:solidFill>
                  <a:srgbClr val="222222"/>
                </a:solidFill>
                <a:latin typeface="Calibri"/>
              </a:rPr>
              <a:t>3.- RENOVAR </a:t>
            </a:r>
            <a:r>
              <a:rPr b="1" lang="es-MX" sz="1400" spc="-1" strike="noStrike">
                <a:solidFill>
                  <a:srgbClr val="222222"/>
                </a:solidFill>
                <a:latin typeface="Calibri"/>
              </a:rPr>
              <a:t>CONTRASEÑA </a:t>
            </a:r>
            <a:r>
              <a:rPr b="0" lang="es-MX" sz="1400" spc="-1" strike="noStrike">
                <a:solidFill>
                  <a:srgbClr val="222222"/>
                </a:solidFill>
                <a:latin typeface="Calibri"/>
              </a:rPr>
              <a:t>ACUDIENDO CON CITA EN  SAT,  O BIEN EN EL</a:t>
            </a:r>
            <a:r>
              <a:rPr b="1" lang="es-MX" sz="1400" spc="-1" strike="noStrike">
                <a:solidFill>
                  <a:srgbClr val="222222"/>
                </a:solidFill>
                <a:latin typeface="Calibri"/>
              </a:rPr>
              <a:t> MODULO RIF "SOLO SI SE TRATA DE </a:t>
            </a:r>
            <a:endParaRPr b="0" lang="es-MX" sz="1400" spc="-1" strike="noStrike">
              <a:latin typeface="Arial"/>
            </a:endParaRPr>
          </a:p>
          <a:p>
            <a:pPr marL="263520" indent="-263520">
              <a:lnSpc>
                <a:spcPct val="100000"/>
              </a:lnSpc>
              <a:tabLst>
                <a:tab algn="l" pos="0"/>
              </a:tabLst>
            </a:pPr>
            <a:r>
              <a:rPr b="1" lang="es-MX" sz="1400" spc="-1" strike="noStrike">
                <a:solidFill>
                  <a:srgbClr val="222222"/>
                </a:solidFill>
                <a:latin typeface="Calibri"/>
              </a:rPr>
              <a:t>      </a:t>
            </a:r>
            <a:r>
              <a:rPr b="1" lang="es-MX" sz="1400" spc="-1" strike="noStrike">
                <a:solidFill>
                  <a:srgbClr val="222222"/>
                </a:solidFill>
                <a:latin typeface="Calibri"/>
              </a:rPr>
              <a:t>CONTRIBUYENTE RIF" </a:t>
            </a:r>
            <a:br/>
            <a:endParaRPr b="0" lang="es-MX" sz="1400" spc="-1" strike="noStrike">
              <a:latin typeface="Arial"/>
            </a:endParaRPr>
          </a:p>
          <a:p>
            <a:pPr marL="264960" indent="-264960" algn="just">
              <a:lnSpc>
                <a:spcPct val="100000"/>
              </a:lnSpc>
              <a:buClr>
                <a:srgbClr val="000000"/>
              </a:buClr>
              <a:buFont typeface="Symbol" charset="2"/>
              <a:buChar char=""/>
              <a:tabLst>
                <a:tab algn="l" pos="0"/>
              </a:tabLst>
            </a:pPr>
            <a:r>
              <a:rPr b="0" lang="es-MX" sz="1400" spc="-1" strike="noStrike">
                <a:solidFill>
                  <a:srgbClr val="000000"/>
                </a:solidFill>
                <a:latin typeface="Calibri"/>
              </a:rPr>
              <a:t>O BIEN A TRAVÉS DE LA PAGINA DE SAT ID TANTO PARA </a:t>
            </a:r>
            <a:r>
              <a:rPr b="1" lang="es-MX" sz="1400" spc="-1" strike="noStrike">
                <a:solidFill>
                  <a:srgbClr val="000000"/>
                </a:solidFill>
                <a:latin typeface="Calibri"/>
              </a:rPr>
              <a:t>CONTRASEÑA     </a:t>
            </a:r>
            <a:r>
              <a:rPr b="0" lang="es-MX" sz="1400" spc="-1" strike="noStrike">
                <a:solidFill>
                  <a:srgbClr val="000000"/>
                </a:solidFill>
                <a:latin typeface="Calibri"/>
              </a:rPr>
              <a:t>INICIO  &gt;  OTROS TRAMITES   </a:t>
            </a:r>
            <a:r>
              <a:rPr b="0" lang="es-MX" sz="1400" spc="-1" strike="noStrike">
                <a:solidFill>
                  <a:srgbClr val="0563c1"/>
                </a:solidFill>
                <a:latin typeface="Calibri"/>
                <a:hlinkClick r:id="rId1"/>
              </a:rPr>
              <a:t>Solicitud de generación o actualización de Contraseña a través de SAT ID - Otros trámites y servicios - Portal de trámites y servicios - SAT</a:t>
            </a:r>
            <a:endParaRPr b="0" lang="es-MX" sz="1400" spc="-1" strike="noStrike">
              <a:latin typeface="Arial"/>
            </a:endParaRPr>
          </a:p>
          <a:p>
            <a:pPr algn="just">
              <a:lnSpc>
                <a:spcPct val="100000"/>
              </a:lnSpc>
              <a:tabLst>
                <a:tab algn="l" pos="0"/>
              </a:tabLst>
            </a:pPr>
            <a:r>
              <a:rPr b="0" lang="es-MX" sz="1400" spc="-1" strike="noStrike">
                <a:solidFill>
                  <a:srgbClr val="000000"/>
                </a:solidFill>
                <a:latin typeface="Calibri"/>
              </a:rPr>
              <a:t> </a:t>
            </a:r>
            <a:endParaRPr b="0" lang="es-MX" sz="1400" spc="-1" strike="noStrike">
              <a:latin typeface="Arial"/>
            </a:endParaRPr>
          </a:p>
          <a:p>
            <a:pPr algn="just">
              <a:lnSpc>
                <a:spcPct val="100000"/>
              </a:lnSpc>
              <a:tabLst>
                <a:tab algn="l" pos="0"/>
              </a:tabLst>
            </a:pPr>
            <a:r>
              <a:rPr b="1" lang="es-MX" sz="1400" spc="-1" strike="noStrike">
                <a:solidFill>
                  <a:srgbClr val="000000"/>
                </a:solidFill>
                <a:latin typeface="Calibri"/>
              </a:rPr>
              <a:t>CONSIDERAR QUE PARA ESTE AÑO 2021  EL SAT ES MÁS FLEXIBLE EN CUANTO AL FIRMADO CON EL DEDO,, (ANTERIORMENTE ERA RECHAZADO CON MAS FRECUENCIA)</a:t>
            </a:r>
            <a:r>
              <a:rPr b="0" lang="es-MX" sz="1400" spc="-1" strike="noStrike">
                <a:solidFill>
                  <a:srgbClr val="000000"/>
                </a:solidFill>
                <a:latin typeface="Calibri"/>
              </a:rPr>
              <a:t>                                                   </a:t>
            </a:r>
            <a:br/>
            <a:endParaRPr b="0" lang="es-MX" sz="1400" spc="-1" strike="noStrike">
              <a:latin typeface="Arial"/>
            </a:endParaRPr>
          </a:p>
          <a:p>
            <a:pPr marL="264960" indent="-264960" algn="just">
              <a:lnSpc>
                <a:spcPct val="100000"/>
              </a:lnSpc>
              <a:buClr>
                <a:srgbClr val="000000"/>
              </a:buClr>
              <a:buFont typeface="Symbol" charset="2"/>
              <a:buChar char=""/>
              <a:tabLst>
                <a:tab algn="l" pos="0"/>
              </a:tabLst>
            </a:pPr>
            <a:r>
              <a:rPr b="0" lang="es-MX" sz="1400" spc="-1" strike="noStrike">
                <a:solidFill>
                  <a:srgbClr val="000000"/>
                </a:solidFill>
                <a:latin typeface="Calibri"/>
              </a:rPr>
              <a:t>O PARA </a:t>
            </a:r>
            <a:r>
              <a:rPr b="1" lang="es-MX" sz="1400" spc="-1" strike="noStrike">
                <a:solidFill>
                  <a:srgbClr val="000000"/>
                </a:solidFill>
                <a:latin typeface="Calibri"/>
              </a:rPr>
              <a:t>FIRMA ELECTRÓNICA</a:t>
            </a:r>
            <a:r>
              <a:rPr b="0" lang="es-MX" sz="1400" spc="-1" strike="noStrike">
                <a:solidFill>
                  <a:srgbClr val="000000"/>
                </a:solidFill>
                <a:latin typeface="Calibri"/>
              </a:rPr>
              <a:t> TOMANDO EN CUENTA QUE LA RENOVACION NO HAYA TRANSCURRIDO MAS DE UN AÑO DE QUE VENCIO             INICIO  &gt;  OTROS TRAMITES   </a:t>
            </a:r>
            <a:r>
              <a:rPr b="0" lang="es-MX" sz="1400" spc="-1" strike="noStrike">
                <a:solidFill>
                  <a:srgbClr val="0563c1"/>
                </a:solidFill>
                <a:latin typeface="Calibri"/>
                <a:hlinkClick r:id="rId2"/>
              </a:rPr>
              <a:t>Solicitud de autorización para renovar el certificado de </a:t>
            </a:r>
            <a:r>
              <a:rPr b="0" lang="es-MX" sz="1400" spc="-1" strike="noStrike">
                <a:solidFill>
                  <a:srgbClr val="0563c1"/>
                </a:solidFill>
                <a:latin typeface="Calibri"/>
                <a:hlinkClick r:id="rId3"/>
              </a:rPr>
              <a:t>e.firma</a:t>
            </a:r>
            <a:r>
              <a:rPr b="0" lang="es-MX" sz="1400" spc="-1" strike="noStrike">
                <a:solidFill>
                  <a:srgbClr val="0563c1"/>
                </a:solidFill>
                <a:latin typeface="Calibri"/>
                <a:hlinkClick r:id="rId4"/>
              </a:rPr>
              <a:t> a través de la aplicación SAT ID.</a:t>
            </a:r>
            <a:r>
              <a:rPr b="0" lang="es-MX" sz="1400" spc="-1" strike="noStrike">
                <a:solidFill>
                  <a:srgbClr val="347733"/>
                </a:solidFill>
                <a:latin typeface="Calibri"/>
              </a:rPr>
              <a:t> </a:t>
            </a:r>
            <a:endParaRPr b="0" lang="es-MX" sz="1400" spc="-1" strike="noStrike">
              <a:latin typeface="Arial"/>
            </a:endParaRPr>
          </a:p>
          <a:p>
            <a:pPr algn="just">
              <a:lnSpc>
                <a:spcPct val="100000"/>
              </a:lnSpc>
              <a:tabLst>
                <a:tab algn="l" pos="0"/>
              </a:tabLst>
            </a:pPr>
            <a:endParaRPr b="0" lang="es-MX" sz="1400" spc="-1" strike="noStrike">
              <a:latin typeface="Arial"/>
            </a:endParaRPr>
          </a:p>
          <a:p>
            <a:pPr algn="just">
              <a:lnSpc>
                <a:spcPct val="100000"/>
              </a:lnSpc>
              <a:tabLst>
                <a:tab algn="l" pos="0"/>
              </a:tabLst>
            </a:pPr>
            <a:endParaRPr b="0" lang="es-MX" sz="1400" spc="-1" strike="noStrike">
              <a:latin typeface="Arial"/>
            </a:endParaRPr>
          </a:p>
          <a:p>
            <a:pPr algn="just">
              <a:lnSpc>
                <a:spcPct val="100000"/>
              </a:lnSpc>
              <a:tabLst>
                <a:tab algn="l" pos="0"/>
              </a:tabLst>
            </a:pPr>
            <a:endParaRPr b="0" lang="es-MX" sz="1400" spc="-1" strike="noStrike">
              <a:latin typeface="Arial"/>
            </a:endParaRPr>
          </a:p>
          <a:p>
            <a:pPr algn="ctr">
              <a:lnSpc>
                <a:spcPct val="100000"/>
              </a:lnSpc>
              <a:tabLst>
                <a:tab algn="l" pos="0"/>
              </a:tabLst>
            </a:pPr>
            <a:r>
              <a:rPr b="1" lang="es-MX" sz="1600" spc="-1" strike="noStrike">
                <a:solidFill>
                  <a:srgbClr val="347733"/>
                </a:solidFill>
                <a:latin typeface="Calibri"/>
              </a:rPr>
              <a:t>A CONTINUACION SE COMPARTE UN DIPTICO CONTRASEÑA</a:t>
            </a:r>
            <a:endParaRPr b="0" lang="es-MX" sz="1600" spc="-1" strike="noStrike">
              <a:latin typeface="Arial"/>
            </a:endParaRPr>
          </a:p>
        </p:txBody>
      </p:sp>
    </p:spTree>
  </p:cSld>
  <mc:AlternateContent>
    <mc:Choice Requires="p14">
      <p:transition spd="slow" p14:dur="2000"/>
    </mc:Choice>
    <mc:Fallback>
      <p:transition spd="slow"/>
    </mc:Fallback>
  </mc:AlternateContent>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5" name="Imagen 1" descr=""/>
          <p:cNvPicPr/>
          <p:nvPr/>
        </p:nvPicPr>
        <p:blipFill>
          <a:blip r:embed="rId1"/>
          <a:stretch/>
        </p:blipFill>
        <p:spPr>
          <a:xfrm>
            <a:off x="136080" y="-233640"/>
            <a:ext cx="9143640" cy="6869160"/>
          </a:xfrm>
          <a:prstGeom prst="rect">
            <a:avLst/>
          </a:prstGeom>
          <a:ln w="0">
            <a:noFill/>
          </a:ln>
        </p:spPr>
      </p:pic>
    </p:spTree>
  </p:cSld>
  <mc:AlternateContent>
    <mc:Choice Requires="p14">
      <p:transition spd="slow" p14:dur="2000"/>
    </mc:Choice>
    <mc:Fallback>
      <p:transition spd="slow"/>
    </mc:Fallback>
  </mc:AlternateContent>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6" name="Imagen 1" descr=""/>
          <p:cNvPicPr/>
          <p:nvPr/>
        </p:nvPicPr>
        <p:blipFill>
          <a:blip r:embed="rId1"/>
          <a:stretch/>
        </p:blipFill>
        <p:spPr>
          <a:xfrm>
            <a:off x="-24480" y="0"/>
            <a:ext cx="9192600" cy="6857640"/>
          </a:xfrm>
          <a:prstGeom prst="rect">
            <a:avLst/>
          </a:prstGeom>
          <a:ln w="0">
            <a:noFill/>
          </a:ln>
        </p:spPr>
      </p:pic>
    </p:spTree>
  </p:cSld>
  <mc:AlternateContent>
    <mc:Choice Requires="p14">
      <p:transition spd="slow" p14:dur="2000"/>
    </mc:Choice>
    <mc:Fallback>
      <p:transition spd="slow"/>
    </mc:Fallback>
  </mc:AlternateContent>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7" name="Rectángulo 1"/>
          <p:cNvSpPr/>
          <p:nvPr/>
        </p:nvSpPr>
        <p:spPr>
          <a:xfrm>
            <a:off x="1042560" y="802080"/>
            <a:ext cx="7098120" cy="8823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s-ES" sz="2600" spc="-1" strike="noStrike">
                <a:solidFill>
                  <a:srgbClr val="000000"/>
                </a:solidFill>
                <a:latin typeface="Calibri"/>
              </a:rPr>
              <a:t>GUÍA Solicitud de generación o actualización de Contraseña a través de SAT ID</a:t>
            </a:r>
            <a:endParaRPr b="0" lang="es-MX" sz="2600" spc="-1" strike="noStrike">
              <a:latin typeface="Arial"/>
            </a:endParaRPr>
          </a:p>
        </p:txBody>
      </p:sp>
      <p:sp>
        <p:nvSpPr>
          <p:cNvPr id="488" name="Rectángulo 2"/>
          <p:cNvSpPr/>
          <p:nvPr/>
        </p:nvSpPr>
        <p:spPr>
          <a:xfrm>
            <a:off x="240480" y="2465640"/>
            <a:ext cx="3464640" cy="34444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s-ES" sz="2000" spc="-1" strike="noStrike">
                <a:solidFill>
                  <a:srgbClr val="000000"/>
                </a:solidFill>
                <a:latin typeface="Calibri"/>
              </a:rPr>
              <a:t>Ingresa al portal del SAT en la sección de </a:t>
            </a:r>
            <a:r>
              <a:rPr b="1" lang="es-ES" sz="2000" spc="-1" strike="noStrike" u="sng">
                <a:solidFill>
                  <a:srgbClr val="000000"/>
                </a:solidFill>
                <a:uFillTx/>
                <a:latin typeface="Calibri"/>
              </a:rPr>
              <a:t>Otros trámites </a:t>
            </a:r>
            <a:r>
              <a:rPr b="1" lang="es-ES" sz="2000" spc="-1" strike="noStrike">
                <a:solidFill>
                  <a:srgbClr val="000000"/>
                </a:solidFill>
                <a:latin typeface="Calibri"/>
              </a:rPr>
              <a:t>y servicios. </a:t>
            </a:r>
            <a:endParaRPr b="0" lang="es-MX" sz="2000" spc="-1" strike="noStrike">
              <a:latin typeface="Arial"/>
            </a:endParaRPr>
          </a:p>
          <a:p>
            <a:pPr>
              <a:lnSpc>
                <a:spcPct val="100000"/>
              </a:lnSpc>
            </a:pPr>
            <a:endParaRPr b="0" lang="es-MX" sz="2000" spc="-1" strike="noStrike">
              <a:latin typeface="Arial"/>
            </a:endParaRPr>
          </a:p>
          <a:p>
            <a:pPr>
              <a:lnSpc>
                <a:spcPct val="100000"/>
              </a:lnSpc>
            </a:pPr>
            <a:r>
              <a:rPr b="1" lang="es-ES" sz="2000" spc="-1" strike="noStrike">
                <a:solidFill>
                  <a:srgbClr val="000000"/>
                </a:solidFill>
                <a:latin typeface="Calibri"/>
              </a:rPr>
              <a:t>Busca y da clic en </a:t>
            </a:r>
            <a:r>
              <a:rPr b="1" lang="es-ES" sz="2000" spc="-1" strike="noStrike" u="sng">
                <a:solidFill>
                  <a:srgbClr val="000000"/>
                </a:solidFill>
                <a:uFillTx/>
                <a:latin typeface="Calibri"/>
              </a:rPr>
              <a:t>Identificación</a:t>
            </a:r>
            <a:r>
              <a:rPr b="1" lang="es-ES" sz="2000" spc="-1" strike="noStrike">
                <a:solidFill>
                  <a:srgbClr val="000000"/>
                </a:solidFill>
                <a:latin typeface="Calibri"/>
              </a:rPr>
              <a:t> y firmado electrónico. </a:t>
            </a:r>
            <a:endParaRPr b="0" lang="es-MX" sz="2000" spc="-1" strike="noStrike">
              <a:latin typeface="Arial"/>
            </a:endParaRPr>
          </a:p>
          <a:p>
            <a:pPr>
              <a:lnSpc>
                <a:spcPct val="100000"/>
              </a:lnSpc>
            </a:pPr>
            <a:endParaRPr b="0" lang="es-MX" sz="2000" spc="-1" strike="noStrike">
              <a:latin typeface="Arial"/>
            </a:endParaRPr>
          </a:p>
          <a:p>
            <a:pPr>
              <a:lnSpc>
                <a:spcPct val="100000"/>
              </a:lnSpc>
            </a:pPr>
            <a:r>
              <a:rPr b="1" lang="es-ES" sz="2000" spc="-1" strike="noStrike">
                <a:solidFill>
                  <a:srgbClr val="000000"/>
                </a:solidFill>
                <a:latin typeface="Calibri"/>
              </a:rPr>
              <a:t>Selecciona Solicitud de generación o actualización de Contraseña a través de SAT ID.</a:t>
            </a:r>
            <a:endParaRPr b="0" lang="es-MX" sz="2000" spc="-1" strike="noStrike">
              <a:latin typeface="Arial"/>
            </a:endParaRPr>
          </a:p>
        </p:txBody>
      </p:sp>
      <p:pic>
        <p:nvPicPr>
          <p:cNvPr id="489" name="Imagen 3" descr=""/>
          <p:cNvPicPr/>
          <p:nvPr/>
        </p:nvPicPr>
        <p:blipFill>
          <a:blip r:embed="rId1"/>
          <a:stretch/>
        </p:blipFill>
        <p:spPr>
          <a:xfrm>
            <a:off x="3840840" y="2133720"/>
            <a:ext cx="5302800" cy="4282920"/>
          </a:xfrm>
          <a:prstGeom prst="rect">
            <a:avLst/>
          </a:prstGeom>
          <a:ln w="0">
            <a:noFill/>
          </a:ln>
        </p:spPr>
      </p:pic>
    </p:spTree>
  </p:cSld>
  <mc:AlternateContent>
    <mc:Choice Requires="p14">
      <p:transition spd="slow" p14:dur="2000"/>
    </mc:Choice>
    <mc:Fallback>
      <p:transition spd="slow"/>
    </mc:Fallback>
  </mc:AlternateContent>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0" name="Rectángulo 1"/>
          <p:cNvSpPr/>
          <p:nvPr/>
        </p:nvSpPr>
        <p:spPr>
          <a:xfrm>
            <a:off x="821880" y="786600"/>
            <a:ext cx="7828560" cy="11876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s-ES" sz="2400" spc="-1" strike="noStrike">
                <a:solidFill>
                  <a:srgbClr val="000000"/>
                </a:solidFill>
                <a:latin typeface="Calibri"/>
              </a:rPr>
              <a:t>En la pantalla principal, da clic en el botón de REQUISITOS para validar la información requerida para el trámite o clic en INICIAR TRÁMITE GENERACIÓN DE CONTRASEÑA</a:t>
            </a:r>
            <a:endParaRPr b="0" lang="es-MX" sz="2400" spc="-1" strike="noStrike">
              <a:latin typeface="Arial"/>
            </a:endParaRPr>
          </a:p>
        </p:txBody>
      </p:sp>
      <p:pic>
        <p:nvPicPr>
          <p:cNvPr id="491" name="Imagen 2" descr=""/>
          <p:cNvPicPr/>
          <p:nvPr/>
        </p:nvPicPr>
        <p:blipFill>
          <a:blip r:embed="rId1"/>
          <a:stretch/>
        </p:blipFill>
        <p:spPr>
          <a:xfrm>
            <a:off x="1089000" y="2017800"/>
            <a:ext cx="6640560" cy="4342680"/>
          </a:xfrm>
          <a:prstGeom prst="rect">
            <a:avLst/>
          </a:prstGeom>
          <a:ln w="0">
            <a:noFill/>
          </a:ln>
        </p:spPr>
      </p:pic>
    </p:spTree>
  </p:cSld>
  <mc:AlternateContent>
    <mc:Choice Requires="p14">
      <p:transition spd="slow" p14:dur="2000"/>
    </mc:Choice>
    <mc:Fallback>
      <p:transition spd="slow"/>
    </mc:Fallback>
  </mc:AlternateContent>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2" name="Rectángulo 1"/>
          <p:cNvSpPr/>
          <p:nvPr/>
        </p:nvSpPr>
        <p:spPr>
          <a:xfrm>
            <a:off x="465120" y="1062720"/>
            <a:ext cx="7517520" cy="4561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s-ES" sz="2400" spc="-1" strike="noStrike">
                <a:solidFill>
                  <a:srgbClr val="000000"/>
                </a:solidFill>
                <a:latin typeface="Calibri"/>
              </a:rPr>
              <a:t>Da clic en el botón de Comenzar para iniciar.</a:t>
            </a:r>
            <a:endParaRPr b="0" lang="es-MX" sz="2400" spc="-1" strike="noStrike">
              <a:latin typeface="Arial"/>
            </a:endParaRPr>
          </a:p>
        </p:txBody>
      </p:sp>
      <p:pic>
        <p:nvPicPr>
          <p:cNvPr id="493" name="Imagen 2" descr=""/>
          <p:cNvPicPr/>
          <p:nvPr/>
        </p:nvPicPr>
        <p:blipFill>
          <a:blip r:embed="rId1"/>
          <a:stretch/>
        </p:blipFill>
        <p:spPr>
          <a:xfrm>
            <a:off x="1366200" y="1755000"/>
            <a:ext cx="6273000" cy="4677120"/>
          </a:xfrm>
          <a:prstGeom prst="rect">
            <a:avLst/>
          </a:prstGeom>
          <a:ln w="0">
            <a:noFill/>
          </a:ln>
        </p:spPr>
      </p:pic>
    </p:spTree>
  </p:cSld>
  <mc:AlternateContent>
    <mc:Choice Requires="p14">
      <p:transition spd="slow" p14:dur="2000"/>
    </mc:Choice>
    <mc:Fallback>
      <p:transition spd="slow"/>
    </mc:Fallback>
  </mc:AlternateContent>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4" name="Rectángulo 1"/>
          <p:cNvSpPr/>
          <p:nvPr/>
        </p:nvSpPr>
        <p:spPr>
          <a:xfrm>
            <a:off x="2093400" y="843840"/>
            <a:ext cx="4571640" cy="6390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s-ES" sz="1800" spc="-1" strike="noStrike">
                <a:solidFill>
                  <a:srgbClr val="000000"/>
                </a:solidFill>
                <a:latin typeface="Calibri"/>
              </a:rPr>
              <a:t>En la pantalla de Información importante, da clic en Continuar.</a:t>
            </a:r>
            <a:endParaRPr b="0" lang="es-MX" sz="1800" spc="-1" strike="noStrike">
              <a:latin typeface="Arial"/>
            </a:endParaRPr>
          </a:p>
        </p:txBody>
      </p:sp>
      <p:pic>
        <p:nvPicPr>
          <p:cNvPr id="495" name="Imagen 2" descr=""/>
          <p:cNvPicPr/>
          <p:nvPr/>
        </p:nvPicPr>
        <p:blipFill>
          <a:blip r:embed="rId1"/>
          <a:stretch/>
        </p:blipFill>
        <p:spPr>
          <a:xfrm>
            <a:off x="719640" y="1477800"/>
            <a:ext cx="6883920" cy="5186880"/>
          </a:xfrm>
          <a:prstGeom prst="rect">
            <a:avLst/>
          </a:prstGeom>
          <a:ln w="0">
            <a:noFill/>
          </a:ln>
        </p:spPr>
      </p:pic>
    </p:spTree>
  </p:cSld>
  <mc:AlternateContent>
    <mc:Choice Requires="p14">
      <p:transition spd="slow" p14:dur="2000"/>
    </mc:Choice>
    <mc:Fallback>
      <p:transition spd="slow"/>
    </mc:Fallback>
  </mc:AlternateContent>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6" name="Rectángulo 1"/>
          <p:cNvSpPr/>
          <p:nvPr/>
        </p:nvSpPr>
        <p:spPr>
          <a:xfrm>
            <a:off x="287640" y="1083960"/>
            <a:ext cx="8701920" cy="3646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s-ES" sz="1800" spc="-1" strike="noStrike">
                <a:solidFill>
                  <a:srgbClr val="000000"/>
                </a:solidFill>
                <a:latin typeface="Calibri"/>
              </a:rPr>
              <a:t>El sistema mostrará los TÉRMINOS Y CONDICIONES, si estás de acuerdo, da clic en Siguiente</a:t>
            </a:r>
            <a:endParaRPr b="0" lang="es-MX" sz="1800" spc="-1" strike="noStrike">
              <a:latin typeface="Arial"/>
            </a:endParaRPr>
          </a:p>
        </p:txBody>
      </p:sp>
      <p:pic>
        <p:nvPicPr>
          <p:cNvPr id="497" name="Imagen 2" descr=""/>
          <p:cNvPicPr/>
          <p:nvPr/>
        </p:nvPicPr>
        <p:blipFill>
          <a:blip r:embed="rId1"/>
          <a:stretch/>
        </p:blipFill>
        <p:spPr>
          <a:xfrm>
            <a:off x="1296360" y="1487520"/>
            <a:ext cx="6665760" cy="489456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0" name="Picture 12" descr="Hoy es el día más triste del 2011"/>
          <p:cNvPicPr/>
          <p:nvPr/>
        </p:nvPicPr>
        <p:blipFill>
          <a:blip r:embed="rId1">
            <a:lum bright="70000" contrast="-70000"/>
          </a:blip>
          <a:stretch/>
        </p:blipFill>
        <p:spPr>
          <a:xfrm>
            <a:off x="4090680" y="2295360"/>
            <a:ext cx="4639680" cy="3352320"/>
          </a:xfrm>
          <a:prstGeom prst="rect">
            <a:avLst/>
          </a:prstGeom>
          <a:ln w="0">
            <a:noFill/>
          </a:ln>
          <a:effectLst>
            <a:softEdge rad="112680"/>
          </a:effectLst>
        </p:spPr>
      </p:pic>
      <p:sp>
        <p:nvSpPr>
          <p:cNvPr id="271" name="1 Título"/>
          <p:cNvSpPr/>
          <p:nvPr/>
        </p:nvSpPr>
        <p:spPr>
          <a:xfrm>
            <a:off x="249120" y="981000"/>
            <a:ext cx="6324120" cy="6062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s-MX" sz="3200" spc="-1" strike="noStrike">
                <a:solidFill>
                  <a:srgbClr val="7c7c7c"/>
                </a:solidFill>
                <a:latin typeface="Arial"/>
              </a:rPr>
              <a:t>Fecha de presentación de declaraciones </a:t>
            </a:r>
            <a:endParaRPr b="0" lang="es-MX" sz="3200" spc="-1" strike="noStrike">
              <a:latin typeface="Arial"/>
            </a:endParaRPr>
          </a:p>
        </p:txBody>
      </p:sp>
      <p:sp>
        <p:nvSpPr>
          <p:cNvPr id="272" name="4 Forma libre"/>
          <p:cNvSpPr/>
          <p:nvPr/>
        </p:nvSpPr>
        <p:spPr>
          <a:xfrm>
            <a:off x="5652720" y="1433160"/>
            <a:ext cx="1688040" cy="843840"/>
          </a:xfrm>
          <a:custGeom>
            <a:avLst/>
            <a:gdLst/>
            <a:ahLst/>
            <a:rect l="l" t="t" r="r" b="b"/>
            <a:pathLst>
              <a:path w="1688371" h="844185">
                <a:moveTo>
                  <a:pt x="0" y="140700"/>
                </a:moveTo>
                <a:cubicBezTo>
                  <a:pt x="0" y="62994"/>
                  <a:pt x="62994" y="0"/>
                  <a:pt x="140700" y="0"/>
                </a:cubicBezTo>
                <a:lnTo>
                  <a:pt x="1547671" y="0"/>
                </a:lnTo>
                <a:cubicBezTo>
                  <a:pt x="1625377" y="0"/>
                  <a:pt x="1688371" y="62994"/>
                  <a:pt x="1688371" y="140700"/>
                </a:cubicBezTo>
                <a:lnTo>
                  <a:pt x="1688371" y="703485"/>
                </a:lnTo>
                <a:cubicBezTo>
                  <a:pt x="1688371" y="781191"/>
                  <a:pt x="1625377" y="844185"/>
                  <a:pt x="1547671" y="844185"/>
                </a:cubicBezTo>
                <a:lnTo>
                  <a:pt x="140700" y="844185"/>
                </a:lnTo>
                <a:cubicBezTo>
                  <a:pt x="62994" y="844185"/>
                  <a:pt x="0" y="781191"/>
                  <a:pt x="0" y="703485"/>
                </a:cubicBezTo>
                <a:lnTo>
                  <a:pt x="0" y="140700"/>
                </a:lnTo>
                <a:close/>
              </a:path>
            </a:pathLst>
          </a:custGeom>
          <a:gradFill rotWithShape="0">
            <a:gsLst>
              <a:gs pos="0">
                <a:srgbClr val="f08c56"/>
              </a:gs>
              <a:gs pos="100000">
                <a:srgbClr val="f57a27"/>
              </a:gs>
            </a:gsLst>
            <a:lin ang="5400000"/>
          </a:gradFill>
          <a:ln w="0">
            <a:noFill/>
          </a:ln>
          <a:scene3d>
            <a:camera prst="orthographicFront"/>
            <a:lightRig dir="t" rig="threePt">
              <a:rot lat="0" lon="0" rev="7500000"/>
            </a:lightRig>
          </a:scene3d>
          <a:sp3d prstMaterial="plastic">
            <a:bevelT prst="relaxedInset" w="127000" h="25400"/>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p:style>
        <p:txBody>
          <a:bodyPr lIns="102240" rIns="102240" tIns="102240" bIns="102240" anchor="ctr">
            <a:noAutofit/>
            <a:scene3d>
              <a:camera prst="orthographicFront"/>
              <a:lightRig dir="t" rig="threePt">
                <a:rot lat="0" lon="0" rev="7500000"/>
              </a:lightRig>
            </a:scene3d>
            <a:sp3d prstMaterial="plastic">
              <a:bevelT prst="relaxedInset" w="127000" h="25400"/>
            </a:sp3d>
          </a:bodyPr>
          <a:p>
            <a:pPr algn="ctr">
              <a:lnSpc>
                <a:spcPct val="90000"/>
              </a:lnSpc>
              <a:spcAft>
                <a:spcPts val="561"/>
              </a:spcAft>
            </a:pPr>
            <a:r>
              <a:rPr b="0" lang="es-MX" sz="1600" spc="-1" strike="noStrike">
                <a:solidFill>
                  <a:srgbClr val="ffffff"/>
                </a:solidFill>
                <a:latin typeface="Calibri"/>
              </a:rPr>
              <a:t>Enero-febrero </a:t>
            </a:r>
            <a:r>
              <a:rPr b="1" lang="es-MX" sz="1600" spc="-1" strike="noStrike">
                <a:solidFill>
                  <a:srgbClr val="ffffff"/>
                </a:solidFill>
                <a:latin typeface="Calibri"/>
              </a:rPr>
              <a:t>31 de Marzo*</a:t>
            </a:r>
            <a:endParaRPr b="0" lang="es-MX" sz="1600" spc="-1" strike="noStrike">
              <a:latin typeface="Arial"/>
            </a:endParaRPr>
          </a:p>
        </p:txBody>
      </p:sp>
      <p:sp>
        <p:nvSpPr>
          <p:cNvPr id="273" name="5 Forma libre"/>
          <p:cNvSpPr/>
          <p:nvPr/>
        </p:nvSpPr>
        <p:spPr>
          <a:xfrm>
            <a:off x="7261920" y="2362320"/>
            <a:ext cx="1688040" cy="843840"/>
          </a:xfrm>
          <a:custGeom>
            <a:avLst/>
            <a:gdLst/>
            <a:ahLst/>
            <a:rect l="l" t="t" r="r" b="b"/>
            <a:pathLst>
              <a:path w="1688371" h="844185">
                <a:moveTo>
                  <a:pt x="0" y="140700"/>
                </a:moveTo>
                <a:cubicBezTo>
                  <a:pt x="0" y="62994"/>
                  <a:pt x="62994" y="0"/>
                  <a:pt x="140700" y="0"/>
                </a:cubicBezTo>
                <a:lnTo>
                  <a:pt x="1547671" y="0"/>
                </a:lnTo>
                <a:cubicBezTo>
                  <a:pt x="1625377" y="0"/>
                  <a:pt x="1688371" y="62994"/>
                  <a:pt x="1688371" y="140700"/>
                </a:cubicBezTo>
                <a:lnTo>
                  <a:pt x="1688371" y="703485"/>
                </a:lnTo>
                <a:cubicBezTo>
                  <a:pt x="1688371" y="781191"/>
                  <a:pt x="1625377" y="844185"/>
                  <a:pt x="1547671" y="844185"/>
                </a:cubicBezTo>
                <a:lnTo>
                  <a:pt x="140700" y="844185"/>
                </a:lnTo>
                <a:cubicBezTo>
                  <a:pt x="62994" y="844185"/>
                  <a:pt x="0" y="781191"/>
                  <a:pt x="0" y="703485"/>
                </a:cubicBezTo>
                <a:lnTo>
                  <a:pt x="0" y="140700"/>
                </a:lnTo>
                <a:close/>
              </a:path>
            </a:pathLst>
          </a:custGeom>
          <a:gradFill rotWithShape="0">
            <a:gsLst>
              <a:gs pos="0">
                <a:srgbClr val="aeaeae"/>
              </a:gs>
              <a:gs pos="100000">
                <a:srgbClr val="a4a4a4"/>
              </a:gs>
            </a:gsLst>
            <a:lin ang="5400000"/>
          </a:gradFill>
          <a:ln w="0">
            <a:noFill/>
          </a:ln>
          <a:scene3d>
            <a:camera prst="orthographicFront"/>
            <a:lightRig dir="t" rig="threePt">
              <a:rot lat="0" lon="0" rev="7500000"/>
            </a:lightRig>
          </a:scene3d>
          <a:sp3d prstMaterial="plastic">
            <a:bevelT prst="relaxedInset" w="127000" h="25400"/>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p:style>
        <p:txBody>
          <a:bodyPr lIns="102240" rIns="102240" tIns="102240" bIns="102240" anchor="ctr">
            <a:noAutofit/>
            <a:scene3d>
              <a:camera prst="orthographicFront"/>
              <a:lightRig dir="t" rig="threePt">
                <a:rot lat="0" lon="0" rev="7500000"/>
              </a:lightRig>
            </a:scene3d>
            <a:sp3d prstMaterial="plastic">
              <a:bevelT prst="relaxedInset" w="127000" h="25400"/>
            </a:sp3d>
          </a:bodyPr>
          <a:p>
            <a:pPr algn="ctr">
              <a:lnSpc>
                <a:spcPct val="90000"/>
              </a:lnSpc>
              <a:spcAft>
                <a:spcPts val="561"/>
              </a:spcAft>
            </a:pPr>
            <a:r>
              <a:rPr b="0" lang="es-MX" sz="1600" spc="-1" strike="noStrike">
                <a:solidFill>
                  <a:srgbClr val="000000"/>
                </a:solidFill>
                <a:latin typeface="Calibri"/>
              </a:rPr>
              <a:t>Marzo-abril </a:t>
            </a:r>
            <a:endParaRPr b="0" lang="es-MX" sz="1600" spc="-1" strike="noStrike">
              <a:latin typeface="Arial"/>
            </a:endParaRPr>
          </a:p>
          <a:p>
            <a:pPr algn="ctr">
              <a:lnSpc>
                <a:spcPct val="90000"/>
              </a:lnSpc>
              <a:spcAft>
                <a:spcPts val="561"/>
              </a:spcAft>
            </a:pPr>
            <a:r>
              <a:rPr b="1" lang="es-MX" sz="1600" spc="-1" strike="noStrike">
                <a:solidFill>
                  <a:srgbClr val="ffffff"/>
                </a:solidFill>
                <a:latin typeface="Calibri"/>
              </a:rPr>
              <a:t>31 de Mayo*</a:t>
            </a:r>
            <a:endParaRPr b="0" lang="es-MX" sz="1600" spc="-1" strike="noStrike">
              <a:latin typeface="Arial"/>
            </a:endParaRPr>
          </a:p>
        </p:txBody>
      </p:sp>
      <p:sp>
        <p:nvSpPr>
          <p:cNvPr id="274" name="6 Forma libre"/>
          <p:cNvSpPr/>
          <p:nvPr/>
        </p:nvSpPr>
        <p:spPr>
          <a:xfrm>
            <a:off x="7261920" y="4220640"/>
            <a:ext cx="1688040" cy="843840"/>
          </a:xfrm>
          <a:custGeom>
            <a:avLst/>
            <a:gdLst/>
            <a:ahLst/>
            <a:rect l="l" t="t" r="r" b="b"/>
            <a:pathLst>
              <a:path w="1688371" h="844185">
                <a:moveTo>
                  <a:pt x="0" y="140700"/>
                </a:moveTo>
                <a:cubicBezTo>
                  <a:pt x="0" y="62994"/>
                  <a:pt x="62994" y="0"/>
                  <a:pt x="140700" y="0"/>
                </a:cubicBezTo>
                <a:lnTo>
                  <a:pt x="1547671" y="0"/>
                </a:lnTo>
                <a:cubicBezTo>
                  <a:pt x="1625377" y="0"/>
                  <a:pt x="1688371" y="62994"/>
                  <a:pt x="1688371" y="140700"/>
                </a:cubicBezTo>
                <a:lnTo>
                  <a:pt x="1688371" y="703485"/>
                </a:lnTo>
                <a:cubicBezTo>
                  <a:pt x="1688371" y="781191"/>
                  <a:pt x="1625377" y="844185"/>
                  <a:pt x="1547671" y="844185"/>
                </a:cubicBezTo>
                <a:lnTo>
                  <a:pt x="140700" y="844185"/>
                </a:lnTo>
                <a:cubicBezTo>
                  <a:pt x="62994" y="844185"/>
                  <a:pt x="0" y="781191"/>
                  <a:pt x="0" y="703485"/>
                </a:cubicBezTo>
                <a:lnTo>
                  <a:pt x="0" y="140700"/>
                </a:lnTo>
                <a:close/>
              </a:path>
            </a:pathLst>
          </a:custGeom>
          <a:gradFill rotWithShape="0">
            <a:gsLst>
              <a:gs pos="0">
                <a:srgbClr val="ffc54b"/>
              </a:gs>
              <a:gs pos="100000">
                <a:srgbClr val="ffbf00"/>
              </a:gs>
            </a:gsLst>
            <a:lin ang="5400000"/>
          </a:gradFill>
          <a:ln w="0">
            <a:noFill/>
          </a:ln>
          <a:scene3d>
            <a:camera prst="orthographicFront"/>
            <a:lightRig dir="t" rig="threePt">
              <a:rot lat="0" lon="0" rev="7500000"/>
            </a:lightRig>
          </a:scene3d>
          <a:sp3d prstMaterial="plastic">
            <a:bevelT prst="relaxedInset" w="127000" h="25400"/>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p:style>
        <p:txBody>
          <a:bodyPr lIns="102240" rIns="102240" tIns="102240" bIns="102240" anchor="ctr">
            <a:noAutofit/>
            <a:scene3d>
              <a:camera prst="orthographicFront"/>
              <a:lightRig dir="t" rig="threePt">
                <a:rot lat="0" lon="0" rev="7500000"/>
              </a:lightRig>
            </a:scene3d>
            <a:sp3d prstMaterial="plastic">
              <a:bevelT prst="relaxedInset" w="127000" h="25400"/>
            </a:sp3d>
          </a:bodyPr>
          <a:p>
            <a:pPr algn="ctr">
              <a:lnSpc>
                <a:spcPct val="90000"/>
              </a:lnSpc>
              <a:spcAft>
                <a:spcPts val="561"/>
              </a:spcAft>
            </a:pPr>
            <a:r>
              <a:rPr b="0" lang="es-MX" sz="1600" spc="-1" strike="noStrike">
                <a:solidFill>
                  <a:srgbClr val="ffffff"/>
                </a:solidFill>
                <a:latin typeface="Calibri"/>
              </a:rPr>
              <a:t>Mayo-junio </a:t>
            </a:r>
            <a:endParaRPr b="0" lang="es-MX" sz="1600" spc="-1" strike="noStrike">
              <a:latin typeface="Arial"/>
            </a:endParaRPr>
          </a:p>
          <a:p>
            <a:pPr algn="ctr">
              <a:lnSpc>
                <a:spcPct val="90000"/>
              </a:lnSpc>
              <a:spcAft>
                <a:spcPts val="561"/>
              </a:spcAft>
            </a:pPr>
            <a:r>
              <a:rPr b="1" lang="es-MX" sz="1600" spc="-1" strike="noStrike">
                <a:solidFill>
                  <a:srgbClr val="ffffff"/>
                </a:solidFill>
                <a:latin typeface="Calibri"/>
              </a:rPr>
              <a:t>31 de Julio*</a:t>
            </a:r>
            <a:endParaRPr b="0" lang="es-MX" sz="1600" spc="-1" strike="noStrike">
              <a:latin typeface="Arial"/>
            </a:endParaRPr>
          </a:p>
        </p:txBody>
      </p:sp>
      <p:sp>
        <p:nvSpPr>
          <p:cNvPr id="275" name="7 Forma libre"/>
          <p:cNvSpPr/>
          <p:nvPr/>
        </p:nvSpPr>
        <p:spPr>
          <a:xfrm>
            <a:off x="5652720" y="5149800"/>
            <a:ext cx="1688040" cy="843840"/>
          </a:xfrm>
          <a:custGeom>
            <a:avLst/>
            <a:gdLst/>
            <a:ahLst/>
            <a:rect l="l" t="t" r="r" b="b"/>
            <a:pathLst>
              <a:path w="1688371" h="844185">
                <a:moveTo>
                  <a:pt x="0" y="140700"/>
                </a:moveTo>
                <a:cubicBezTo>
                  <a:pt x="0" y="62994"/>
                  <a:pt x="62994" y="0"/>
                  <a:pt x="140700" y="0"/>
                </a:cubicBezTo>
                <a:lnTo>
                  <a:pt x="1547671" y="0"/>
                </a:lnTo>
                <a:cubicBezTo>
                  <a:pt x="1625377" y="0"/>
                  <a:pt x="1688371" y="62994"/>
                  <a:pt x="1688371" y="140700"/>
                </a:cubicBezTo>
                <a:lnTo>
                  <a:pt x="1688371" y="703485"/>
                </a:lnTo>
                <a:cubicBezTo>
                  <a:pt x="1688371" y="781191"/>
                  <a:pt x="1625377" y="844185"/>
                  <a:pt x="1547671" y="844185"/>
                </a:cubicBezTo>
                <a:lnTo>
                  <a:pt x="140700" y="844185"/>
                </a:lnTo>
                <a:cubicBezTo>
                  <a:pt x="62994" y="844185"/>
                  <a:pt x="0" y="781191"/>
                  <a:pt x="0" y="703485"/>
                </a:cubicBezTo>
                <a:lnTo>
                  <a:pt x="0" y="140700"/>
                </a:lnTo>
                <a:close/>
              </a:path>
            </a:pathLst>
          </a:custGeom>
          <a:gradFill rotWithShape="0">
            <a:gsLst>
              <a:gs pos="0">
                <a:srgbClr val="6082ca"/>
              </a:gs>
              <a:gs pos="100000">
                <a:srgbClr val="3d6fc9"/>
              </a:gs>
            </a:gsLst>
            <a:lin ang="5400000"/>
          </a:gradFill>
          <a:ln w="0">
            <a:noFill/>
          </a:ln>
          <a:scene3d>
            <a:camera prst="orthographicFront"/>
            <a:lightRig dir="t" rig="threePt">
              <a:rot lat="0" lon="0" rev="7500000"/>
            </a:lightRig>
          </a:scene3d>
          <a:sp3d prstMaterial="plastic">
            <a:bevelT prst="relaxedInset" w="127000" h="25400"/>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p:style>
        <p:txBody>
          <a:bodyPr lIns="102240" rIns="102240" tIns="102240" bIns="102240" anchor="ctr">
            <a:noAutofit/>
            <a:scene3d>
              <a:camera prst="orthographicFront"/>
              <a:lightRig dir="t" rig="threePt">
                <a:rot lat="0" lon="0" rev="7500000"/>
              </a:lightRig>
            </a:scene3d>
            <a:sp3d prstMaterial="plastic">
              <a:bevelT prst="relaxedInset" w="127000" h="25400"/>
            </a:sp3d>
          </a:bodyPr>
          <a:p>
            <a:pPr algn="ctr">
              <a:lnSpc>
                <a:spcPct val="90000"/>
              </a:lnSpc>
              <a:spcAft>
                <a:spcPts val="561"/>
              </a:spcAft>
            </a:pPr>
            <a:r>
              <a:rPr b="0" lang="es-MX" sz="1600" spc="-1" strike="noStrike">
                <a:solidFill>
                  <a:srgbClr val="ffffff"/>
                </a:solidFill>
                <a:latin typeface="Calibri"/>
              </a:rPr>
              <a:t>Julio-agosto </a:t>
            </a:r>
            <a:endParaRPr b="0" lang="es-MX" sz="1600" spc="-1" strike="noStrike">
              <a:latin typeface="Arial"/>
            </a:endParaRPr>
          </a:p>
          <a:p>
            <a:pPr algn="ctr">
              <a:lnSpc>
                <a:spcPct val="90000"/>
              </a:lnSpc>
              <a:spcAft>
                <a:spcPts val="561"/>
              </a:spcAft>
            </a:pPr>
            <a:r>
              <a:rPr b="1" lang="es-MX" sz="1600" spc="-1" strike="noStrike">
                <a:solidFill>
                  <a:srgbClr val="ffffff"/>
                </a:solidFill>
                <a:latin typeface="Calibri"/>
              </a:rPr>
              <a:t>30 de Septiembre</a:t>
            </a:r>
            <a:endParaRPr b="0" lang="es-MX" sz="1600" spc="-1" strike="noStrike">
              <a:latin typeface="Arial"/>
            </a:endParaRPr>
          </a:p>
        </p:txBody>
      </p:sp>
      <p:sp>
        <p:nvSpPr>
          <p:cNvPr id="276" name="8 Forma libre"/>
          <p:cNvSpPr/>
          <p:nvPr/>
        </p:nvSpPr>
        <p:spPr>
          <a:xfrm>
            <a:off x="3889440" y="4169160"/>
            <a:ext cx="1938960" cy="843840"/>
          </a:xfrm>
          <a:custGeom>
            <a:avLst/>
            <a:gdLst/>
            <a:ahLst/>
            <a:rect l="l" t="t" r="r" b="b"/>
            <a:pathLst>
              <a:path w="1939262" h="844185">
                <a:moveTo>
                  <a:pt x="0" y="140700"/>
                </a:moveTo>
                <a:cubicBezTo>
                  <a:pt x="0" y="62994"/>
                  <a:pt x="62994" y="0"/>
                  <a:pt x="140700" y="0"/>
                </a:cubicBezTo>
                <a:lnTo>
                  <a:pt x="1798562" y="0"/>
                </a:lnTo>
                <a:cubicBezTo>
                  <a:pt x="1876268" y="0"/>
                  <a:pt x="1939262" y="62994"/>
                  <a:pt x="1939262" y="140700"/>
                </a:cubicBezTo>
                <a:lnTo>
                  <a:pt x="1939262" y="703485"/>
                </a:lnTo>
                <a:cubicBezTo>
                  <a:pt x="1939262" y="781191"/>
                  <a:pt x="1876268" y="844185"/>
                  <a:pt x="1798562" y="844185"/>
                </a:cubicBezTo>
                <a:lnTo>
                  <a:pt x="140700" y="844185"/>
                </a:lnTo>
                <a:cubicBezTo>
                  <a:pt x="62994" y="844185"/>
                  <a:pt x="0" y="781191"/>
                  <a:pt x="0" y="703485"/>
                </a:cubicBezTo>
                <a:lnTo>
                  <a:pt x="0" y="140700"/>
                </a:lnTo>
                <a:close/>
              </a:path>
            </a:pathLst>
          </a:custGeom>
          <a:gradFill rotWithShape="0">
            <a:gsLst>
              <a:gs pos="0">
                <a:srgbClr val="80b761"/>
              </a:gs>
              <a:gs pos="100000">
                <a:srgbClr val="6fb142"/>
              </a:gs>
            </a:gsLst>
            <a:lin ang="5400000"/>
          </a:gradFill>
          <a:ln w="0">
            <a:noFill/>
          </a:ln>
          <a:scene3d>
            <a:camera prst="orthographicFront"/>
            <a:lightRig dir="t" rig="threePt">
              <a:rot lat="0" lon="0" rev="7500000"/>
            </a:lightRig>
          </a:scene3d>
          <a:sp3d prstMaterial="plastic">
            <a:bevelT prst="relaxedInset" w="127000" h="25400"/>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p:style>
        <p:txBody>
          <a:bodyPr lIns="102240" rIns="102240" tIns="102240" bIns="102240" anchor="ctr">
            <a:noAutofit/>
            <a:scene3d>
              <a:camera prst="orthographicFront"/>
              <a:lightRig dir="t" rig="threePt">
                <a:rot lat="0" lon="0" rev="7500000"/>
              </a:lightRig>
            </a:scene3d>
            <a:sp3d prstMaterial="plastic">
              <a:bevelT prst="relaxedInset" w="127000" h="25400"/>
            </a:sp3d>
          </a:bodyPr>
          <a:p>
            <a:pPr algn="ctr">
              <a:lnSpc>
                <a:spcPct val="90000"/>
              </a:lnSpc>
              <a:spcAft>
                <a:spcPts val="561"/>
              </a:spcAft>
            </a:pPr>
            <a:r>
              <a:rPr b="0" lang="es-MX" sz="1600" spc="-1" strike="noStrike">
                <a:solidFill>
                  <a:srgbClr val="ffffff"/>
                </a:solidFill>
                <a:latin typeface="Calibri"/>
              </a:rPr>
              <a:t>Septiembre-octubre </a:t>
            </a:r>
            <a:endParaRPr b="0" lang="es-MX" sz="1600" spc="-1" strike="noStrike">
              <a:latin typeface="Arial"/>
            </a:endParaRPr>
          </a:p>
          <a:p>
            <a:pPr algn="ctr">
              <a:lnSpc>
                <a:spcPct val="90000"/>
              </a:lnSpc>
              <a:spcAft>
                <a:spcPts val="561"/>
              </a:spcAft>
            </a:pPr>
            <a:r>
              <a:rPr b="1" lang="es-MX" sz="1600" spc="-1" strike="noStrike">
                <a:solidFill>
                  <a:srgbClr val="ffffff"/>
                </a:solidFill>
                <a:latin typeface="Calibri"/>
              </a:rPr>
              <a:t>30 de Noviembre</a:t>
            </a:r>
            <a:endParaRPr b="0" lang="es-MX" sz="1600" spc="-1" strike="noStrike">
              <a:latin typeface="Arial"/>
            </a:endParaRPr>
          </a:p>
        </p:txBody>
      </p:sp>
      <p:sp>
        <p:nvSpPr>
          <p:cNvPr id="277" name="9 Forma libre"/>
          <p:cNvSpPr/>
          <p:nvPr/>
        </p:nvSpPr>
        <p:spPr>
          <a:xfrm>
            <a:off x="3924000" y="2349000"/>
            <a:ext cx="1688040" cy="843840"/>
          </a:xfrm>
          <a:custGeom>
            <a:avLst/>
            <a:gdLst/>
            <a:ahLst/>
            <a:rect l="l" t="t" r="r" b="b"/>
            <a:pathLst>
              <a:path w="1688371" h="844185">
                <a:moveTo>
                  <a:pt x="0" y="140700"/>
                </a:moveTo>
                <a:cubicBezTo>
                  <a:pt x="0" y="62994"/>
                  <a:pt x="62994" y="0"/>
                  <a:pt x="140700" y="0"/>
                </a:cubicBezTo>
                <a:lnTo>
                  <a:pt x="1547671" y="0"/>
                </a:lnTo>
                <a:cubicBezTo>
                  <a:pt x="1625377" y="0"/>
                  <a:pt x="1688371" y="62994"/>
                  <a:pt x="1688371" y="140700"/>
                </a:cubicBezTo>
                <a:lnTo>
                  <a:pt x="1688371" y="703485"/>
                </a:lnTo>
                <a:cubicBezTo>
                  <a:pt x="1688371" y="781191"/>
                  <a:pt x="1625377" y="844185"/>
                  <a:pt x="1547671" y="844185"/>
                </a:cubicBezTo>
                <a:lnTo>
                  <a:pt x="140700" y="844185"/>
                </a:lnTo>
                <a:cubicBezTo>
                  <a:pt x="62994" y="844185"/>
                  <a:pt x="0" y="781191"/>
                  <a:pt x="0" y="703485"/>
                </a:cubicBezTo>
                <a:lnTo>
                  <a:pt x="0" y="140700"/>
                </a:lnTo>
                <a:close/>
              </a:path>
            </a:pathLst>
          </a:custGeom>
          <a:solidFill>
            <a:srgbClr val="c50b83"/>
          </a:solidFill>
          <a:ln w="0">
            <a:noFill/>
          </a:ln>
          <a:scene3d>
            <a:camera prst="orthographicFront"/>
            <a:lightRig dir="t" rig="threePt">
              <a:rot lat="0" lon="0" rev="7500000"/>
            </a:lightRig>
          </a:scene3d>
          <a:sp3d prstMaterial="plastic">
            <a:bevelT prst="relaxedInset" w="127000" h="25400"/>
          </a:sp3d>
        </p:spPr>
        <p:style>
          <a:lnRef idx="0">
            <a:schemeClr val="lt1">
              <a:hueOff val="0"/>
              <a:satOff val="0"/>
              <a:lumOff val="0"/>
              <a:alphaOff val="0"/>
            </a:schemeClr>
          </a:lnRef>
          <a:fillRef idx="0"/>
          <a:effectRef idx="2">
            <a:schemeClr val="accent2">
              <a:hueOff val="0"/>
              <a:satOff val="0"/>
              <a:lumOff val="0"/>
              <a:alphaOff val="0"/>
            </a:schemeClr>
          </a:effectRef>
          <a:fontRef idx="minor"/>
        </p:style>
        <p:txBody>
          <a:bodyPr lIns="102240" rIns="102240" tIns="102240" bIns="102240" anchor="ctr">
            <a:noAutofit/>
            <a:scene3d>
              <a:camera prst="orthographicFront"/>
              <a:lightRig dir="t" rig="threePt">
                <a:rot lat="0" lon="0" rev="7500000"/>
              </a:lightRig>
            </a:scene3d>
            <a:sp3d prstMaterial="plastic">
              <a:bevelT prst="relaxedInset" w="127000" h="25400"/>
            </a:sp3d>
          </a:bodyPr>
          <a:p>
            <a:pPr algn="ctr">
              <a:lnSpc>
                <a:spcPct val="90000"/>
              </a:lnSpc>
              <a:spcAft>
                <a:spcPts val="561"/>
              </a:spcAft>
            </a:pPr>
            <a:r>
              <a:rPr b="0" lang="es-MX" sz="1600" spc="-1" strike="noStrike">
                <a:solidFill>
                  <a:srgbClr val="ffffff"/>
                </a:solidFill>
                <a:latin typeface="Calibri"/>
              </a:rPr>
              <a:t>Noviembre-diciembre </a:t>
            </a:r>
            <a:endParaRPr b="0" lang="es-MX" sz="1600" spc="-1" strike="noStrike">
              <a:latin typeface="Arial"/>
            </a:endParaRPr>
          </a:p>
          <a:p>
            <a:pPr algn="ctr">
              <a:lnSpc>
                <a:spcPct val="90000"/>
              </a:lnSpc>
              <a:spcAft>
                <a:spcPts val="561"/>
              </a:spcAft>
            </a:pPr>
            <a:r>
              <a:rPr b="1" lang="es-MX" sz="1600" spc="-1" strike="noStrike">
                <a:solidFill>
                  <a:srgbClr val="ffffff"/>
                </a:solidFill>
                <a:latin typeface="Calibri"/>
              </a:rPr>
              <a:t>31 de Enero</a:t>
            </a:r>
            <a:endParaRPr b="0" lang="es-MX" sz="1600" spc="-1" strike="noStrike">
              <a:latin typeface="Arial"/>
            </a:endParaRPr>
          </a:p>
        </p:txBody>
      </p:sp>
      <p:sp>
        <p:nvSpPr>
          <p:cNvPr id="278" name="10 CuadroTexto"/>
          <p:cNvSpPr/>
          <p:nvPr/>
        </p:nvSpPr>
        <p:spPr>
          <a:xfrm>
            <a:off x="209520" y="2084400"/>
            <a:ext cx="3781080" cy="11876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s-MX" sz="2400" spc="-1" strike="noStrike">
                <a:solidFill>
                  <a:srgbClr val="000000"/>
                </a:solidFill>
                <a:latin typeface="Arial"/>
              </a:rPr>
              <a:t>Las declaraciones son </a:t>
            </a:r>
            <a:r>
              <a:rPr b="1" lang="es-MX" sz="2400" spc="-1" strike="noStrike" u="sng">
                <a:solidFill>
                  <a:srgbClr val="000000"/>
                </a:solidFill>
                <a:uFillTx/>
                <a:latin typeface="Arial"/>
              </a:rPr>
              <a:t>bimestrales</a:t>
            </a:r>
            <a:r>
              <a:rPr b="0" lang="es-MX" sz="2400" spc="-1" strike="noStrike">
                <a:solidFill>
                  <a:srgbClr val="000000"/>
                </a:solidFill>
                <a:latin typeface="Arial"/>
              </a:rPr>
              <a:t> y tienen el carácter de </a:t>
            </a:r>
            <a:r>
              <a:rPr b="1" lang="es-MX" sz="2400" spc="-1" strike="noStrike" u="sng">
                <a:solidFill>
                  <a:srgbClr val="000000"/>
                </a:solidFill>
                <a:uFillTx/>
                <a:latin typeface="Arial"/>
              </a:rPr>
              <a:t>definitivas</a:t>
            </a:r>
            <a:r>
              <a:rPr b="0" lang="es-MX" sz="2400" spc="-1" strike="noStrike">
                <a:solidFill>
                  <a:srgbClr val="000000"/>
                </a:solidFill>
                <a:latin typeface="Arial"/>
              </a:rPr>
              <a:t>.</a:t>
            </a:r>
            <a:endParaRPr b="0" lang="es-MX" sz="2400" spc="-1" strike="noStrike">
              <a:latin typeface="Arial"/>
            </a:endParaRPr>
          </a:p>
        </p:txBody>
      </p:sp>
      <p:pic>
        <p:nvPicPr>
          <p:cNvPr id="279" name="Picture 2" descr="http://intelligentsia.com.mx/wp-content/uploads/2012/09/SAT-DyP.jpg"/>
          <p:cNvPicPr/>
          <p:nvPr/>
        </p:nvPicPr>
        <p:blipFill>
          <a:blip r:embed="rId2"/>
          <a:stretch/>
        </p:blipFill>
        <p:spPr>
          <a:xfrm>
            <a:off x="599400" y="3371400"/>
            <a:ext cx="3001320" cy="2073600"/>
          </a:xfrm>
          <a:prstGeom prst="rect">
            <a:avLst/>
          </a:prstGeom>
          <a:ln w="0">
            <a:noFill/>
          </a:ln>
          <a:effectLst>
            <a:softEdge rad="112680"/>
          </a:effectLst>
        </p:spPr>
      </p:pic>
      <p:sp>
        <p:nvSpPr>
          <p:cNvPr id="280" name="Picture 5"/>
          <p:cNvSpPr/>
          <p:nvPr/>
        </p:nvSpPr>
        <p:spPr>
          <a:xfrm>
            <a:off x="5629320" y="2847960"/>
            <a:ext cx="1856880" cy="1422000"/>
          </a:xfrm>
          <a:prstGeom prst="ellipse">
            <a:avLst/>
          </a:prstGeom>
          <a:blipFill rotWithShape="0">
            <a:blip r:embed="rId3"/>
            <a:srcRect/>
            <a:stretch/>
          </a:blipFill>
          <a:ln w="0">
            <a:noFill/>
          </a:ln>
          <a:effectLst>
            <a:softEdge rad="112680"/>
          </a:effectLst>
        </p:spPr>
        <p:style>
          <a:lnRef idx="0"/>
          <a:fillRef idx="0"/>
          <a:effectRef idx="0"/>
          <a:fontRef idx="minor"/>
        </p:style>
      </p:sp>
      <p:sp>
        <p:nvSpPr>
          <p:cNvPr id="281" name="13 CuadroTexto"/>
          <p:cNvSpPr/>
          <p:nvPr/>
        </p:nvSpPr>
        <p:spPr>
          <a:xfrm>
            <a:off x="209520" y="5622840"/>
            <a:ext cx="5181120" cy="30348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1" lang="es-MX" sz="1400" spc="-1" strike="noStrike">
                <a:solidFill>
                  <a:srgbClr val="000000"/>
                </a:solidFill>
                <a:latin typeface="Calibri"/>
              </a:rPr>
              <a:t>Resolución miscelánea </a:t>
            </a:r>
            <a:r>
              <a:rPr b="1" lang="es-ES" sz="1400" spc="-1" strike="noStrike">
                <a:solidFill>
                  <a:srgbClr val="000000"/>
                </a:solidFill>
                <a:latin typeface="Calibri"/>
              </a:rPr>
              <a:t>DOF 22 de Dic. 2017</a:t>
            </a:r>
            <a:endParaRPr b="0" lang="es-MX" sz="1400" spc="-1" strike="noStrike">
              <a:latin typeface="Arial"/>
            </a:endParaRPr>
          </a:p>
        </p:txBody>
      </p:sp>
      <p:sp>
        <p:nvSpPr>
          <p:cNvPr id="282" name="14 Flecha a la derecha con bandas"/>
          <p:cNvSpPr/>
          <p:nvPr/>
        </p:nvSpPr>
        <p:spPr>
          <a:xfrm rot="3099000">
            <a:off x="7416000" y="1711800"/>
            <a:ext cx="791640" cy="425160"/>
          </a:xfrm>
          <a:prstGeom prst="stripedRightArrow">
            <a:avLst>
              <a:gd name="adj1" fmla="val 50000"/>
              <a:gd name="adj2" fmla="val 50000"/>
            </a:avLst>
          </a:prstGeom>
          <a:solidFill>
            <a:srgbClr val="5b9bd5"/>
          </a:solidFill>
          <a:ln>
            <a:solidFill>
              <a:srgbClr val="43729d"/>
            </a:solidFill>
          </a:ln>
        </p:spPr>
        <p:style>
          <a:lnRef idx="2">
            <a:schemeClr val="accent1">
              <a:shade val="50000"/>
            </a:schemeClr>
          </a:lnRef>
          <a:fillRef idx="1">
            <a:schemeClr val="accent1"/>
          </a:fillRef>
          <a:effectRef idx="0">
            <a:schemeClr val="accent1"/>
          </a:effectRef>
          <a:fontRef idx="minor"/>
        </p:style>
      </p:sp>
      <p:sp>
        <p:nvSpPr>
          <p:cNvPr id="283" name="16 Flecha a la derecha con bandas"/>
          <p:cNvSpPr/>
          <p:nvPr/>
        </p:nvSpPr>
        <p:spPr>
          <a:xfrm rot="5400000">
            <a:off x="7842600" y="3522240"/>
            <a:ext cx="791640" cy="420480"/>
          </a:xfrm>
          <a:prstGeom prst="stripedRightArrow">
            <a:avLst>
              <a:gd name="adj1" fmla="val 50000"/>
              <a:gd name="adj2" fmla="val 50000"/>
            </a:avLst>
          </a:prstGeom>
          <a:solidFill>
            <a:srgbClr val="5b9bd5"/>
          </a:solidFill>
          <a:ln>
            <a:solidFill>
              <a:srgbClr val="43729d"/>
            </a:solidFill>
          </a:ln>
        </p:spPr>
        <p:style>
          <a:lnRef idx="2">
            <a:schemeClr val="accent1">
              <a:shade val="50000"/>
            </a:schemeClr>
          </a:lnRef>
          <a:fillRef idx="1">
            <a:schemeClr val="accent1"/>
          </a:fillRef>
          <a:effectRef idx="0">
            <a:schemeClr val="accent1"/>
          </a:effectRef>
          <a:fontRef idx="minor"/>
        </p:style>
      </p:sp>
      <p:sp>
        <p:nvSpPr>
          <p:cNvPr id="284" name="17 Flecha a la derecha con bandas"/>
          <p:cNvSpPr/>
          <p:nvPr/>
        </p:nvSpPr>
        <p:spPr>
          <a:xfrm rot="16200000">
            <a:off x="4264920" y="3447720"/>
            <a:ext cx="791640" cy="466200"/>
          </a:xfrm>
          <a:prstGeom prst="stripedRightArrow">
            <a:avLst>
              <a:gd name="adj1" fmla="val 50000"/>
              <a:gd name="adj2" fmla="val 50000"/>
            </a:avLst>
          </a:prstGeom>
          <a:solidFill>
            <a:srgbClr val="5b9bd5"/>
          </a:solidFill>
          <a:ln>
            <a:solidFill>
              <a:srgbClr val="43729d"/>
            </a:solidFill>
          </a:ln>
        </p:spPr>
        <p:style>
          <a:lnRef idx="2">
            <a:schemeClr val="accent1">
              <a:shade val="50000"/>
            </a:schemeClr>
          </a:lnRef>
          <a:fillRef idx="1">
            <a:schemeClr val="accent1"/>
          </a:fillRef>
          <a:effectRef idx="0">
            <a:schemeClr val="accent1"/>
          </a:effectRef>
          <a:fontRef idx="minor"/>
        </p:style>
      </p:sp>
      <p:sp>
        <p:nvSpPr>
          <p:cNvPr id="285" name="18 Flecha a la derecha con bandas"/>
          <p:cNvSpPr/>
          <p:nvPr/>
        </p:nvSpPr>
        <p:spPr>
          <a:xfrm rot="8348400">
            <a:off x="7402680" y="5361120"/>
            <a:ext cx="791640" cy="485280"/>
          </a:xfrm>
          <a:prstGeom prst="stripedRightArrow">
            <a:avLst>
              <a:gd name="adj1" fmla="val 50000"/>
              <a:gd name="adj2" fmla="val 50000"/>
            </a:avLst>
          </a:prstGeom>
          <a:solidFill>
            <a:srgbClr val="5b9bd5"/>
          </a:solidFill>
          <a:ln>
            <a:solidFill>
              <a:srgbClr val="43729d"/>
            </a:solidFill>
          </a:ln>
        </p:spPr>
        <p:style>
          <a:lnRef idx="2">
            <a:schemeClr val="accent1">
              <a:shade val="50000"/>
            </a:schemeClr>
          </a:lnRef>
          <a:fillRef idx="1">
            <a:schemeClr val="accent1"/>
          </a:fillRef>
          <a:effectRef idx="0">
            <a:schemeClr val="accent1"/>
          </a:effectRef>
          <a:fontRef idx="minor"/>
        </p:style>
      </p:sp>
      <p:sp>
        <p:nvSpPr>
          <p:cNvPr id="286" name="19 Flecha a la derecha con bandas"/>
          <p:cNvSpPr/>
          <p:nvPr/>
        </p:nvSpPr>
        <p:spPr>
          <a:xfrm rot="13158600">
            <a:off x="4681800" y="5190120"/>
            <a:ext cx="791640" cy="504360"/>
          </a:xfrm>
          <a:prstGeom prst="stripedRightArrow">
            <a:avLst>
              <a:gd name="adj1" fmla="val 50000"/>
              <a:gd name="adj2" fmla="val 50000"/>
            </a:avLst>
          </a:prstGeom>
          <a:solidFill>
            <a:srgbClr val="5b9bd5"/>
          </a:solidFill>
          <a:ln>
            <a:solidFill>
              <a:srgbClr val="43729d"/>
            </a:solidFill>
          </a:ln>
        </p:spPr>
        <p:style>
          <a:lnRef idx="2">
            <a:schemeClr val="accent1">
              <a:shade val="50000"/>
            </a:schemeClr>
          </a:lnRef>
          <a:fillRef idx="1">
            <a:schemeClr val="accent1"/>
          </a:fillRef>
          <a:effectRef idx="0">
            <a:schemeClr val="accent1"/>
          </a:effectRef>
          <a:fontRef idx="minor"/>
        </p:style>
      </p:sp>
      <p:sp>
        <p:nvSpPr>
          <p:cNvPr id="287" name="20 Flecha a la derecha con bandas"/>
          <p:cNvSpPr/>
          <p:nvPr/>
        </p:nvSpPr>
        <p:spPr>
          <a:xfrm rot="18710400">
            <a:off x="4745520" y="1707480"/>
            <a:ext cx="790200" cy="433080"/>
          </a:xfrm>
          <a:prstGeom prst="stripedRightArrow">
            <a:avLst>
              <a:gd name="adj1" fmla="val 50000"/>
              <a:gd name="adj2" fmla="val 50000"/>
            </a:avLst>
          </a:prstGeom>
          <a:solidFill>
            <a:srgbClr val="5b9bd5"/>
          </a:solidFill>
          <a:ln>
            <a:solidFill>
              <a:srgbClr val="43729d"/>
            </a:solidFill>
          </a:ln>
        </p:spPr>
        <p:style>
          <a:lnRef idx="2">
            <a:schemeClr val="accent1">
              <a:shade val="50000"/>
            </a:schemeClr>
          </a:lnRef>
          <a:fillRef idx="1">
            <a:schemeClr val="accent1"/>
          </a:fillRef>
          <a:effectRef idx="0">
            <a:schemeClr val="accent1"/>
          </a:effectRef>
          <a:fontRef idx="minor"/>
        </p:style>
      </p:sp>
      <p:sp>
        <p:nvSpPr>
          <p:cNvPr id="288" name="1 CuadroTexto"/>
          <p:cNvSpPr/>
          <p:nvPr/>
        </p:nvSpPr>
        <p:spPr>
          <a:xfrm>
            <a:off x="3600360" y="226440"/>
            <a:ext cx="5132160" cy="5778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s-MX" sz="3200" spc="-1" strike="noStrike">
                <a:solidFill>
                  <a:srgbClr val="ffffff"/>
                </a:solidFill>
                <a:latin typeface="Calibri"/>
                <a:ea typeface="MS PGothic"/>
              </a:rPr>
              <a:t>Declaración bimestral de RIF</a:t>
            </a:r>
            <a:endParaRPr b="0" lang="es-MX" sz="3200" spc="-1" strike="noStrike">
              <a:latin typeface="Arial"/>
            </a:endParaRPr>
          </a:p>
        </p:txBody>
      </p:sp>
      <p:sp>
        <p:nvSpPr>
          <p:cNvPr id="289" name="3 Rectángulo"/>
          <p:cNvSpPr/>
          <p:nvPr/>
        </p:nvSpPr>
        <p:spPr>
          <a:xfrm>
            <a:off x="250920" y="5888160"/>
            <a:ext cx="4892400" cy="714240"/>
          </a:xfrm>
          <a:prstGeom prst="rect">
            <a:avLst/>
          </a:prstGeom>
          <a:noFill/>
          <a:ln w="0">
            <a:noFill/>
          </a:ln>
        </p:spPr>
        <p:style>
          <a:lnRef idx="0"/>
          <a:fillRef idx="0"/>
          <a:effectRef idx="0"/>
          <a:fontRef idx="minor"/>
        </p:style>
        <p:txBody>
          <a:bodyPr lIns="90000" rIns="90000" tIns="45000" bIns="45000" anchor="t">
            <a:spAutoFit/>
          </a:bodyPr>
          <a:p>
            <a:pPr marL="531720" indent="-531720">
              <a:lnSpc>
                <a:spcPct val="100000"/>
              </a:lnSpc>
              <a:tabLst>
                <a:tab algn="l" pos="0"/>
              </a:tabLst>
            </a:pPr>
            <a:r>
              <a:rPr b="1" lang="es-ES" sz="1600" spc="-1" strike="noStrike">
                <a:solidFill>
                  <a:srgbClr val="000000"/>
                </a:solidFill>
                <a:latin typeface="Arial"/>
              </a:rPr>
              <a:t>2.9.2.</a:t>
            </a:r>
            <a:endParaRPr b="0" lang="es-MX" sz="1600" spc="-1" strike="noStrike">
              <a:latin typeface="Arial"/>
            </a:endParaRPr>
          </a:p>
          <a:p>
            <a:pPr marL="531720" indent="-531720">
              <a:lnSpc>
                <a:spcPct val="100000"/>
              </a:lnSpc>
              <a:tabLst>
                <a:tab algn="l" pos="0"/>
              </a:tabLst>
            </a:pPr>
            <a:r>
              <a:rPr b="1" lang="es-ES" sz="200" spc="-1" strike="noStrike">
                <a:solidFill>
                  <a:srgbClr val="000000"/>
                </a:solidFill>
                <a:latin typeface="Arial"/>
              </a:rPr>
              <a:t>	</a:t>
            </a:r>
            <a:r>
              <a:rPr b="1" i="1" lang="es-ES" sz="900" spc="-1" strike="noStrike">
                <a:solidFill>
                  <a:srgbClr val="000000"/>
                </a:solidFill>
                <a:latin typeface="Arial"/>
              </a:rPr>
              <a:t>	</a:t>
            </a:r>
            <a:endParaRPr b="0" lang="es-MX" sz="900" spc="-1" strike="noStrike">
              <a:latin typeface="Arial"/>
            </a:endParaRPr>
          </a:p>
          <a:p>
            <a:pPr marL="531720" indent="-531720">
              <a:lnSpc>
                <a:spcPct val="100000"/>
              </a:lnSpc>
              <a:tabLst>
                <a:tab algn="l" pos="0"/>
              </a:tabLst>
            </a:pPr>
            <a:r>
              <a:rPr b="1" i="1" lang="es-ES" sz="1600" spc="-1" strike="noStrike">
                <a:solidFill>
                  <a:srgbClr val="000000"/>
                </a:solidFill>
                <a:latin typeface="Arial"/>
              </a:rPr>
              <a:t>CFF 31, LISR 111, 112, LIVA 5-E, LIEPS 5-D</a:t>
            </a:r>
            <a:endParaRPr b="0" lang="es-MX" sz="1600" spc="-1" strike="noStrike">
              <a:latin typeface="Arial"/>
            </a:endParaRPr>
          </a:p>
        </p:txBody>
      </p:sp>
    </p:spTree>
  </p:cSld>
  <mc:AlternateContent>
    <mc:Choice Requires="p14">
      <p:transition spd="slow" p14:dur="2000"/>
    </mc:Choice>
    <mc:Fallback>
      <p:transition spd="slow"/>
    </mc:Fallback>
  </mc:AlternateContent>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8" name="Rectángulo 1"/>
          <p:cNvSpPr/>
          <p:nvPr/>
        </p:nvSpPr>
        <p:spPr>
          <a:xfrm>
            <a:off x="2325960" y="753480"/>
            <a:ext cx="5758920" cy="6390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s-ES" sz="1800" spc="-1" strike="noStrike">
                <a:solidFill>
                  <a:srgbClr val="000000"/>
                </a:solidFill>
                <a:latin typeface="Calibri"/>
              </a:rPr>
              <a:t>Ingresa tu RFC y Correo electrónico, y si lo deseas tu Número celular, después da clic en Continuar.</a:t>
            </a:r>
            <a:endParaRPr b="0" lang="es-MX" sz="1800" spc="-1" strike="noStrike">
              <a:latin typeface="Arial"/>
            </a:endParaRPr>
          </a:p>
        </p:txBody>
      </p:sp>
      <p:pic>
        <p:nvPicPr>
          <p:cNvPr id="499" name="Imagen 2" descr=""/>
          <p:cNvPicPr/>
          <p:nvPr/>
        </p:nvPicPr>
        <p:blipFill>
          <a:blip r:embed="rId1"/>
          <a:stretch/>
        </p:blipFill>
        <p:spPr>
          <a:xfrm>
            <a:off x="1909080" y="1413360"/>
            <a:ext cx="6849720" cy="5240160"/>
          </a:xfrm>
          <a:prstGeom prst="rect">
            <a:avLst/>
          </a:prstGeom>
          <a:ln w="0">
            <a:noFill/>
          </a:ln>
        </p:spPr>
      </p:pic>
      <p:sp>
        <p:nvSpPr>
          <p:cNvPr id="500" name="CuadroTexto 3"/>
          <p:cNvSpPr/>
          <p:nvPr/>
        </p:nvSpPr>
        <p:spPr>
          <a:xfrm>
            <a:off x="176400" y="3513240"/>
            <a:ext cx="2021040" cy="28346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s-MX" sz="2000" spc="-1" strike="noStrike">
                <a:solidFill>
                  <a:srgbClr val="000000"/>
                </a:solidFill>
                <a:latin typeface="Calibri"/>
              </a:rPr>
              <a:t>* AGREGAR NUMERO DE </a:t>
            </a:r>
            <a:r>
              <a:rPr b="1" lang="es-MX" sz="2000" spc="-1" strike="noStrike" u="sng">
                <a:solidFill>
                  <a:srgbClr val="000000"/>
                </a:solidFill>
                <a:uFillTx/>
                <a:latin typeface="Calibri"/>
              </a:rPr>
              <a:t>CELULAR</a:t>
            </a:r>
            <a:r>
              <a:rPr b="1" lang="es-MX" sz="2000" spc="-1" strike="noStrike">
                <a:solidFill>
                  <a:srgbClr val="000000"/>
                </a:solidFill>
                <a:latin typeface="Calibri"/>
              </a:rPr>
              <a:t> PORQUE RECIBIRA CODIGO DE SEGURIDAD PARA CONTINUAR</a:t>
            </a:r>
            <a:endParaRPr b="0" lang="es-MX" sz="2000" spc="-1" strike="noStrike">
              <a:latin typeface="Arial"/>
            </a:endParaRPr>
          </a:p>
        </p:txBody>
      </p:sp>
    </p:spTree>
  </p:cSld>
  <mc:AlternateContent>
    <mc:Choice Requires="p14">
      <p:transition spd="slow" p14:dur="2000"/>
    </mc:Choice>
    <mc:Fallback>
      <p:transition spd="slow"/>
    </mc:Fallback>
  </mc:AlternateContent>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1" name="Rectángulo 1"/>
          <p:cNvSpPr/>
          <p:nvPr/>
        </p:nvSpPr>
        <p:spPr>
          <a:xfrm>
            <a:off x="1884960" y="779760"/>
            <a:ext cx="4571640" cy="6390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s-ES" sz="1800" spc="-1" strike="noStrike">
                <a:solidFill>
                  <a:srgbClr val="000000"/>
                </a:solidFill>
                <a:latin typeface="Calibri"/>
              </a:rPr>
              <a:t>En el siguiente recuadro, escribe el texto de la imagen y da clic en CONTINUAR</a:t>
            </a:r>
            <a:endParaRPr b="0" lang="es-MX" sz="1800" spc="-1" strike="noStrike">
              <a:latin typeface="Arial"/>
            </a:endParaRPr>
          </a:p>
        </p:txBody>
      </p:sp>
      <p:pic>
        <p:nvPicPr>
          <p:cNvPr id="502" name="Imagen 2" descr=""/>
          <p:cNvPicPr/>
          <p:nvPr/>
        </p:nvPicPr>
        <p:blipFill>
          <a:blip r:embed="rId1"/>
          <a:stretch/>
        </p:blipFill>
        <p:spPr>
          <a:xfrm>
            <a:off x="946440" y="1399320"/>
            <a:ext cx="7058160" cy="5293440"/>
          </a:xfrm>
          <a:prstGeom prst="rect">
            <a:avLst/>
          </a:prstGeom>
          <a:ln w="0">
            <a:noFill/>
          </a:ln>
        </p:spPr>
      </p:pic>
    </p:spTree>
  </p:cSld>
  <mc:AlternateContent>
    <mc:Choice Requires="p14">
      <p:transition spd="slow" p14:dur="2000"/>
    </mc:Choice>
    <mc:Fallback>
      <p:transition spd="slow"/>
    </mc:Fallback>
  </mc:AlternateContent>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3" name="Rectángulo 1"/>
          <p:cNvSpPr/>
          <p:nvPr/>
        </p:nvSpPr>
        <p:spPr>
          <a:xfrm>
            <a:off x="329040" y="839520"/>
            <a:ext cx="7804080" cy="6390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s-ES" sz="1800" spc="-1" strike="noStrike">
                <a:solidFill>
                  <a:srgbClr val="000000"/>
                </a:solidFill>
                <a:latin typeface="Calibri"/>
              </a:rPr>
              <a:t>El sistema enviará un código al teléfono o correo electrónico registrado, el cual debes ingresar en la siguiente pantalla y dar clic en Continuar</a:t>
            </a:r>
            <a:endParaRPr b="0" lang="es-MX" sz="1800" spc="-1" strike="noStrike">
              <a:latin typeface="Arial"/>
            </a:endParaRPr>
          </a:p>
        </p:txBody>
      </p:sp>
      <p:pic>
        <p:nvPicPr>
          <p:cNvPr id="504" name="Imagen 2" descr=""/>
          <p:cNvPicPr/>
          <p:nvPr/>
        </p:nvPicPr>
        <p:blipFill>
          <a:blip r:embed="rId1"/>
          <a:stretch/>
        </p:blipFill>
        <p:spPr>
          <a:xfrm>
            <a:off x="695160" y="1544760"/>
            <a:ext cx="7036560" cy="5312880"/>
          </a:xfrm>
          <a:prstGeom prst="rect">
            <a:avLst/>
          </a:prstGeom>
          <a:ln w="0">
            <a:noFill/>
          </a:ln>
        </p:spPr>
      </p:pic>
    </p:spTree>
  </p:cSld>
  <mc:AlternateContent>
    <mc:Choice Requires="p14">
      <p:transition spd="slow" p14:dur="2000"/>
    </mc:Choice>
    <mc:Fallback>
      <p:transition spd="slow"/>
    </mc:Fallback>
  </mc:AlternateContent>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5" name="Rectángulo 1"/>
          <p:cNvSpPr/>
          <p:nvPr/>
        </p:nvSpPr>
        <p:spPr>
          <a:xfrm>
            <a:off x="858240" y="946080"/>
            <a:ext cx="7194600" cy="6390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s-ES" sz="1800" spc="-1" strike="noStrike">
                <a:solidFill>
                  <a:srgbClr val="000000"/>
                </a:solidFill>
                <a:latin typeface="Calibri"/>
              </a:rPr>
              <a:t>En la siguiente pantalla debes integrar el documento de identificación para acreditar tu identidad. Da clic en Seleccionar archivo.</a:t>
            </a:r>
            <a:endParaRPr b="0" lang="es-MX" sz="1800" spc="-1" strike="noStrike">
              <a:latin typeface="Arial"/>
            </a:endParaRPr>
          </a:p>
        </p:txBody>
      </p:sp>
      <p:pic>
        <p:nvPicPr>
          <p:cNvPr id="506" name="Imagen 2" descr=""/>
          <p:cNvPicPr/>
          <p:nvPr/>
        </p:nvPicPr>
        <p:blipFill>
          <a:blip r:embed="rId1"/>
          <a:stretch/>
        </p:blipFill>
        <p:spPr>
          <a:xfrm>
            <a:off x="980640" y="1711440"/>
            <a:ext cx="6687360" cy="4987800"/>
          </a:xfrm>
          <a:prstGeom prst="rect">
            <a:avLst/>
          </a:prstGeom>
          <a:ln w="0">
            <a:noFill/>
          </a:ln>
        </p:spPr>
      </p:pic>
    </p:spTree>
  </p:cSld>
  <mc:AlternateContent>
    <mc:Choice Requires="p14">
      <p:transition spd="slow" p14:dur="2000"/>
    </mc:Choice>
    <mc:Fallback>
      <p:transition spd="slow"/>
    </mc:Fallback>
  </mc:AlternateContent>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7" name="Rectángulo 1"/>
          <p:cNvSpPr/>
          <p:nvPr/>
        </p:nvSpPr>
        <p:spPr>
          <a:xfrm>
            <a:off x="1387800" y="907920"/>
            <a:ext cx="6456600" cy="3646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s-ES" sz="1800" spc="-1" strike="noStrike">
                <a:solidFill>
                  <a:srgbClr val="000000"/>
                </a:solidFill>
                <a:latin typeface="Calibri"/>
              </a:rPr>
              <a:t>Selecciona el tipo de documento que integrarás y da clic Continuar.</a:t>
            </a:r>
            <a:endParaRPr b="0" lang="es-MX" sz="1800" spc="-1" strike="noStrike">
              <a:latin typeface="Arial"/>
            </a:endParaRPr>
          </a:p>
        </p:txBody>
      </p:sp>
      <p:pic>
        <p:nvPicPr>
          <p:cNvPr id="508" name="Imagen 2" descr=""/>
          <p:cNvPicPr/>
          <p:nvPr/>
        </p:nvPicPr>
        <p:blipFill>
          <a:blip r:embed="rId1"/>
          <a:stretch/>
        </p:blipFill>
        <p:spPr>
          <a:xfrm>
            <a:off x="819000" y="1297800"/>
            <a:ext cx="7265880" cy="5430960"/>
          </a:xfrm>
          <a:prstGeom prst="rect">
            <a:avLst/>
          </a:prstGeom>
          <a:ln w="0">
            <a:noFill/>
          </a:ln>
        </p:spPr>
      </p:pic>
    </p:spTree>
  </p:cSld>
  <mc:AlternateContent>
    <mc:Choice Requires="p14">
      <p:transition spd="slow" p14:dur="2000"/>
    </mc:Choice>
    <mc:Fallback>
      <p:transition spd="slow"/>
    </mc:Fallback>
  </mc:AlternateContent>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9" name="Rectángulo 1"/>
          <p:cNvSpPr/>
          <p:nvPr/>
        </p:nvSpPr>
        <p:spPr>
          <a:xfrm>
            <a:off x="1211040" y="929880"/>
            <a:ext cx="6825600" cy="6390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s-ES" sz="1800" spc="-1" strike="noStrike">
                <a:solidFill>
                  <a:srgbClr val="000000"/>
                </a:solidFill>
                <a:latin typeface="Calibri"/>
              </a:rPr>
              <a:t>Selecciona el archivo desde la ruta en la cual se encuentra en tu dispositivo y da clic en Siguiente para continuar con el proceso.</a:t>
            </a:r>
            <a:endParaRPr b="0" lang="es-MX" sz="1800" spc="-1" strike="noStrike">
              <a:latin typeface="Arial"/>
            </a:endParaRPr>
          </a:p>
        </p:txBody>
      </p:sp>
      <p:pic>
        <p:nvPicPr>
          <p:cNvPr id="510" name="Imagen 2" descr=""/>
          <p:cNvPicPr/>
          <p:nvPr/>
        </p:nvPicPr>
        <p:blipFill>
          <a:blip r:embed="rId1"/>
          <a:stretch/>
        </p:blipFill>
        <p:spPr>
          <a:xfrm>
            <a:off x="1177200" y="1656720"/>
            <a:ext cx="7004160" cy="4935960"/>
          </a:xfrm>
          <a:prstGeom prst="rect">
            <a:avLst/>
          </a:prstGeom>
          <a:ln w="0">
            <a:noFill/>
          </a:ln>
        </p:spPr>
      </p:pic>
    </p:spTree>
  </p:cSld>
  <mc:AlternateContent>
    <mc:Choice Requires="p14">
      <p:transition spd="slow" p14:dur="2000"/>
    </mc:Choice>
    <mc:Fallback>
      <p:transition spd="slow"/>
    </mc:Fallback>
  </mc:AlternateContent>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1" name="Rectángulo 1"/>
          <p:cNvSpPr/>
          <p:nvPr/>
        </p:nvSpPr>
        <p:spPr>
          <a:xfrm>
            <a:off x="1146960" y="791640"/>
            <a:ext cx="7996680" cy="6390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s-ES" sz="1800" spc="-1" strike="noStrike">
                <a:solidFill>
                  <a:srgbClr val="000000"/>
                </a:solidFill>
                <a:latin typeface="Calibri"/>
              </a:rPr>
              <a:t>En caso de elegir credencial del INE, cédula profesional, o Forma Migratoria asegúrate de seleccionar ambos lados de la identificación.</a:t>
            </a:r>
            <a:endParaRPr b="0" lang="es-MX" sz="1800" spc="-1" strike="noStrike">
              <a:latin typeface="Arial"/>
            </a:endParaRPr>
          </a:p>
        </p:txBody>
      </p:sp>
      <p:pic>
        <p:nvPicPr>
          <p:cNvPr id="512" name="Imagen 2" descr=""/>
          <p:cNvPicPr/>
          <p:nvPr/>
        </p:nvPicPr>
        <p:blipFill>
          <a:blip r:embed="rId1"/>
          <a:stretch/>
        </p:blipFill>
        <p:spPr>
          <a:xfrm>
            <a:off x="819000" y="1448640"/>
            <a:ext cx="7763400" cy="5114160"/>
          </a:xfrm>
          <a:prstGeom prst="rect">
            <a:avLst/>
          </a:prstGeom>
          <a:ln w="0">
            <a:noFill/>
          </a:ln>
        </p:spPr>
      </p:pic>
      <p:sp>
        <p:nvSpPr>
          <p:cNvPr id="513" name="CuadroTexto 3"/>
          <p:cNvSpPr/>
          <p:nvPr/>
        </p:nvSpPr>
        <p:spPr>
          <a:xfrm>
            <a:off x="1654200" y="4510440"/>
            <a:ext cx="6266880" cy="7002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s-MX" sz="2000" spc="-1" strike="noStrike">
                <a:solidFill>
                  <a:srgbClr val="000000"/>
                </a:solidFill>
                <a:latin typeface="Calibri"/>
              </a:rPr>
              <a:t>Nota: Foto del INE sin flash, lo mas clara y directo de arriba hacia abajo, por ambos lados.</a:t>
            </a:r>
            <a:endParaRPr b="0" lang="es-MX" sz="2000" spc="-1" strike="noStrike">
              <a:latin typeface="Arial"/>
            </a:endParaRPr>
          </a:p>
        </p:txBody>
      </p:sp>
    </p:spTree>
  </p:cSld>
  <mc:AlternateContent>
    <mc:Choice Requires="p14">
      <p:transition spd="slow" p14:dur="2000"/>
    </mc:Choice>
    <mc:Fallback>
      <p:transition spd="slow"/>
    </mc:Fallback>
  </mc:AlternateContent>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4" name="Rectángulo 1"/>
          <p:cNvSpPr/>
          <p:nvPr/>
        </p:nvSpPr>
        <p:spPr>
          <a:xfrm>
            <a:off x="272880" y="1240560"/>
            <a:ext cx="2213280" cy="31078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s-ES" sz="1800" spc="-1" strike="noStrike">
                <a:solidFill>
                  <a:srgbClr val="000000"/>
                </a:solidFill>
                <a:latin typeface="Calibri"/>
              </a:rPr>
              <a:t>A continuación el sistema te pedirá grabar un video. </a:t>
            </a:r>
            <a:endParaRPr b="0" lang="es-MX" sz="1800" spc="-1" strike="noStrike">
              <a:latin typeface="Arial"/>
            </a:endParaRPr>
          </a:p>
          <a:p>
            <a:pPr>
              <a:lnSpc>
                <a:spcPct val="100000"/>
              </a:lnSpc>
            </a:pPr>
            <a:endParaRPr b="0" lang="es-MX" sz="1800" spc="-1" strike="noStrike">
              <a:latin typeface="Arial"/>
            </a:endParaRPr>
          </a:p>
          <a:p>
            <a:pPr>
              <a:lnSpc>
                <a:spcPct val="100000"/>
              </a:lnSpc>
            </a:pPr>
            <a:r>
              <a:rPr b="0" lang="es-ES" sz="1800" spc="-1" strike="noStrike">
                <a:solidFill>
                  <a:srgbClr val="000000"/>
                </a:solidFill>
                <a:latin typeface="Calibri"/>
              </a:rPr>
              <a:t>Memoriza la frase que aparece en pantalla. </a:t>
            </a:r>
            <a:endParaRPr b="0" lang="es-MX" sz="1800" spc="-1" strike="noStrike">
              <a:latin typeface="Arial"/>
            </a:endParaRPr>
          </a:p>
          <a:p>
            <a:pPr>
              <a:lnSpc>
                <a:spcPct val="100000"/>
              </a:lnSpc>
            </a:pPr>
            <a:endParaRPr b="0" lang="es-MX" sz="1800" spc="-1" strike="noStrike">
              <a:latin typeface="Arial"/>
            </a:endParaRPr>
          </a:p>
          <a:p>
            <a:pPr>
              <a:lnSpc>
                <a:spcPct val="100000"/>
              </a:lnSpc>
            </a:pPr>
            <a:r>
              <a:rPr b="0" lang="es-ES" sz="1800" spc="-1" strike="noStrike">
                <a:solidFill>
                  <a:srgbClr val="000000"/>
                </a:solidFill>
                <a:latin typeface="Calibri"/>
              </a:rPr>
              <a:t>Da clic en Grabar para iniciar grabación.</a:t>
            </a:r>
            <a:endParaRPr b="0" lang="es-MX" sz="1800" spc="-1" strike="noStrike">
              <a:latin typeface="Arial"/>
            </a:endParaRPr>
          </a:p>
        </p:txBody>
      </p:sp>
      <p:pic>
        <p:nvPicPr>
          <p:cNvPr id="515" name="Imagen 2" descr=""/>
          <p:cNvPicPr/>
          <p:nvPr/>
        </p:nvPicPr>
        <p:blipFill>
          <a:blip r:embed="rId1"/>
          <a:stretch/>
        </p:blipFill>
        <p:spPr>
          <a:xfrm>
            <a:off x="2454480" y="996480"/>
            <a:ext cx="6544800" cy="4938480"/>
          </a:xfrm>
          <a:prstGeom prst="rect">
            <a:avLst/>
          </a:prstGeom>
          <a:ln w="0">
            <a:noFill/>
          </a:ln>
        </p:spPr>
      </p:pic>
      <p:sp>
        <p:nvSpPr>
          <p:cNvPr id="516" name="CuadroTexto 3"/>
          <p:cNvSpPr/>
          <p:nvPr/>
        </p:nvSpPr>
        <p:spPr>
          <a:xfrm>
            <a:off x="208440" y="4539960"/>
            <a:ext cx="2293560" cy="1553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s-MX" sz="2400" spc="-1" strike="noStrike">
                <a:solidFill>
                  <a:srgbClr val="000000"/>
                </a:solidFill>
                <a:latin typeface="Calibri"/>
              </a:rPr>
              <a:t>* Tomarse el video SIN LENTES Y SIN CUBREBOCA</a:t>
            </a:r>
            <a:endParaRPr b="0" lang="es-MX" sz="2400" spc="-1" strike="noStrike">
              <a:latin typeface="Arial"/>
            </a:endParaRPr>
          </a:p>
        </p:txBody>
      </p:sp>
    </p:spTree>
  </p:cSld>
  <mc:AlternateContent>
    <mc:Choice Requires="p14">
      <p:transition spd="slow" p14:dur="2000"/>
    </mc:Choice>
    <mc:Fallback>
      <p:transition spd="slow"/>
    </mc:Fallback>
  </mc:AlternateContent>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7" name="Rectángulo 1"/>
          <p:cNvSpPr/>
          <p:nvPr/>
        </p:nvSpPr>
        <p:spPr>
          <a:xfrm>
            <a:off x="266400" y="1510920"/>
            <a:ext cx="2024280" cy="36565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s-ES" sz="1800" spc="-1" strike="noStrike">
                <a:solidFill>
                  <a:srgbClr val="000000"/>
                </a:solidFill>
                <a:latin typeface="Calibri"/>
              </a:rPr>
              <a:t>Al realizar la grabación debes decir de manera fuerte y clara la frase que memorizaste. </a:t>
            </a:r>
            <a:endParaRPr b="0" lang="es-MX" sz="1800" spc="-1" strike="noStrike">
              <a:latin typeface="Arial"/>
            </a:endParaRPr>
          </a:p>
          <a:p>
            <a:pPr>
              <a:lnSpc>
                <a:spcPct val="100000"/>
              </a:lnSpc>
            </a:pPr>
            <a:endParaRPr b="0" lang="es-MX" sz="1800" spc="-1" strike="noStrike">
              <a:latin typeface="Arial"/>
            </a:endParaRPr>
          </a:p>
          <a:p>
            <a:pPr>
              <a:lnSpc>
                <a:spcPct val="100000"/>
              </a:lnSpc>
            </a:pPr>
            <a:endParaRPr b="0" lang="es-MX" sz="1800" spc="-1" strike="noStrike">
              <a:latin typeface="Arial"/>
            </a:endParaRPr>
          </a:p>
          <a:p>
            <a:pPr>
              <a:lnSpc>
                <a:spcPct val="100000"/>
              </a:lnSpc>
            </a:pPr>
            <a:r>
              <a:rPr b="0" lang="es-ES" sz="1800" spc="-1" strike="noStrike">
                <a:solidFill>
                  <a:srgbClr val="000000"/>
                </a:solidFill>
                <a:latin typeface="Calibri"/>
              </a:rPr>
              <a:t>Si deseas repetir el video, da clic en Grabar otro video, de lo contrario da clic Continuar.</a:t>
            </a:r>
            <a:endParaRPr b="0" lang="es-MX" sz="1800" spc="-1" strike="noStrike">
              <a:latin typeface="Arial"/>
            </a:endParaRPr>
          </a:p>
        </p:txBody>
      </p:sp>
      <p:pic>
        <p:nvPicPr>
          <p:cNvPr id="518" name="Imagen 2" descr=""/>
          <p:cNvPicPr/>
          <p:nvPr/>
        </p:nvPicPr>
        <p:blipFill>
          <a:blip r:embed="rId1"/>
          <a:stretch/>
        </p:blipFill>
        <p:spPr>
          <a:xfrm>
            <a:off x="2352960" y="1283400"/>
            <a:ext cx="6662520" cy="4685400"/>
          </a:xfrm>
          <a:prstGeom prst="rect">
            <a:avLst/>
          </a:prstGeom>
          <a:ln w="0">
            <a:noFill/>
          </a:ln>
        </p:spPr>
      </p:pic>
    </p:spTree>
  </p:cSld>
  <mc:AlternateContent>
    <mc:Choice Requires="p14">
      <p:transition spd="slow" p14:dur="2000"/>
    </mc:Choice>
    <mc:Fallback>
      <p:transition spd="slow"/>
    </mc:Fallback>
  </mc:AlternateContent>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9" name="Rectángulo 1"/>
          <p:cNvSpPr/>
          <p:nvPr/>
        </p:nvSpPr>
        <p:spPr>
          <a:xfrm>
            <a:off x="1692360" y="795600"/>
            <a:ext cx="5951160" cy="6390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s-ES" sz="1800" spc="-1" strike="noStrike">
                <a:solidFill>
                  <a:srgbClr val="000000"/>
                </a:solidFill>
                <a:latin typeface="Calibri"/>
              </a:rPr>
              <a:t>Revisa y valida los datos. Una vez validada la información da clic en Firmar solicitud.</a:t>
            </a:r>
            <a:endParaRPr b="0" lang="es-MX" sz="1800" spc="-1" strike="noStrike">
              <a:latin typeface="Arial"/>
            </a:endParaRPr>
          </a:p>
        </p:txBody>
      </p:sp>
      <p:pic>
        <p:nvPicPr>
          <p:cNvPr id="520" name="Imagen 2" descr=""/>
          <p:cNvPicPr/>
          <p:nvPr/>
        </p:nvPicPr>
        <p:blipFill>
          <a:blip r:embed="rId1"/>
          <a:stretch/>
        </p:blipFill>
        <p:spPr>
          <a:xfrm>
            <a:off x="969120" y="1468440"/>
            <a:ext cx="7058160" cy="523656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0" name="Picture 12" descr="Hoy es el día más triste del 2011"/>
          <p:cNvPicPr/>
          <p:nvPr/>
        </p:nvPicPr>
        <p:blipFill>
          <a:blip r:embed="rId1">
            <a:lum bright="70000" contrast="-70000"/>
          </a:blip>
          <a:stretch/>
        </p:blipFill>
        <p:spPr>
          <a:xfrm>
            <a:off x="4090680" y="2380320"/>
            <a:ext cx="4639680" cy="3352320"/>
          </a:xfrm>
          <a:prstGeom prst="rect">
            <a:avLst/>
          </a:prstGeom>
          <a:ln w="0">
            <a:noFill/>
          </a:ln>
          <a:effectLst>
            <a:softEdge rad="112680"/>
          </a:effectLst>
        </p:spPr>
      </p:pic>
      <p:sp>
        <p:nvSpPr>
          <p:cNvPr id="291" name="1 Título"/>
          <p:cNvSpPr/>
          <p:nvPr/>
        </p:nvSpPr>
        <p:spPr>
          <a:xfrm>
            <a:off x="249120" y="981000"/>
            <a:ext cx="6324120" cy="6062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s-MX" sz="3200" spc="-1" strike="noStrike">
                <a:solidFill>
                  <a:srgbClr val="77933c"/>
                </a:solidFill>
                <a:latin typeface="Arial"/>
              </a:rPr>
              <a:t>Fecha de presentación de declaraciones </a:t>
            </a:r>
            <a:endParaRPr b="0" lang="es-MX" sz="3200" spc="-1" strike="noStrike">
              <a:latin typeface="Arial"/>
            </a:endParaRPr>
          </a:p>
        </p:txBody>
      </p:sp>
      <p:sp>
        <p:nvSpPr>
          <p:cNvPr id="292" name="4 Forma libre"/>
          <p:cNvSpPr/>
          <p:nvPr/>
        </p:nvSpPr>
        <p:spPr>
          <a:xfrm>
            <a:off x="5868000" y="1576800"/>
            <a:ext cx="1688040" cy="843840"/>
          </a:xfrm>
          <a:custGeom>
            <a:avLst/>
            <a:gdLst/>
            <a:ahLst/>
            <a:rect l="l" t="t" r="r" b="b"/>
            <a:pathLst>
              <a:path w="1688371" h="844185">
                <a:moveTo>
                  <a:pt x="0" y="140700"/>
                </a:moveTo>
                <a:cubicBezTo>
                  <a:pt x="0" y="62994"/>
                  <a:pt x="62994" y="0"/>
                  <a:pt x="140700" y="0"/>
                </a:cubicBezTo>
                <a:lnTo>
                  <a:pt x="1547671" y="0"/>
                </a:lnTo>
                <a:cubicBezTo>
                  <a:pt x="1625377" y="0"/>
                  <a:pt x="1688371" y="62994"/>
                  <a:pt x="1688371" y="140700"/>
                </a:cubicBezTo>
                <a:lnTo>
                  <a:pt x="1688371" y="703485"/>
                </a:lnTo>
                <a:cubicBezTo>
                  <a:pt x="1688371" y="781191"/>
                  <a:pt x="1625377" y="844185"/>
                  <a:pt x="1547671" y="844185"/>
                </a:cubicBezTo>
                <a:lnTo>
                  <a:pt x="140700" y="844185"/>
                </a:lnTo>
                <a:cubicBezTo>
                  <a:pt x="62994" y="844185"/>
                  <a:pt x="0" y="781191"/>
                  <a:pt x="0" y="703485"/>
                </a:cubicBezTo>
                <a:lnTo>
                  <a:pt x="0" y="140700"/>
                </a:lnTo>
                <a:close/>
              </a:path>
            </a:pathLst>
          </a:custGeom>
          <a:gradFill rotWithShape="0">
            <a:gsLst>
              <a:gs pos="0">
                <a:srgbClr val="f08c56"/>
              </a:gs>
              <a:gs pos="100000">
                <a:srgbClr val="f57a27"/>
              </a:gs>
            </a:gsLst>
            <a:lin ang="5400000"/>
          </a:gradFill>
          <a:ln w="0">
            <a:noFill/>
          </a:ln>
          <a:scene3d>
            <a:camera prst="orthographicFront"/>
            <a:lightRig dir="t" rig="threePt">
              <a:rot lat="0" lon="0" rev="7500000"/>
            </a:lightRig>
          </a:scene3d>
          <a:sp3d prstMaterial="plastic">
            <a:bevelT prst="relaxedInset" w="127000" h="25400"/>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p:style>
        <p:txBody>
          <a:bodyPr lIns="102240" rIns="102240" tIns="102240" bIns="102240" anchor="ctr">
            <a:noAutofit/>
            <a:scene3d>
              <a:camera prst="orthographicFront"/>
              <a:lightRig dir="t" rig="threePt">
                <a:rot lat="0" lon="0" rev="7500000"/>
              </a:lightRig>
            </a:scene3d>
            <a:sp3d prstMaterial="plastic">
              <a:bevelT prst="relaxedInset" w="127000" h="25400"/>
            </a:sp3d>
          </a:bodyPr>
          <a:p>
            <a:pPr algn="ctr">
              <a:lnSpc>
                <a:spcPct val="90000"/>
              </a:lnSpc>
              <a:spcAft>
                <a:spcPts val="561"/>
              </a:spcAft>
            </a:pPr>
            <a:r>
              <a:rPr b="0" lang="es-MX" sz="1600" spc="-1" strike="noStrike">
                <a:solidFill>
                  <a:srgbClr val="ffffff"/>
                </a:solidFill>
                <a:latin typeface="Calibri"/>
              </a:rPr>
              <a:t>Enero-febrero </a:t>
            </a:r>
            <a:r>
              <a:rPr b="1" lang="es-MX" sz="1600" spc="-1" strike="noStrike">
                <a:solidFill>
                  <a:srgbClr val="ffffff"/>
                </a:solidFill>
                <a:latin typeface="Calibri"/>
              </a:rPr>
              <a:t>31 de Marzo*</a:t>
            </a:r>
            <a:endParaRPr b="0" lang="es-MX" sz="1600" spc="-1" strike="noStrike">
              <a:latin typeface="Arial"/>
            </a:endParaRPr>
          </a:p>
        </p:txBody>
      </p:sp>
      <p:sp>
        <p:nvSpPr>
          <p:cNvPr id="293" name="5 Forma libre"/>
          <p:cNvSpPr/>
          <p:nvPr/>
        </p:nvSpPr>
        <p:spPr>
          <a:xfrm>
            <a:off x="7261920" y="2728800"/>
            <a:ext cx="1688040" cy="843840"/>
          </a:xfrm>
          <a:custGeom>
            <a:avLst/>
            <a:gdLst/>
            <a:ahLst/>
            <a:rect l="l" t="t" r="r" b="b"/>
            <a:pathLst>
              <a:path w="1688371" h="844185">
                <a:moveTo>
                  <a:pt x="0" y="140700"/>
                </a:moveTo>
                <a:cubicBezTo>
                  <a:pt x="0" y="62994"/>
                  <a:pt x="62994" y="0"/>
                  <a:pt x="140700" y="0"/>
                </a:cubicBezTo>
                <a:lnTo>
                  <a:pt x="1547671" y="0"/>
                </a:lnTo>
                <a:cubicBezTo>
                  <a:pt x="1625377" y="0"/>
                  <a:pt x="1688371" y="62994"/>
                  <a:pt x="1688371" y="140700"/>
                </a:cubicBezTo>
                <a:lnTo>
                  <a:pt x="1688371" y="703485"/>
                </a:lnTo>
                <a:cubicBezTo>
                  <a:pt x="1688371" y="781191"/>
                  <a:pt x="1625377" y="844185"/>
                  <a:pt x="1547671" y="844185"/>
                </a:cubicBezTo>
                <a:lnTo>
                  <a:pt x="140700" y="844185"/>
                </a:lnTo>
                <a:cubicBezTo>
                  <a:pt x="62994" y="844185"/>
                  <a:pt x="0" y="781191"/>
                  <a:pt x="0" y="703485"/>
                </a:cubicBezTo>
                <a:lnTo>
                  <a:pt x="0" y="140700"/>
                </a:lnTo>
                <a:close/>
              </a:path>
            </a:pathLst>
          </a:custGeom>
          <a:gradFill rotWithShape="0">
            <a:gsLst>
              <a:gs pos="0">
                <a:srgbClr val="aeaeae"/>
              </a:gs>
              <a:gs pos="100000">
                <a:srgbClr val="a4a4a4"/>
              </a:gs>
            </a:gsLst>
            <a:lin ang="5400000"/>
          </a:gradFill>
          <a:ln w="0">
            <a:noFill/>
          </a:ln>
          <a:scene3d>
            <a:camera prst="orthographicFront"/>
            <a:lightRig dir="t" rig="threePt">
              <a:rot lat="0" lon="0" rev="7500000"/>
            </a:lightRig>
          </a:scene3d>
          <a:sp3d prstMaterial="plastic">
            <a:bevelT prst="relaxedInset" w="127000" h="25400"/>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p:style>
        <p:txBody>
          <a:bodyPr lIns="102240" rIns="102240" tIns="102240" bIns="102240" anchor="ctr">
            <a:noAutofit/>
            <a:scene3d>
              <a:camera prst="orthographicFront"/>
              <a:lightRig dir="t" rig="threePt">
                <a:rot lat="0" lon="0" rev="7500000"/>
              </a:lightRig>
            </a:scene3d>
            <a:sp3d prstMaterial="plastic">
              <a:bevelT prst="relaxedInset" w="127000" h="25400"/>
            </a:sp3d>
          </a:bodyPr>
          <a:p>
            <a:pPr algn="ctr">
              <a:lnSpc>
                <a:spcPct val="90000"/>
              </a:lnSpc>
              <a:spcAft>
                <a:spcPts val="561"/>
              </a:spcAft>
            </a:pPr>
            <a:r>
              <a:rPr b="0" lang="es-MX" sz="1600" spc="-1" strike="noStrike">
                <a:solidFill>
                  <a:srgbClr val="000000"/>
                </a:solidFill>
                <a:latin typeface="Calibri"/>
              </a:rPr>
              <a:t>Marzo-abril </a:t>
            </a:r>
            <a:endParaRPr b="0" lang="es-MX" sz="1600" spc="-1" strike="noStrike">
              <a:latin typeface="Arial"/>
            </a:endParaRPr>
          </a:p>
          <a:p>
            <a:pPr algn="ctr">
              <a:lnSpc>
                <a:spcPct val="90000"/>
              </a:lnSpc>
              <a:spcAft>
                <a:spcPts val="561"/>
              </a:spcAft>
            </a:pPr>
            <a:r>
              <a:rPr b="1" lang="es-MX" sz="1600" spc="-1" strike="noStrike">
                <a:solidFill>
                  <a:srgbClr val="ffffff"/>
                </a:solidFill>
                <a:latin typeface="Calibri"/>
              </a:rPr>
              <a:t>31 de Mayo*</a:t>
            </a:r>
            <a:endParaRPr b="0" lang="es-MX" sz="1600" spc="-1" strike="noStrike">
              <a:latin typeface="Arial"/>
            </a:endParaRPr>
          </a:p>
        </p:txBody>
      </p:sp>
      <p:sp>
        <p:nvSpPr>
          <p:cNvPr id="294" name="6 Forma libre"/>
          <p:cNvSpPr/>
          <p:nvPr/>
        </p:nvSpPr>
        <p:spPr>
          <a:xfrm>
            <a:off x="7261920" y="4313160"/>
            <a:ext cx="1688040" cy="843840"/>
          </a:xfrm>
          <a:custGeom>
            <a:avLst/>
            <a:gdLst/>
            <a:ahLst/>
            <a:rect l="l" t="t" r="r" b="b"/>
            <a:pathLst>
              <a:path w="1688371" h="844185">
                <a:moveTo>
                  <a:pt x="0" y="140700"/>
                </a:moveTo>
                <a:cubicBezTo>
                  <a:pt x="0" y="62994"/>
                  <a:pt x="62994" y="0"/>
                  <a:pt x="140700" y="0"/>
                </a:cubicBezTo>
                <a:lnTo>
                  <a:pt x="1547671" y="0"/>
                </a:lnTo>
                <a:cubicBezTo>
                  <a:pt x="1625377" y="0"/>
                  <a:pt x="1688371" y="62994"/>
                  <a:pt x="1688371" y="140700"/>
                </a:cubicBezTo>
                <a:lnTo>
                  <a:pt x="1688371" y="703485"/>
                </a:lnTo>
                <a:cubicBezTo>
                  <a:pt x="1688371" y="781191"/>
                  <a:pt x="1625377" y="844185"/>
                  <a:pt x="1547671" y="844185"/>
                </a:cubicBezTo>
                <a:lnTo>
                  <a:pt x="140700" y="844185"/>
                </a:lnTo>
                <a:cubicBezTo>
                  <a:pt x="62994" y="844185"/>
                  <a:pt x="0" y="781191"/>
                  <a:pt x="0" y="703485"/>
                </a:cubicBezTo>
                <a:lnTo>
                  <a:pt x="0" y="140700"/>
                </a:lnTo>
                <a:close/>
              </a:path>
            </a:pathLst>
          </a:custGeom>
          <a:gradFill rotWithShape="0">
            <a:gsLst>
              <a:gs pos="0">
                <a:srgbClr val="ffc54b"/>
              </a:gs>
              <a:gs pos="100000">
                <a:srgbClr val="ffbf00"/>
              </a:gs>
            </a:gsLst>
            <a:lin ang="5400000"/>
          </a:gradFill>
          <a:ln w="0">
            <a:noFill/>
          </a:ln>
          <a:scene3d>
            <a:camera prst="orthographicFront"/>
            <a:lightRig dir="t" rig="threePt">
              <a:rot lat="0" lon="0" rev="7500000"/>
            </a:lightRig>
          </a:scene3d>
          <a:sp3d prstMaterial="plastic">
            <a:bevelT prst="relaxedInset" w="127000" h="25400"/>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p:style>
        <p:txBody>
          <a:bodyPr lIns="102240" rIns="102240" tIns="102240" bIns="102240" anchor="ctr">
            <a:noAutofit/>
            <a:scene3d>
              <a:camera prst="orthographicFront"/>
              <a:lightRig dir="t" rig="threePt">
                <a:rot lat="0" lon="0" rev="7500000"/>
              </a:lightRig>
            </a:scene3d>
            <a:sp3d prstMaterial="plastic">
              <a:bevelT prst="relaxedInset" w="127000" h="25400"/>
            </a:sp3d>
          </a:bodyPr>
          <a:p>
            <a:pPr algn="ctr">
              <a:lnSpc>
                <a:spcPct val="90000"/>
              </a:lnSpc>
              <a:spcAft>
                <a:spcPts val="561"/>
              </a:spcAft>
            </a:pPr>
            <a:r>
              <a:rPr b="0" lang="es-MX" sz="1600" spc="-1" strike="noStrike">
                <a:solidFill>
                  <a:srgbClr val="ffffff"/>
                </a:solidFill>
                <a:latin typeface="Calibri"/>
              </a:rPr>
              <a:t>Mayo-junio </a:t>
            </a:r>
            <a:endParaRPr b="0" lang="es-MX" sz="1600" spc="-1" strike="noStrike">
              <a:latin typeface="Arial"/>
            </a:endParaRPr>
          </a:p>
          <a:p>
            <a:pPr algn="ctr">
              <a:lnSpc>
                <a:spcPct val="90000"/>
              </a:lnSpc>
              <a:spcAft>
                <a:spcPts val="561"/>
              </a:spcAft>
            </a:pPr>
            <a:r>
              <a:rPr b="1" lang="es-MX" sz="1600" spc="-1" strike="noStrike">
                <a:solidFill>
                  <a:srgbClr val="ffffff"/>
                </a:solidFill>
                <a:latin typeface="Calibri"/>
              </a:rPr>
              <a:t>31 de Julio*</a:t>
            </a:r>
            <a:endParaRPr b="0" lang="es-MX" sz="1600" spc="-1" strike="noStrike">
              <a:latin typeface="Arial"/>
            </a:endParaRPr>
          </a:p>
        </p:txBody>
      </p:sp>
      <p:sp>
        <p:nvSpPr>
          <p:cNvPr id="295" name="7 Forma libre"/>
          <p:cNvSpPr/>
          <p:nvPr/>
        </p:nvSpPr>
        <p:spPr>
          <a:xfrm>
            <a:off x="5691960" y="5465160"/>
            <a:ext cx="1688040" cy="843840"/>
          </a:xfrm>
          <a:custGeom>
            <a:avLst/>
            <a:gdLst/>
            <a:ahLst/>
            <a:rect l="l" t="t" r="r" b="b"/>
            <a:pathLst>
              <a:path w="1688371" h="844185">
                <a:moveTo>
                  <a:pt x="0" y="140700"/>
                </a:moveTo>
                <a:cubicBezTo>
                  <a:pt x="0" y="62994"/>
                  <a:pt x="62994" y="0"/>
                  <a:pt x="140700" y="0"/>
                </a:cubicBezTo>
                <a:lnTo>
                  <a:pt x="1547671" y="0"/>
                </a:lnTo>
                <a:cubicBezTo>
                  <a:pt x="1625377" y="0"/>
                  <a:pt x="1688371" y="62994"/>
                  <a:pt x="1688371" y="140700"/>
                </a:cubicBezTo>
                <a:lnTo>
                  <a:pt x="1688371" y="703485"/>
                </a:lnTo>
                <a:cubicBezTo>
                  <a:pt x="1688371" y="781191"/>
                  <a:pt x="1625377" y="844185"/>
                  <a:pt x="1547671" y="844185"/>
                </a:cubicBezTo>
                <a:lnTo>
                  <a:pt x="140700" y="844185"/>
                </a:lnTo>
                <a:cubicBezTo>
                  <a:pt x="62994" y="844185"/>
                  <a:pt x="0" y="781191"/>
                  <a:pt x="0" y="703485"/>
                </a:cubicBezTo>
                <a:lnTo>
                  <a:pt x="0" y="140700"/>
                </a:lnTo>
                <a:close/>
              </a:path>
            </a:pathLst>
          </a:custGeom>
          <a:gradFill rotWithShape="0">
            <a:gsLst>
              <a:gs pos="0">
                <a:srgbClr val="6082ca"/>
              </a:gs>
              <a:gs pos="100000">
                <a:srgbClr val="3d6fc9"/>
              </a:gs>
            </a:gsLst>
            <a:lin ang="5400000"/>
          </a:gradFill>
          <a:ln w="0">
            <a:noFill/>
          </a:ln>
          <a:scene3d>
            <a:camera prst="orthographicFront"/>
            <a:lightRig dir="t" rig="threePt">
              <a:rot lat="0" lon="0" rev="7500000"/>
            </a:lightRig>
          </a:scene3d>
          <a:sp3d prstMaterial="plastic">
            <a:bevelT prst="relaxedInset" w="127000" h="25400"/>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p:style>
        <p:txBody>
          <a:bodyPr lIns="102240" rIns="102240" tIns="102240" bIns="102240" anchor="ctr">
            <a:noAutofit/>
            <a:scene3d>
              <a:camera prst="orthographicFront"/>
              <a:lightRig dir="t" rig="threePt">
                <a:rot lat="0" lon="0" rev="7500000"/>
              </a:lightRig>
            </a:scene3d>
            <a:sp3d prstMaterial="plastic">
              <a:bevelT prst="relaxedInset" w="127000" h="25400"/>
            </a:sp3d>
          </a:bodyPr>
          <a:p>
            <a:pPr algn="ctr">
              <a:lnSpc>
                <a:spcPct val="90000"/>
              </a:lnSpc>
              <a:spcAft>
                <a:spcPts val="561"/>
              </a:spcAft>
            </a:pPr>
            <a:r>
              <a:rPr b="0" lang="es-MX" sz="1600" spc="-1" strike="noStrike">
                <a:solidFill>
                  <a:srgbClr val="ffffff"/>
                </a:solidFill>
                <a:latin typeface="Calibri"/>
              </a:rPr>
              <a:t>Julio-agosto </a:t>
            </a:r>
            <a:endParaRPr b="0" lang="es-MX" sz="1600" spc="-1" strike="noStrike">
              <a:latin typeface="Arial"/>
            </a:endParaRPr>
          </a:p>
          <a:p>
            <a:pPr algn="ctr">
              <a:lnSpc>
                <a:spcPct val="90000"/>
              </a:lnSpc>
              <a:spcAft>
                <a:spcPts val="561"/>
              </a:spcAft>
            </a:pPr>
            <a:r>
              <a:rPr b="1" lang="es-MX" sz="1600" spc="-1" strike="noStrike">
                <a:solidFill>
                  <a:srgbClr val="ffffff"/>
                </a:solidFill>
                <a:latin typeface="Calibri"/>
              </a:rPr>
              <a:t>30 de Septiembre</a:t>
            </a:r>
            <a:endParaRPr b="0" lang="es-MX" sz="1600" spc="-1" strike="noStrike">
              <a:latin typeface="Arial"/>
            </a:endParaRPr>
          </a:p>
        </p:txBody>
      </p:sp>
      <p:sp>
        <p:nvSpPr>
          <p:cNvPr id="296" name="8 Forma libre"/>
          <p:cNvSpPr/>
          <p:nvPr/>
        </p:nvSpPr>
        <p:spPr>
          <a:xfrm>
            <a:off x="3889440" y="4484160"/>
            <a:ext cx="1938960" cy="843840"/>
          </a:xfrm>
          <a:custGeom>
            <a:avLst/>
            <a:gdLst/>
            <a:ahLst/>
            <a:rect l="l" t="t" r="r" b="b"/>
            <a:pathLst>
              <a:path w="1939262" h="844185">
                <a:moveTo>
                  <a:pt x="0" y="140700"/>
                </a:moveTo>
                <a:cubicBezTo>
                  <a:pt x="0" y="62994"/>
                  <a:pt x="62994" y="0"/>
                  <a:pt x="140700" y="0"/>
                </a:cubicBezTo>
                <a:lnTo>
                  <a:pt x="1798562" y="0"/>
                </a:lnTo>
                <a:cubicBezTo>
                  <a:pt x="1876268" y="0"/>
                  <a:pt x="1939262" y="62994"/>
                  <a:pt x="1939262" y="140700"/>
                </a:cubicBezTo>
                <a:lnTo>
                  <a:pt x="1939262" y="703485"/>
                </a:lnTo>
                <a:cubicBezTo>
                  <a:pt x="1939262" y="781191"/>
                  <a:pt x="1876268" y="844185"/>
                  <a:pt x="1798562" y="844185"/>
                </a:cubicBezTo>
                <a:lnTo>
                  <a:pt x="140700" y="844185"/>
                </a:lnTo>
                <a:cubicBezTo>
                  <a:pt x="62994" y="844185"/>
                  <a:pt x="0" y="781191"/>
                  <a:pt x="0" y="703485"/>
                </a:cubicBezTo>
                <a:lnTo>
                  <a:pt x="0" y="140700"/>
                </a:lnTo>
                <a:close/>
              </a:path>
            </a:pathLst>
          </a:custGeom>
          <a:gradFill rotWithShape="0">
            <a:gsLst>
              <a:gs pos="0">
                <a:srgbClr val="80b761"/>
              </a:gs>
              <a:gs pos="100000">
                <a:srgbClr val="6fb142"/>
              </a:gs>
            </a:gsLst>
            <a:lin ang="5400000"/>
          </a:gradFill>
          <a:ln w="0">
            <a:noFill/>
          </a:ln>
          <a:scene3d>
            <a:camera prst="orthographicFront"/>
            <a:lightRig dir="t" rig="threePt">
              <a:rot lat="0" lon="0" rev="7500000"/>
            </a:lightRig>
          </a:scene3d>
          <a:sp3d prstMaterial="plastic">
            <a:bevelT prst="relaxedInset" w="127000" h="25400"/>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p:style>
        <p:txBody>
          <a:bodyPr lIns="102240" rIns="102240" tIns="102240" bIns="102240" anchor="ctr">
            <a:noAutofit/>
            <a:scene3d>
              <a:camera prst="orthographicFront"/>
              <a:lightRig dir="t" rig="threePt">
                <a:rot lat="0" lon="0" rev="7500000"/>
              </a:lightRig>
            </a:scene3d>
            <a:sp3d prstMaterial="plastic">
              <a:bevelT prst="relaxedInset" w="127000" h="25400"/>
            </a:sp3d>
          </a:bodyPr>
          <a:p>
            <a:pPr algn="ctr">
              <a:lnSpc>
                <a:spcPct val="90000"/>
              </a:lnSpc>
              <a:spcAft>
                <a:spcPts val="561"/>
              </a:spcAft>
            </a:pPr>
            <a:r>
              <a:rPr b="0" lang="es-MX" sz="1600" spc="-1" strike="noStrike">
                <a:solidFill>
                  <a:srgbClr val="ffffff"/>
                </a:solidFill>
                <a:latin typeface="Calibri"/>
              </a:rPr>
              <a:t>Septiembre-octubre </a:t>
            </a:r>
            <a:endParaRPr b="0" lang="es-MX" sz="1600" spc="-1" strike="noStrike">
              <a:latin typeface="Arial"/>
            </a:endParaRPr>
          </a:p>
          <a:p>
            <a:pPr algn="ctr">
              <a:lnSpc>
                <a:spcPct val="90000"/>
              </a:lnSpc>
              <a:spcAft>
                <a:spcPts val="561"/>
              </a:spcAft>
            </a:pPr>
            <a:r>
              <a:rPr b="1" lang="es-MX" sz="1600" spc="-1" strike="noStrike">
                <a:solidFill>
                  <a:srgbClr val="ffffff"/>
                </a:solidFill>
                <a:latin typeface="Calibri"/>
              </a:rPr>
              <a:t>30 de Noviembre</a:t>
            </a:r>
            <a:endParaRPr b="0" lang="es-MX" sz="1600" spc="-1" strike="noStrike">
              <a:latin typeface="Arial"/>
            </a:endParaRPr>
          </a:p>
        </p:txBody>
      </p:sp>
      <p:sp>
        <p:nvSpPr>
          <p:cNvPr id="297" name="9 Forma libre"/>
          <p:cNvSpPr/>
          <p:nvPr/>
        </p:nvSpPr>
        <p:spPr>
          <a:xfrm>
            <a:off x="3924000" y="3016800"/>
            <a:ext cx="1688040" cy="843840"/>
          </a:xfrm>
          <a:custGeom>
            <a:avLst/>
            <a:gdLst/>
            <a:ahLst/>
            <a:rect l="l" t="t" r="r" b="b"/>
            <a:pathLst>
              <a:path w="1688371" h="844185">
                <a:moveTo>
                  <a:pt x="0" y="140700"/>
                </a:moveTo>
                <a:cubicBezTo>
                  <a:pt x="0" y="62994"/>
                  <a:pt x="62994" y="0"/>
                  <a:pt x="140700" y="0"/>
                </a:cubicBezTo>
                <a:lnTo>
                  <a:pt x="1547671" y="0"/>
                </a:lnTo>
                <a:cubicBezTo>
                  <a:pt x="1625377" y="0"/>
                  <a:pt x="1688371" y="62994"/>
                  <a:pt x="1688371" y="140700"/>
                </a:cubicBezTo>
                <a:lnTo>
                  <a:pt x="1688371" y="703485"/>
                </a:lnTo>
                <a:cubicBezTo>
                  <a:pt x="1688371" y="781191"/>
                  <a:pt x="1625377" y="844185"/>
                  <a:pt x="1547671" y="844185"/>
                </a:cubicBezTo>
                <a:lnTo>
                  <a:pt x="140700" y="844185"/>
                </a:lnTo>
                <a:cubicBezTo>
                  <a:pt x="62994" y="844185"/>
                  <a:pt x="0" y="781191"/>
                  <a:pt x="0" y="703485"/>
                </a:cubicBezTo>
                <a:lnTo>
                  <a:pt x="0" y="140700"/>
                </a:lnTo>
                <a:close/>
              </a:path>
            </a:pathLst>
          </a:custGeom>
          <a:solidFill>
            <a:srgbClr val="c50b83"/>
          </a:solidFill>
          <a:ln w="0">
            <a:noFill/>
          </a:ln>
          <a:scene3d>
            <a:camera prst="orthographicFront"/>
            <a:lightRig dir="t" rig="threePt">
              <a:rot lat="0" lon="0" rev="7500000"/>
            </a:lightRig>
          </a:scene3d>
          <a:sp3d prstMaterial="plastic">
            <a:bevelT prst="relaxedInset" w="127000" h="25400"/>
          </a:sp3d>
        </p:spPr>
        <p:style>
          <a:lnRef idx="0">
            <a:schemeClr val="lt1">
              <a:hueOff val="0"/>
              <a:satOff val="0"/>
              <a:lumOff val="0"/>
              <a:alphaOff val="0"/>
            </a:schemeClr>
          </a:lnRef>
          <a:fillRef idx="0"/>
          <a:effectRef idx="2">
            <a:schemeClr val="accent2">
              <a:hueOff val="0"/>
              <a:satOff val="0"/>
              <a:lumOff val="0"/>
              <a:alphaOff val="0"/>
            </a:schemeClr>
          </a:effectRef>
          <a:fontRef idx="minor"/>
        </p:style>
        <p:txBody>
          <a:bodyPr lIns="102240" rIns="102240" tIns="102240" bIns="102240" anchor="ctr">
            <a:noAutofit/>
            <a:scene3d>
              <a:camera prst="orthographicFront"/>
              <a:lightRig dir="t" rig="threePt">
                <a:rot lat="0" lon="0" rev="7500000"/>
              </a:lightRig>
            </a:scene3d>
            <a:sp3d prstMaterial="plastic">
              <a:bevelT prst="relaxedInset" w="127000" h="25400"/>
            </a:sp3d>
          </a:bodyPr>
          <a:p>
            <a:pPr algn="ctr">
              <a:lnSpc>
                <a:spcPct val="90000"/>
              </a:lnSpc>
              <a:spcAft>
                <a:spcPts val="561"/>
              </a:spcAft>
            </a:pPr>
            <a:r>
              <a:rPr b="0" lang="es-MX" sz="1600" spc="-1" strike="noStrike">
                <a:solidFill>
                  <a:srgbClr val="ffffff"/>
                </a:solidFill>
                <a:latin typeface="Calibri"/>
              </a:rPr>
              <a:t>Noviembre-diciembre </a:t>
            </a:r>
            <a:endParaRPr b="0" lang="es-MX" sz="1600" spc="-1" strike="noStrike">
              <a:latin typeface="Arial"/>
            </a:endParaRPr>
          </a:p>
          <a:p>
            <a:pPr algn="ctr">
              <a:lnSpc>
                <a:spcPct val="90000"/>
              </a:lnSpc>
              <a:spcAft>
                <a:spcPts val="561"/>
              </a:spcAft>
            </a:pPr>
            <a:r>
              <a:rPr b="1" lang="es-MX" sz="1600" spc="-1" strike="noStrike">
                <a:solidFill>
                  <a:srgbClr val="ffffff"/>
                </a:solidFill>
                <a:latin typeface="Calibri"/>
              </a:rPr>
              <a:t>31 de Enero</a:t>
            </a:r>
            <a:endParaRPr b="0" lang="es-MX" sz="1600" spc="-1" strike="noStrike">
              <a:latin typeface="Arial"/>
            </a:endParaRPr>
          </a:p>
        </p:txBody>
      </p:sp>
      <p:sp>
        <p:nvSpPr>
          <p:cNvPr id="298" name="10 CuadroTexto"/>
          <p:cNvSpPr/>
          <p:nvPr/>
        </p:nvSpPr>
        <p:spPr>
          <a:xfrm>
            <a:off x="209520" y="2084400"/>
            <a:ext cx="3781080" cy="1553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s-MX" sz="2400" spc="-1" strike="noStrike">
                <a:solidFill>
                  <a:srgbClr val="000000"/>
                </a:solidFill>
                <a:latin typeface="Arial"/>
              </a:rPr>
              <a:t>Las declaraciones serian </a:t>
            </a:r>
            <a:r>
              <a:rPr b="1" lang="es-MX" sz="2400" spc="-1" strike="noStrike" u="sng">
                <a:solidFill>
                  <a:srgbClr val="000000"/>
                </a:solidFill>
                <a:uFillTx/>
                <a:latin typeface="Arial"/>
              </a:rPr>
              <a:t>bimestrales</a:t>
            </a:r>
            <a:r>
              <a:rPr b="0" lang="es-MX" sz="2400" spc="-1" strike="noStrike">
                <a:solidFill>
                  <a:srgbClr val="000000"/>
                </a:solidFill>
                <a:latin typeface="Arial"/>
              </a:rPr>
              <a:t> y serán provisionales a cuenta de la declaración anual</a:t>
            </a:r>
            <a:endParaRPr b="0" lang="es-MX" sz="2400" spc="-1" strike="noStrike">
              <a:latin typeface="Arial"/>
            </a:endParaRPr>
          </a:p>
        </p:txBody>
      </p:sp>
      <p:pic>
        <p:nvPicPr>
          <p:cNvPr id="299" name="Picture 2" descr="http://intelligentsia.com.mx/wp-content/uploads/2012/09/SAT-DyP.jpg"/>
          <p:cNvPicPr/>
          <p:nvPr/>
        </p:nvPicPr>
        <p:blipFill>
          <a:blip r:embed="rId2"/>
          <a:stretch/>
        </p:blipFill>
        <p:spPr>
          <a:xfrm>
            <a:off x="539640" y="3587400"/>
            <a:ext cx="3001320" cy="2073600"/>
          </a:xfrm>
          <a:prstGeom prst="rect">
            <a:avLst/>
          </a:prstGeom>
          <a:ln w="0">
            <a:noFill/>
          </a:ln>
          <a:effectLst>
            <a:softEdge rad="112680"/>
          </a:effectLst>
        </p:spPr>
      </p:pic>
      <p:sp>
        <p:nvSpPr>
          <p:cNvPr id="300" name="Picture 5"/>
          <p:cNvSpPr/>
          <p:nvPr/>
        </p:nvSpPr>
        <p:spPr>
          <a:xfrm>
            <a:off x="5436000" y="3302640"/>
            <a:ext cx="1856880" cy="1422000"/>
          </a:xfrm>
          <a:prstGeom prst="ellipse">
            <a:avLst/>
          </a:prstGeom>
          <a:blipFill rotWithShape="0">
            <a:blip r:embed="rId3"/>
            <a:srcRect/>
            <a:stretch/>
          </a:blipFill>
          <a:ln w="0">
            <a:noFill/>
          </a:ln>
          <a:effectLst>
            <a:softEdge rad="112680"/>
          </a:effectLst>
        </p:spPr>
        <p:style>
          <a:lnRef idx="0"/>
          <a:fillRef idx="0"/>
          <a:effectRef idx="0"/>
          <a:fontRef idx="minor"/>
        </p:style>
      </p:sp>
      <p:sp>
        <p:nvSpPr>
          <p:cNvPr id="301" name="13 CuadroTexto"/>
          <p:cNvSpPr/>
          <p:nvPr/>
        </p:nvSpPr>
        <p:spPr>
          <a:xfrm>
            <a:off x="209520" y="5622840"/>
            <a:ext cx="5181120" cy="27288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1" lang="es-MX" sz="1200" spc="-1" strike="noStrike">
                <a:solidFill>
                  <a:srgbClr val="000000"/>
                </a:solidFill>
                <a:latin typeface="Arial"/>
              </a:rPr>
              <a:t>Resolución miscelánea</a:t>
            </a:r>
            <a:endParaRPr b="0" lang="es-MX" sz="1200" spc="-1" strike="noStrike">
              <a:latin typeface="Arial"/>
            </a:endParaRPr>
          </a:p>
        </p:txBody>
      </p:sp>
      <p:sp>
        <p:nvSpPr>
          <p:cNvPr id="302" name="14 Flecha a la derecha con bandas"/>
          <p:cNvSpPr/>
          <p:nvPr/>
        </p:nvSpPr>
        <p:spPr>
          <a:xfrm rot="3099000">
            <a:off x="7660440" y="2191320"/>
            <a:ext cx="539280" cy="423360"/>
          </a:xfrm>
          <a:prstGeom prst="stripedRightArrow">
            <a:avLst>
              <a:gd name="adj1" fmla="val 50000"/>
              <a:gd name="adj2" fmla="val 50000"/>
            </a:avLst>
          </a:prstGeom>
          <a:solidFill>
            <a:srgbClr val="5b9bd5"/>
          </a:solidFill>
          <a:ln>
            <a:solidFill>
              <a:srgbClr val="43729d"/>
            </a:solidFill>
          </a:ln>
        </p:spPr>
        <p:style>
          <a:lnRef idx="2">
            <a:schemeClr val="accent1">
              <a:shade val="50000"/>
            </a:schemeClr>
          </a:lnRef>
          <a:fillRef idx="1">
            <a:schemeClr val="accent1"/>
          </a:fillRef>
          <a:effectRef idx="0">
            <a:schemeClr val="accent1"/>
          </a:effectRef>
          <a:fontRef idx="minor"/>
        </p:style>
      </p:sp>
      <p:sp>
        <p:nvSpPr>
          <p:cNvPr id="303" name="16 Flecha a la derecha con bandas"/>
          <p:cNvSpPr/>
          <p:nvPr/>
        </p:nvSpPr>
        <p:spPr>
          <a:xfrm rot="5400000">
            <a:off x="7809840" y="3798000"/>
            <a:ext cx="569520" cy="418680"/>
          </a:xfrm>
          <a:prstGeom prst="stripedRightArrow">
            <a:avLst>
              <a:gd name="adj1" fmla="val 50000"/>
              <a:gd name="adj2" fmla="val 50000"/>
            </a:avLst>
          </a:prstGeom>
          <a:solidFill>
            <a:srgbClr val="5b9bd5"/>
          </a:solidFill>
          <a:ln>
            <a:solidFill>
              <a:srgbClr val="43729d"/>
            </a:solidFill>
          </a:ln>
        </p:spPr>
        <p:style>
          <a:lnRef idx="2">
            <a:schemeClr val="accent1">
              <a:shade val="50000"/>
            </a:schemeClr>
          </a:lnRef>
          <a:fillRef idx="1">
            <a:schemeClr val="accent1"/>
          </a:fillRef>
          <a:effectRef idx="0">
            <a:schemeClr val="accent1"/>
          </a:effectRef>
          <a:fontRef idx="minor"/>
        </p:style>
      </p:sp>
      <p:sp>
        <p:nvSpPr>
          <p:cNvPr id="304" name="17 Flecha a la derecha con bandas"/>
          <p:cNvSpPr/>
          <p:nvPr/>
        </p:nvSpPr>
        <p:spPr>
          <a:xfrm rot="16200000">
            <a:off x="4403520" y="3946680"/>
            <a:ext cx="549000" cy="431280"/>
          </a:xfrm>
          <a:prstGeom prst="stripedRightArrow">
            <a:avLst>
              <a:gd name="adj1" fmla="val 50000"/>
              <a:gd name="adj2" fmla="val 50000"/>
            </a:avLst>
          </a:prstGeom>
          <a:solidFill>
            <a:srgbClr val="5b9bd5"/>
          </a:solidFill>
          <a:ln>
            <a:solidFill>
              <a:srgbClr val="43729d"/>
            </a:solidFill>
          </a:ln>
        </p:spPr>
        <p:style>
          <a:lnRef idx="2">
            <a:schemeClr val="accent1">
              <a:shade val="50000"/>
            </a:schemeClr>
          </a:lnRef>
          <a:fillRef idx="1">
            <a:schemeClr val="accent1"/>
          </a:fillRef>
          <a:effectRef idx="0">
            <a:schemeClr val="accent1"/>
          </a:effectRef>
          <a:fontRef idx="minor"/>
        </p:style>
      </p:sp>
      <p:sp>
        <p:nvSpPr>
          <p:cNvPr id="305" name="18 Flecha a la derecha con bandas"/>
          <p:cNvSpPr/>
          <p:nvPr/>
        </p:nvSpPr>
        <p:spPr>
          <a:xfrm rot="8348400">
            <a:off x="7386840" y="5381640"/>
            <a:ext cx="651960" cy="485280"/>
          </a:xfrm>
          <a:prstGeom prst="stripedRightArrow">
            <a:avLst>
              <a:gd name="adj1" fmla="val 50000"/>
              <a:gd name="adj2" fmla="val 50000"/>
            </a:avLst>
          </a:prstGeom>
          <a:solidFill>
            <a:srgbClr val="5b9bd5"/>
          </a:solidFill>
          <a:ln>
            <a:solidFill>
              <a:srgbClr val="43729d"/>
            </a:solidFill>
          </a:ln>
        </p:spPr>
        <p:style>
          <a:lnRef idx="2">
            <a:schemeClr val="accent1">
              <a:shade val="50000"/>
            </a:schemeClr>
          </a:lnRef>
          <a:fillRef idx="1">
            <a:schemeClr val="accent1"/>
          </a:fillRef>
          <a:effectRef idx="0">
            <a:schemeClr val="accent1"/>
          </a:effectRef>
          <a:fontRef idx="minor"/>
        </p:style>
      </p:sp>
      <p:sp>
        <p:nvSpPr>
          <p:cNvPr id="306" name="19 Flecha a la derecha con bandas"/>
          <p:cNvSpPr/>
          <p:nvPr/>
        </p:nvSpPr>
        <p:spPr>
          <a:xfrm rot="13158600">
            <a:off x="4840200" y="5380560"/>
            <a:ext cx="614160" cy="504360"/>
          </a:xfrm>
          <a:prstGeom prst="stripedRightArrow">
            <a:avLst>
              <a:gd name="adj1" fmla="val 50000"/>
              <a:gd name="adj2" fmla="val 50000"/>
            </a:avLst>
          </a:prstGeom>
          <a:solidFill>
            <a:srgbClr val="5b9bd5"/>
          </a:solidFill>
          <a:ln>
            <a:solidFill>
              <a:srgbClr val="43729d"/>
            </a:solidFill>
          </a:ln>
        </p:spPr>
        <p:style>
          <a:lnRef idx="2">
            <a:schemeClr val="accent1">
              <a:shade val="50000"/>
            </a:schemeClr>
          </a:lnRef>
          <a:fillRef idx="1">
            <a:schemeClr val="accent1"/>
          </a:fillRef>
          <a:effectRef idx="0">
            <a:schemeClr val="accent1"/>
          </a:effectRef>
          <a:fontRef idx="minor"/>
        </p:style>
      </p:sp>
      <p:sp>
        <p:nvSpPr>
          <p:cNvPr id="307" name="20 Flecha a la derecha con bandas"/>
          <p:cNvSpPr/>
          <p:nvPr/>
        </p:nvSpPr>
        <p:spPr>
          <a:xfrm rot="17647800">
            <a:off x="4497840" y="2434320"/>
            <a:ext cx="544320" cy="431280"/>
          </a:xfrm>
          <a:prstGeom prst="stripedRightArrow">
            <a:avLst>
              <a:gd name="adj1" fmla="val 50000"/>
              <a:gd name="adj2" fmla="val 50000"/>
            </a:avLst>
          </a:prstGeom>
          <a:solidFill>
            <a:srgbClr val="5b9bd5"/>
          </a:solidFill>
          <a:ln>
            <a:solidFill>
              <a:srgbClr val="43729d"/>
            </a:solidFill>
          </a:ln>
        </p:spPr>
        <p:style>
          <a:lnRef idx="2">
            <a:schemeClr val="accent1">
              <a:shade val="50000"/>
            </a:schemeClr>
          </a:lnRef>
          <a:fillRef idx="1">
            <a:schemeClr val="accent1"/>
          </a:fillRef>
          <a:effectRef idx="0">
            <a:schemeClr val="accent1"/>
          </a:effectRef>
          <a:fontRef idx="minor"/>
        </p:style>
      </p:sp>
      <p:sp>
        <p:nvSpPr>
          <p:cNvPr id="308" name="1 CuadroTexto"/>
          <p:cNvSpPr/>
          <p:nvPr/>
        </p:nvSpPr>
        <p:spPr>
          <a:xfrm>
            <a:off x="2401560" y="344520"/>
            <a:ext cx="6569640" cy="4255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s-MX" sz="2200" spc="-1" strike="noStrike">
                <a:solidFill>
                  <a:srgbClr val="ffffff"/>
                </a:solidFill>
                <a:latin typeface="Calibri"/>
                <a:ea typeface="MS PGothic"/>
              </a:rPr>
              <a:t>Pago Provisional con Coeficiente  de Utilidad </a:t>
            </a:r>
            <a:r>
              <a:rPr b="1" lang="es-MX" sz="2200" spc="-1" strike="noStrike">
                <a:solidFill>
                  <a:srgbClr val="000000"/>
                </a:solidFill>
                <a:latin typeface="Calibri"/>
                <a:ea typeface="MS PGothic"/>
              </a:rPr>
              <a:t>Opcional</a:t>
            </a:r>
            <a:endParaRPr b="0" lang="es-MX" sz="2200" spc="-1" strike="noStrike">
              <a:latin typeface="Arial"/>
            </a:endParaRPr>
          </a:p>
        </p:txBody>
      </p:sp>
      <p:sp>
        <p:nvSpPr>
          <p:cNvPr id="309" name="22 Forma libre"/>
          <p:cNvSpPr/>
          <p:nvPr/>
        </p:nvSpPr>
        <p:spPr>
          <a:xfrm>
            <a:off x="4212000" y="1813680"/>
            <a:ext cx="1544040" cy="542160"/>
          </a:xfrm>
          <a:custGeom>
            <a:avLst/>
            <a:gdLst/>
            <a:ahLst/>
            <a:rect l="l" t="t" r="r" b="b"/>
            <a:pathLst>
              <a:path w="1688371" h="844185">
                <a:moveTo>
                  <a:pt x="0" y="140700"/>
                </a:moveTo>
                <a:cubicBezTo>
                  <a:pt x="0" y="62994"/>
                  <a:pt x="62994" y="0"/>
                  <a:pt x="140700" y="0"/>
                </a:cubicBezTo>
                <a:lnTo>
                  <a:pt x="1547671" y="0"/>
                </a:lnTo>
                <a:cubicBezTo>
                  <a:pt x="1625377" y="0"/>
                  <a:pt x="1688371" y="62994"/>
                  <a:pt x="1688371" y="140700"/>
                </a:cubicBezTo>
                <a:lnTo>
                  <a:pt x="1688371" y="703485"/>
                </a:lnTo>
                <a:cubicBezTo>
                  <a:pt x="1688371" y="781191"/>
                  <a:pt x="1625377" y="844185"/>
                  <a:pt x="1547671" y="844185"/>
                </a:cubicBezTo>
                <a:lnTo>
                  <a:pt x="140700" y="844185"/>
                </a:lnTo>
                <a:cubicBezTo>
                  <a:pt x="62994" y="844185"/>
                  <a:pt x="0" y="781191"/>
                  <a:pt x="0" y="703485"/>
                </a:cubicBezTo>
                <a:lnTo>
                  <a:pt x="0" y="140700"/>
                </a:lnTo>
                <a:close/>
              </a:path>
            </a:pathLst>
          </a:custGeom>
          <a:gradFill rotWithShape="0">
            <a:gsLst>
              <a:gs pos="0">
                <a:srgbClr val="71a6da"/>
              </a:gs>
              <a:gs pos="100000">
                <a:srgbClr val="549ada"/>
              </a:gs>
            </a:gsLst>
            <a:lin ang="5400000"/>
          </a:gradFill>
          <a:ln w="0">
            <a:noFill/>
          </a:ln>
          <a:effectLst>
            <a:outerShdw algn="ctr" blurRad="57240" dir="5400000" dist="19080" rotWithShape="0">
              <a:srgbClr val="000000">
                <a:alpha val="63000"/>
              </a:srgbClr>
            </a:outerShdw>
          </a:effectLst>
        </p:spPr>
        <p:style>
          <a:lnRef idx="0">
            <a:schemeClr val="accent1"/>
          </a:lnRef>
          <a:fillRef idx="3">
            <a:schemeClr val="accent1"/>
          </a:fillRef>
          <a:effectRef idx="3">
            <a:schemeClr val="accent1"/>
          </a:effectRef>
          <a:fontRef idx="minor"/>
        </p:style>
        <p:txBody>
          <a:bodyPr lIns="102240" rIns="102240" tIns="102240" bIns="102240" anchor="ctr">
            <a:noAutofit/>
          </a:bodyPr>
          <a:p>
            <a:pPr algn="ctr">
              <a:lnSpc>
                <a:spcPct val="90000"/>
              </a:lnSpc>
              <a:spcAft>
                <a:spcPts val="561"/>
              </a:spcAft>
            </a:pPr>
            <a:r>
              <a:rPr b="0" lang="es-MX" sz="1600" spc="-1" strike="noStrike">
                <a:solidFill>
                  <a:srgbClr val="ffffff"/>
                </a:solidFill>
                <a:latin typeface="Calibri"/>
              </a:rPr>
              <a:t>Declaración Anual</a:t>
            </a:r>
            <a:endParaRPr b="0" lang="es-MX" sz="1600" spc="-1" strike="noStrike">
              <a:latin typeface="Arial"/>
            </a:endParaRPr>
          </a:p>
        </p:txBody>
      </p:sp>
    </p:spTree>
  </p:cSld>
  <mc:AlternateContent>
    <mc:Choice Requires="p14">
      <p:transition spd="slow" p14:dur="2000"/>
    </mc:Choice>
    <mc:Fallback>
      <p:transition spd="slow"/>
    </mc:Fallback>
  </mc:AlternateContent>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1" name="Rectángulo 1"/>
          <p:cNvSpPr/>
          <p:nvPr/>
        </p:nvSpPr>
        <p:spPr>
          <a:xfrm>
            <a:off x="136440" y="1246680"/>
            <a:ext cx="2173320" cy="36565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s-ES" sz="1800" spc="-1" strike="noStrike">
                <a:solidFill>
                  <a:srgbClr val="000000"/>
                </a:solidFill>
                <a:latin typeface="Calibri"/>
              </a:rPr>
              <a:t>En la pantalla de Firma de solicitud, deberás firmar lo más parecido a tu identificación oficial y sin salirte del recuadro, si deseas repetir la firma da clic en Limpiar. </a:t>
            </a:r>
            <a:endParaRPr b="0" lang="es-MX" sz="1800" spc="-1" strike="noStrike">
              <a:latin typeface="Arial"/>
            </a:endParaRPr>
          </a:p>
          <a:p>
            <a:pPr>
              <a:lnSpc>
                <a:spcPct val="100000"/>
              </a:lnSpc>
            </a:pPr>
            <a:endParaRPr b="0" lang="es-MX" sz="1800" spc="-1" strike="noStrike">
              <a:latin typeface="Arial"/>
            </a:endParaRPr>
          </a:p>
          <a:p>
            <a:pPr>
              <a:lnSpc>
                <a:spcPct val="100000"/>
              </a:lnSpc>
            </a:pPr>
            <a:r>
              <a:rPr b="0" lang="es-ES" sz="1800" spc="-1" strike="noStrike">
                <a:solidFill>
                  <a:srgbClr val="000000"/>
                </a:solidFill>
                <a:latin typeface="Calibri"/>
              </a:rPr>
              <a:t>Una vez dibujada tu firma da clic en Aceptar.</a:t>
            </a:r>
            <a:endParaRPr b="0" lang="es-MX" sz="1800" spc="-1" strike="noStrike">
              <a:latin typeface="Arial"/>
            </a:endParaRPr>
          </a:p>
        </p:txBody>
      </p:sp>
      <p:pic>
        <p:nvPicPr>
          <p:cNvPr id="522" name="Imagen 2" descr=""/>
          <p:cNvPicPr/>
          <p:nvPr/>
        </p:nvPicPr>
        <p:blipFill>
          <a:blip r:embed="rId1"/>
          <a:stretch/>
        </p:blipFill>
        <p:spPr>
          <a:xfrm>
            <a:off x="2286360" y="1225440"/>
            <a:ext cx="6680880" cy="4966200"/>
          </a:xfrm>
          <a:prstGeom prst="rect">
            <a:avLst/>
          </a:prstGeom>
          <a:ln w="0">
            <a:noFill/>
          </a:ln>
        </p:spPr>
      </p:pic>
    </p:spTree>
  </p:cSld>
  <mc:AlternateContent>
    <mc:Choice Requires="p14">
      <p:transition spd="slow" p14:dur="2000"/>
    </mc:Choice>
    <mc:Fallback>
      <p:transition spd="slow"/>
    </mc:Fallback>
  </mc:AlternateContent>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3" name="Rectángulo 1"/>
          <p:cNvSpPr/>
          <p:nvPr/>
        </p:nvSpPr>
        <p:spPr>
          <a:xfrm>
            <a:off x="264600" y="1284480"/>
            <a:ext cx="1996920" cy="47538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s-ES" sz="1800" spc="-1" strike="noStrike">
                <a:solidFill>
                  <a:srgbClr val="000000"/>
                </a:solidFill>
                <a:latin typeface="Calibri"/>
              </a:rPr>
              <a:t>En la pantalla se visualizará el folio de tu solicitud, así como información importante. </a:t>
            </a:r>
            <a:endParaRPr b="0" lang="es-MX" sz="1800" spc="-1" strike="noStrike">
              <a:latin typeface="Arial"/>
            </a:endParaRPr>
          </a:p>
          <a:p>
            <a:pPr>
              <a:lnSpc>
                <a:spcPct val="100000"/>
              </a:lnSpc>
            </a:pPr>
            <a:endParaRPr b="0" lang="es-MX" sz="1800" spc="-1" strike="noStrike">
              <a:latin typeface="Arial"/>
            </a:endParaRPr>
          </a:p>
          <a:p>
            <a:pPr>
              <a:lnSpc>
                <a:spcPct val="100000"/>
              </a:lnSpc>
            </a:pPr>
            <a:r>
              <a:rPr b="0" lang="es-ES" sz="1800" spc="-1" strike="noStrike">
                <a:solidFill>
                  <a:srgbClr val="000000"/>
                </a:solidFill>
                <a:latin typeface="Calibri"/>
              </a:rPr>
              <a:t>Para concluir el trámite, da clic en Descargar acuse PDF. </a:t>
            </a:r>
            <a:endParaRPr b="0" lang="es-MX" sz="1800" spc="-1" strike="noStrike">
              <a:latin typeface="Arial"/>
            </a:endParaRPr>
          </a:p>
          <a:p>
            <a:pPr>
              <a:lnSpc>
                <a:spcPct val="100000"/>
              </a:lnSpc>
            </a:pPr>
            <a:endParaRPr b="0" lang="es-MX" sz="1800" spc="-1" strike="noStrike">
              <a:latin typeface="Arial"/>
            </a:endParaRPr>
          </a:p>
          <a:p>
            <a:pPr>
              <a:lnSpc>
                <a:spcPct val="100000"/>
              </a:lnSpc>
            </a:pPr>
            <a:r>
              <a:rPr b="0" lang="es-ES" sz="1800" spc="-1" strike="noStrike">
                <a:solidFill>
                  <a:srgbClr val="000000"/>
                </a:solidFill>
                <a:latin typeface="Calibri"/>
              </a:rPr>
              <a:t>Para conocer tu opinión, da clic en Responder encuesta, de lo contrario presiona Terminar.</a:t>
            </a:r>
            <a:endParaRPr b="0" lang="es-MX" sz="1800" spc="-1" strike="noStrike">
              <a:latin typeface="Arial"/>
            </a:endParaRPr>
          </a:p>
        </p:txBody>
      </p:sp>
      <p:pic>
        <p:nvPicPr>
          <p:cNvPr id="524" name="Imagen 2" descr=""/>
          <p:cNvPicPr/>
          <p:nvPr/>
        </p:nvPicPr>
        <p:blipFill>
          <a:blip r:embed="rId1"/>
          <a:stretch/>
        </p:blipFill>
        <p:spPr>
          <a:xfrm>
            <a:off x="2238480" y="983160"/>
            <a:ext cx="6855480" cy="5064480"/>
          </a:xfrm>
          <a:prstGeom prst="rect">
            <a:avLst/>
          </a:prstGeom>
          <a:ln w="0">
            <a:noFill/>
          </a:ln>
        </p:spPr>
      </p:pic>
    </p:spTree>
  </p:cSld>
  <mc:AlternateContent>
    <mc:Choice Requires="p14">
      <p:transition spd="slow" p14:dur="2000"/>
    </mc:Choice>
    <mc:Fallback>
      <p:transition spd="slow"/>
    </mc:Fallback>
  </mc:AlternateContent>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5" name="Rectángulo 1"/>
          <p:cNvSpPr/>
          <p:nvPr/>
        </p:nvSpPr>
        <p:spPr>
          <a:xfrm>
            <a:off x="185400" y="1378080"/>
            <a:ext cx="1807200" cy="17362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s-ES" sz="1800" spc="-1" strike="noStrike">
                <a:solidFill>
                  <a:srgbClr val="000000"/>
                </a:solidFill>
                <a:latin typeface="Calibri"/>
              </a:rPr>
              <a:t>En la pantalla se visualizará el acuse del trámite, puedes imprimirlo o guardarlo</a:t>
            </a:r>
            <a:endParaRPr b="0" lang="es-MX" sz="1800" spc="-1" strike="noStrike">
              <a:latin typeface="Arial"/>
            </a:endParaRPr>
          </a:p>
        </p:txBody>
      </p:sp>
      <p:pic>
        <p:nvPicPr>
          <p:cNvPr id="526" name="Imagen 2" descr=""/>
          <p:cNvPicPr/>
          <p:nvPr/>
        </p:nvPicPr>
        <p:blipFill>
          <a:blip r:embed="rId1"/>
          <a:stretch/>
        </p:blipFill>
        <p:spPr>
          <a:xfrm>
            <a:off x="2420280" y="738720"/>
            <a:ext cx="4915080" cy="6293520"/>
          </a:xfrm>
          <a:prstGeom prst="rect">
            <a:avLst/>
          </a:prstGeom>
          <a:ln w="0">
            <a:noFill/>
          </a:ln>
        </p:spPr>
      </p:pic>
    </p:spTree>
  </p:cSld>
  <mc:AlternateContent>
    <mc:Choice Requires="p14">
      <p:transition spd="slow" p14:dur="2000"/>
    </mc:Choice>
    <mc:Fallback>
      <p:transition spd="slow"/>
    </mc:Fallback>
  </mc:AlternateContent>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7" name="Rectángulo 1"/>
          <p:cNvSpPr/>
          <p:nvPr/>
        </p:nvSpPr>
        <p:spPr>
          <a:xfrm>
            <a:off x="361080" y="1026360"/>
            <a:ext cx="1579680" cy="2833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s-ES" sz="1800" spc="-1" strike="noStrike">
                <a:solidFill>
                  <a:srgbClr val="000000"/>
                </a:solidFill>
                <a:latin typeface="Calibri"/>
              </a:rPr>
              <a:t>Si seleccionaste Responder encuesta, contesta las preguntas y para concluir da clic en Enviar y finalizar</a:t>
            </a:r>
            <a:endParaRPr b="0" lang="es-MX" sz="1800" spc="-1" strike="noStrike">
              <a:latin typeface="Arial"/>
            </a:endParaRPr>
          </a:p>
        </p:txBody>
      </p:sp>
      <p:pic>
        <p:nvPicPr>
          <p:cNvPr id="528" name="Imagen 2" descr=""/>
          <p:cNvPicPr/>
          <p:nvPr/>
        </p:nvPicPr>
        <p:blipFill>
          <a:blip r:embed="rId1"/>
          <a:stretch/>
        </p:blipFill>
        <p:spPr>
          <a:xfrm>
            <a:off x="1792800" y="1266480"/>
            <a:ext cx="6857640" cy="4742280"/>
          </a:xfrm>
          <a:prstGeom prst="rect">
            <a:avLst/>
          </a:prstGeom>
          <a:ln w="0">
            <a:noFill/>
          </a:ln>
        </p:spPr>
      </p:pic>
    </p:spTree>
  </p:cSld>
  <mc:AlternateContent>
    <mc:Choice Requires="p14">
      <p:transition spd="slow" p14:dur="2000"/>
    </mc:Choice>
    <mc:Fallback>
      <p:transition spd="slow"/>
    </mc:Fallback>
  </mc:AlternateContent>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9" name="Rectángulo 1"/>
          <p:cNvSpPr/>
          <p:nvPr/>
        </p:nvSpPr>
        <p:spPr>
          <a:xfrm>
            <a:off x="264600" y="1042560"/>
            <a:ext cx="2413800" cy="47538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s-ES" sz="1800" spc="-1" strike="noStrike">
                <a:solidFill>
                  <a:srgbClr val="000000"/>
                </a:solidFill>
                <a:latin typeface="Calibri"/>
              </a:rPr>
              <a:t>Una vez que tu solicitud sea validada y autorizada por el SAT, en un plazo máximo de cinco días hábiles posteriores a la generación de tu solicitud, recibirás una liga a través de los medios de contacto proporcionados. </a:t>
            </a:r>
            <a:endParaRPr b="0" lang="es-MX" sz="1800" spc="-1" strike="noStrike">
              <a:latin typeface="Arial"/>
            </a:endParaRPr>
          </a:p>
          <a:p>
            <a:pPr>
              <a:lnSpc>
                <a:spcPct val="100000"/>
              </a:lnSpc>
            </a:pPr>
            <a:endParaRPr b="0" lang="es-MX" sz="1800" spc="-1" strike="noStrike">
              <a:latin typeface="Arial"/>
            </a:endParaRPr>
          </a:p>
          <a:p>
            <a:pPr>
              <a:lnSpc>
                <a:spcPct val="100000"/>
              </a:lnSpc>
            </a:pPr>
            <a:r>
              <a:rPr b="0" lang="es-ES" sz="1800" spc="-1" strike="noStrike">
                <a:solidFill>
                  <a:srgbClr val="000000"/>
                </a:solidFill>
                <a:latin typeface="Calibri"/>
              </a:rPr>
              <a:t>Esta liga te ayudará a concluir el trámite para </a:t>
            </a:r>
            <a:r>
              <a:rPr b="1" lang="es-ES" sz="1800" spc="-1" strike="noStrike">
                <a:solidFill>
                  <a:srgbClr val="000000"/>
                </a:solidFill>
                <a:latin typeface="Calibri"/>
              </a:rPr>
              <a:t>la Generación o Actualización de tu contraseña.</a:t>
            </a:r>
            <a:endParaRPr b="0" lang="es-MX" sz="1800" spc="-1" strike="noStrike">
              <a:latin typeface="Arial"/>
            </a:endParaRPr>
          </a:p>
        </p:txBody>
      </p:sp>
      <p:pic>
        <p:nvPicPr>
          <p:cNvPr id="530" name="Imagen 2" descr=""/>
          <p:cNvPicPr/>
          <p:nvPr/>
        </p:nvPicPr>
        <p:blipFill>
          <a:blip r:embed="rId1"/>
          <a:stretch/>
        </p:blipFill>
        <p:spPr>
          <a:xfrm>
            <a:off x="2547360" y="1350720"/>
            <a:ext cx="6451920" cy="4793040"/>
          </a:xfrm>
          <a:prstGeom prst="rect">
            <a:avLst/>
          </a:prstGeom>
          <a:ln w="0">
            <a:noFill/>
          </a:ln>
        </p:spPr>
      </p:pic>
    </p:spTree>
  </p:cSld>
  <mc:AlternateContent>
    <mc:Choice Requires="p14">
      <p:transition spd="slow" p14:dur="2000"/>
    </mc:Choice>
    <mc:Fallback>
      <p:transition spd="slow"/>
    </mc:Fallback>
  </mc:AlternateContent>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1" name="Rectángulo 1"/>
          <p:cNvSpPr/>
          <p:nvPr/>
        </p:nvSpPr>
        <p:spPr>
          <a:xfrm>
            <a:off x="393120" y="978480"/>
            <a:ext cx="2205360" cy="25592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s-ES" sz="1800" spc="-1" strike="noStrike">
                <a:solidFill>
                  <a:srgbClr val="000000"/>
                </a:solidFill>
                <a:latin typeface="Calibri"/>
              </a:rPr>
              <a:t>Ingresa a la liga para completar los siguientes campos: </a:t>
            </a:r>
            <a:endParaRPr b="0" lang="es-MX" sz="1800" spc="-1" strike="noStrike">
              <a:latin typeface="Arial"/>
            </a:endParaRPr>
          </a:p>
          <a:p>
            <a:pPr>
              <a:lnSpc>
                <a:spcPct val="100000"/>
              </a:lnSpc>
            </a:pPr>
            <a:endParaRPr b="0" lang="es-MX" sz="1800" spc="-1" strike="noStrike">
              <a:latin typeface="Arial"/>
            </a:endParaRPr>
          </a:p>
          <a:p>
            <a:pPr>
              <a:lnSpc>
                <a:spcPct val="100000"/>
              </a:lnSpc>
            </a:pPr>
            <a:r>
              <a:rPr b="0" lang="es-ES" sz="1800" spc="-1" strike="noStrike">
                <a:solidFill>
                  <a:srgbClr val="000000"/>
                </a:solidFill>
                <a:latin typeface="Calibri"/>
              </a:rPr>
              <a:t>• </a:t>
            </a:r>
            <a:r>
              <a:rPr b="0" lang="es-ES" sz="1800" spc="-1" strike="noStrike">
                <a:solidFill>
                  <a:srgbClr val="000000"/>
                </a:solidFill>
                <a:latin typeface="Calibri"/>
              </a:rPr>
              <a:t>Folio del trámite </a:t>
            </a:r>
            <a:endParaRPr b="0" lang="es-MX" sz="1800" spc="-1" strike="noStrike">
              <a:latin typeface="Arial"/>
            </a:endParaRPr>
          </a:p>
          <a:p>
            <a:pPr>
              <a:lnSpc>
                <a:spcPct val="100000"/>
              </a:lnSpc>
            </a:pPr>
            <a:r>
              <a:rPr b="0" lang="es-ES" sz="1800" spc="-1" strike="noStrike">
                <a:solidFill>
                  <a:srgbClr val="000000"/>
                </a:solidFill>
                <a:latin typeface="Calibri"/>
              </a:rPr>
              <a:t>• </a:t>
            </a:r>
            <a:r>
              <a:rPr b="0" lang="es-ES" sz="1800" spc="-1" strike="noStrike">
                <a:solidFill>
                  <a:srgbClr val="000000"/>
                </a:solidFill>
                <a:latin typeface="Calibri"/>
              </a:rPr>
              <a:t>RFC</a:t>
            </a:r>
            <a:endParaRPr b="0" lang="es-MX" sz="1800" spc="-1" strike="noStrike">
              <a:latin typeface="Arial"/>
            </a:endParaRPr>
          </a:p>
          <a:p>
            <a:pPr>
              <a:lnSpc>
                <a:spcPct val="100000"/>
              </a:lnSpc>
            </a:pPr>
            <a:r>
              <a:rPr b="0" lang="es-ES" sz="1800" spc="-1" strike="noStrike">
                <a:solidFill>
                  <a:srgbClr val="000000"/>
                </a:solidFill>
                <a:latin typeface="Calibri"/>
              </a:rPr>
              <a:t>• </a:t>
            </a:r>
            <a:r>
              <a:rPr b="0" lang="es-ES" sz="1800" spc="-1" strike="noStrike">
                <a:solidFill>
                  <a:srgbClr val="000000"/>
                </a:solidFill>
                <a:latin typeface="Calibri"/>
              </a:rPr>
              <a:t>Nueva contraseña </a:t>
            </a:r>
            <a:endParaRPr b="0" lang="es-MX" sz="1800" spc="-1" strike="noStrike">
              <a:latin typeface="Arial"/>
            </a:endParaRPr>
          </a:p>
          <a:p>
            <a:pPr>
              <a:lnSpc>
                <a:spcPct val="100000"/>
              </a:lnSpc>
            </a:pPr>
            <a:r>
              <a:rPr b="0" lang="es-ES" sz="1800" spc="-1" strike="noStrike">
                <a:solidFill>
                  <a:srgbClr val="000000"/>
                </a:solidFill>
                <a:latin typeface="Calibri"/>
              </a:rPr>
              <a:t>• </a:t>
            </a:r>
            <a:r>
              <a:rPr b="0" lang="es-ES" sz="1800" spc="-1" strike="noStrike">
                <a:solidFill>
                  <a:srgbClr val="000000"/>
                </a:solidFill>
                <a:latin typeface="Calibri"/>
              </a:rPr>
              <a:t>Confirma la nueva   </a:t>
            </a:r>
            <a:endParaRPr b="0" lang="es-MX" sz="1800" spc="-1" strike="noStrike">
              <a:latin typeface="Arial"/>
            </a:endParaRPr>
          </a:p>
          <a:p>
            <a:pPr>
              <a:lnSpc>
                <a:spcPct val="100000"/>
              </a:lnSpc>
            </a:pPr>
            <a:r>
              <a:rPr b="0" lang="es-ES" sz="1800" spc="-1" strike="noStrike">
                <a:solidFill>
                  <a:srgbClr val="000000"/>
                </a:solidFill>
                <a:latin typeface="Calibri"/>
              </a:rPr>
              <a:t>   </a:t>
            </a:r>
            <a:r>
              <a:rPr b="0" lang="es-ES" sz="1800" spc="-1" strike="noStrike">
                <a:solidFill>
                  <a:srgbClr val="000000"/>
                </a:solidFill>
                <a:latin typeface="Calibri"/>
              </a:rPr>
              <a:t>contraseña</a:t>
            </a:r>
            <a:endParaRPr b="0" lang="es-MX" sz="1800" spc="-1" strike="noStrike">
              <a:latin typeface="Arial"/>
            </a:endParaRPr>
          </a:p>
        </p:txBody>
      </p:sp>
      <p:pic>
        <p:nvPicPr>
          <p:cNvPr id="532" name="Imagen 2" descr=""/>
          <p:cNvPicPr/>
          <p:nvPr/>
        </p:nvPicPr>
        <p:blipFill>
          <a:blip r:embed="rId1"/>
          <a:stretch/>
        </p:blipFill>
        <p:spPr>
          <a:xfrm>
            <a:off x="2600640" y="1305360"/>
            <a:ext cx="6337440" cy="4642920"/>
          </a:xfrm>
          <a:prstGeom prst="rect">
            <a:avLst/>
          </a:prstGeom>
          <a:ln w="0">
            <a:noFill/>
          </a:ln>
        </p:spPr>
      </p:pic>
    </p:spTree>
  </p:cSld>
  <mc:AlternateContent>
    <mc:Choice Requires="p14">
      <p:transition spd="slow" p14:dur="2000"/>
    </mc:Choice>
    <mc:Fallback>
      <p:transition spd="slow"/>
    </mc:Fallback>
  </mc:AlternateContent>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3" name="Rectángulo 1"/>
          <p:cNvSpPr/>
          <p:nvPr/>
        </p:nvSpPr>
        <p:spPr>
          <a:xfrm>
            <a:off x="1435680" y="860040"/>
            <a:ext cx="6905880" cy="3646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s-ES" sz="1800" spc="-1" strike="noStrike">
                <a:solidFill>
                  <a:srgbClr val="000000"/>
                </a:solidFill>
                <a:latin typeface="Calibri"/>
              </a:rPr>
              <a:t>Finalmente captura el texto de la imagen y da clic en el botón ENVIAR.</a:t>
            </a:r>
            <a:endParaRPr b="0" lang="es-MX" sz="1800" spc="-1" strike="noStrike">
              <a:latin typeface="Arial"/>
            </a:endParaRPr>
          </a:p>
        </p:txBody>
      </p:sp>
      <p:pic>
        <p:nvPicPr>
          <p:cNvPr id="534" name="Imagen 2" descr=""/>
          <p:cNvPicPr/>
          <p:nvPr/>
        </p:nvPicPr>
        <p:blipFill>
          <a:blip r:embed="rId1"/>
          <a:stretch/>
        </p:blipFill>
        <p:spPr>
          <a:xfrm>
            <a:off x="1173240" y="1654200"/>
            <a:ext cx="7074360" cy="4954680"/>
          </a:xfrm>
          <a:prstGeom prst="rect">
            <a:avLst/>
          </a:prstGeom>
          <a:ln w="0">
            <a:noFill/>
          </a:ln>
        </p:spPr>
      </p:pic>
    </p:spTree>
  </p:cSld>
  <mc:AlternateContent>
    <mc:Choice Requires="p14">
      <p:transition spd="slow" p14:dur="2000"/>
    </mc:Choice>
    <mc:Fallback>
      <p:transition spd="slow"/>
    </mc:Fallback>
  </mc:AlternateContent>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5" name="Rectángulo 1"/>
          <p:cNvSpPr/>
          <p:nvPr/>
        </p:nvSpPr>
        <p:spPr>
          <a:xfrm>
            <a:off x="1216440" y="968400"/>
            <a:ext cx="7274880" cy="7761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s-ES" sz="2000" spc="-1" strike="noStrike">
                <a:solidFill>
                  <a:srgbClr val="000000"/>
                </a:solidFill>
                <a:latin typeface="Calibri"/>
              </a:rPr>
              <a:t>Tu trámite de contraseña se ha generado exitosamente. </a:t>
            </a:r>
            <a:endParaRPr b="0" lang="es-MX" sz="2000" spc="-1" strike="noStrike">
              <a:latin typeface="Arial"/>
            </a:endParaRPr>
          </a:p>
          <a:p>
            <a:pPr>
              <a:lnSpc>
                <a:spcPct val="100000"/>
              </a:lnSpc>
            </a:pPr>
            <a:endParaRPr b="0" lang="es-MX" sz="2000" spc="-1" strike="noStrike">
              <a:latin typeface="Arial"/>
            </a:endParaRPr>
          </a:p>
          <a:p>
            <a:pPr>
              <a:lnSpc>
                <a:spcPct val="100000"/>
              </a:lnSpc>
            </a:pPr>
            <a:r>
              <a:rPr b="1" lang="es-ES" sz="2000" spc="-1" strike="noStrike">
                <a:solidFill>
                  <a:srgbClr val="000000"/>
                </a:solidFill>
                <a:latin typeface="Calibri"/>
              </a:rPr>
              <a:t>Gracias por utilizar nuestros servicios.</a:t>
            </a:r>
            <a:endParaRPr b="0" lang="es-MX" sz="2000" spc="-1" strike="noStrike">
              <a:latin typeface="Arial"/>
            </a:endParaRPr>
          </a:p>
        </p:txBody>
      </p:sp>
      <p:pic>
        <p:nvPicPr>
          <p:cNvPr id="536" name="Imagen 2" descr=""/>
          <p:cNvPicPr/>
          <p:nvPr/>
        </p:nvPicPr>
        <p:blipFill>
          <a:blip r:embed="rId1"/>
          <a:stretch/>
        </p:blipFill>
        <p:spPr>
          <a:xfrm>
            <a:off x="1154880" y="1993320"/>
            <a:ext cx="6503760" cy="4745520"/>
          </a:xfrm>
          <a:prstGeom prst="rect">
            <a:avLst/>
          </a:prstGeom>
          <a:ln w="0">
            <a:noFill/>
          </a:ln>
        </p:spPr>
      </p:pic>
    </p:spTree>
  </p:cSld>
  <mc:AlternateContent>
    <mc:Choice Requires="p14">
      <p:transition spd="slow" p14:dur="2000"/>
    </mc:Choice>
    <mc:Fallback>
      <p:transition spd="slow"/>
    </mc:Fallback>
  </mc:AlternateContent>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7" name="Rectangle 2"/>
          <p:cNvSpPr/>
          <p:nvPr/>
        </p:nvSpPr>
        <p:spPr>
          <a:xfrm>
            <a:off x="749160" y="1245240"/>
            <a:ext cx="7948800" cy="4846680"/>
          </a:xfrm>
          <a:prstGeom prst="rect">
            <a:avLst/>
          </a:prstGeom>
          <a:noFill/>
          <a:ln w="0">
            <a:noFill/>
          </a:ln>
        </p:spPr>
        <p:style>
          <a:lnRef idx="0"/>
          <a:fillRef idx="0"/>
          <a:effectRef idx="0"/>
          <a:fontRef idx="minor"/>
        </p:style>
        <p:txBody>
          <a:bodyPr lIns="90000" rIns="90000" tIns="45000" bIns="45000" anchor="t">
            <a:noAutofit/>
          </a:bodyPr>
          <a:p>
            <a:pPr marL="457200" indent="-457200" algn="ctr">
              <a:lnSpc>
                <a:spcPct val="80000"/>
              </a:lnSpc>
              <a:spcBef>
                <a:spcPts val="641"/>
              </a:spcBef>
              <a:tabLst>
                <a:tab algn="l" pos="0"/>
              </a:tabLst>
            </a:pPr>
            <a:r>
              <a:rPr b="1" lang="es-MX" sz="3200" spc="-1" strike="noStrike">
                <a:solidFill>
                  <a:srgbClr val="070605"/>
                </a:solidFill>
                <a:latin typeface="Calibri"/>
                <a:ea typeface="MS PGothic"/>
              </a:rPr>
              <a:t>Muchas Gracias por su atención…</a:t>
            </a:r>
            <a:endParaRPr b="0" lang="es-MX" sz="3200" spc="-1" strike="noStrike">
              <a:latin typeface="Arial"/>
            </a:endParaRPr>
          </a:p>
          <a:p>
            <a:pPr marL="457200" indent="-457200" algn="ctr">
              <a:lnSpc>
                <a:spcPct val="80000"/>
              </a:lnSpc>
              <a:spcBef>
                <a:spcPts val="210"/>
              </a:spcBef>
              <a:tabLst>
                <a:tab algn="l" pos="0"/>
              </a:tabLst>
            </a:pPr>
            <a:endParaRPr b="0" lang="es-MX" sz="3200" spc="-1" strike="noStrike">
              <a:latin typeface="Arial"/>
            </a:endParaRPr>
          </a:p>
          <a:p>
            <a:pPr marL="457200" indent="-457200" algn="ctr">
              <a:lnSpc>
                <a:spcPct val="80000"/>
              </a:lnSpc>
              <a:spcBef>
                <a:spcPts val="400"/>
              </a:spcBef>
              <a:tabLst>
                <a:tab algn="l" pos="0"/>
              </a:tabLst>
            </a:pPr>
            <a:r>
              <a:rPr b="1" lang="es-MX" sz="2000" spc="-1" strike="noStrike">
                <a:solidFill>
                  <a:srgbClr val="070605"/>
                </a:solidFill>
                <a:latin typeface="Calibri"/>
                <a:ea typeface="MS PGothic"/>
              </a:rPr>
              <a:t>Secretaría de Finanzas</a:t>
            </a:r>
            <a:endParaRPr b="0" lang="es-MX" sz="2000" spc="-1" strike="noStrike">
              <a:latin typeface="Arial"/>
            </a:endParaRPr>
          </a:p>
          <a:p>
            <a:pPr marL="457200" indent="-457200" algn="ctr">
              <a:lnSpc>
                <a:spcPct val="80000"/>
              </a:lnSpc>
              <a:spcBef>
                <a:spcPts val="400"/>
              </a:spcBef>
              <a:tabLst>
                <a:tab algn="l" pos="0"/>
              </a:tabLst>
            </a:pPr>
            <a:r>
              <a:rPr b="0" lang="es-MX" sz="2000" spc="-1" strike="noStrike">
                <a:solidFill>
                  <a:srgbClr val="070605"/>
                </a:solidFill>
                <a:latin typeface="Calibri"/>
                <a:ea typeface="MS PGothic"/>
              </a:rPr>
              <a:t>Subsecretaría de Ingresos</a:t>
            </a:r>
            <a:endParaRPr b="0" lang="es-MX" sz="2000" spc="-1" strike="noStrike">
              <a:latin typeface="Arial"/>
            </a:endParaRPr>
          </a:p>
          <a:p>
            <a:pPr marL="457200" indent="-457200" algn="ctr">
              <a:lnSpc>
                <a:spcPct val="80000"/>
              </a:lnSpc>
              <a:spcBef>
                <a:spcPts val="400"/>
              </a:spcBef>
              <a:tabLst>
                <a:tab algn="l" pos="0"/>
              </a:tabLst>
            </a:pPr>
            <a:r>
              <a:rPr b="0" lang="es-MX" sz="2000" spc="-1" strike="noStrike">
                <a:solidFill>
                  <a:srgbClr val="070605"/>
                </a:solidFill>
                <a:latin typeface="Calibri"/>
                <a:ea typeface="MS PGothic"/>
              </a:rPr>
              <a:t>Dirección de Servicios al contribuyente</a:t>
            </a:r>
            <a:endParaRPr b="0" lang="es-MX" sz="2000" spc="-1" strike="noStrike">
              <a:latin typeface="Arial"/>
            </a:endParaRPr>
          </a:p>
          <a:p>
            <a:pPr marL="457200" indent="-457200" algn="ctr">
              <a:lnSpc>
                <a:spcPct val="80000"/>
              </a:lnSpc>
              <a:spcBef>
                <a:spcPts val="400"/>
              </a:spcBef>
              <a:tabLst>
                <a:tab algn="l" pos="0"/>
              </a:tabLst>
            </a:pPr>
            <a:endParaRPr b="0" lang="es-MX" sz="2000" spc="-1" strike="noStrike">
              <a:latin typeface="Arial"/>
            </a:endParaRPr>
          </a:p>
          <a:p>
            <a:pPr marL="457200" indent="-457200">
              <a:lnSpc>
                <a:spcPct val="80000"/>
              </a:lnSpc>
              <a:spcBef>
                <a:spcPts val="400"/>
              </a:spcBef>
              <a:tabLst>
                <a:tab algn="l" pos="0"/>
              </a:tabLst>
            </a:pPr>
            <a:r>
              <a:rPr b="0" lang="es-MX" sz="2000" spc="-1" strike="noStrike">
                <a:solidFill>
                  <a:srgbClr val="070605"/>
                </a:solidFill>
                <a:latin typeface="Calibri"/>
                <a:ea typeface="MS PGothic"/>
              </a:rPr>
              <a:t>    </a:t>
            </a:r>
            <a:r>
              <a:rPr b="0" lang="es-MX" sz="2000" spc="-1" strike="noStrike">
                <a:solidFill>
                  <a:srgbClr val="070605"/>
                </a:solidFill>
                <a:latin typeface="Calibri"/>
                <a:ea typeface="MS PGothic"/>
              </a:rPr>
              <a:t>Lada sin costo:                 01 800  710 65 84</a:t>
            </a:r>
            <a:endParaRPr b="0" lang="es-MX" sz="2000" spc="-1" strike="noStrike">
              <a:latin typeface="Arial"/>
            </a:endParaRPr>
          </a:p>
          <a:p>
            <a:pPr marL="457200" indent="-457200">
              <a:lnSpc>
                <a:spcPct val="80000"/>
              </a:lnSpc>
              <a:spcBef>
                <a:spcPts val="400"/>
              </a:spcBef>
              <a:tabLst>
                <a:tab algn="l" pos="0"/>
              </a:tabLst>
            </a:pPr>
            <a:r>
              <a:rPr b="0" lang="es-MX" sz="2000" spc="-1" strike="noStrike">
                <a:solidFill>
                  <a:srgbClr val="070605"/>
                </a:solidFill>
                <a:latin typeface="Calibri"/>
                <a:ea typeface="MS PGothic"/>
              </a:rPr>
              <a:t>    </a:t>
            </a:r>
            <a:r>
              <a:rPr b="0" lang="es-MX" sz="2000" spc="-1" strike="noStrike">
                <a:solidFill>
                  <a:srgbClr val="070605"/>
                </a:solidFill>
                <a:latin typeface="Calibri"/>
                <a:ea typeface="MS PGothic"/>
              </a:rPr>
              <a:t>Correo electrónico:        a.contribuyente@tam.gob.mx</a:t>
            </a:r>
            <a:endParaRPr b="0" lang="es-MX" sz="2000" spc="-1" strike="noStrike">
              <a:latin typeface="Arial"/>
            </a:endParaRPr>
          </a:p>
          <a:p>
            <a:pPr marL="457200" indent="-457200">
              <a:lnSpc>
                <a:spcPct val="80000"/>
              </a:lnSpc>
              <a:spcBef>
                <a:spcPts val="400"/>
              </a:spcBef>
              <a:tabLst>
                <a:tab algn="l" pos="0"/>
              </a:tabLst>
            </a:pPr>
            <a:r>
              <a:rPr b="0" lang="es-MX" sz="2000" spc="-1" strike="noStrike">
                <a:solidFill>
                  <a:srgbClr val="000000"/>
                </a:solidFill>
                <a:latin typeface="Calibri"/>
                <a:ea typeface="MS PGothic"/>
              </a:rPr>
              <a:t>    </a:t>
            </a:r>
            <a:r>
              <a:rPr b="0" lang="es-MX" sz="2000" spc="-1" strike="noStrike">
                <a:solidFill>
                  <a:srgbClr val="000000"/>
                </a:solidFill>
                <a:latin typeface="Calibri"/>
                <a:ea typeface="MS PGothic"/>
              </a:rPr>
              <a:t>Ayuda en línea (Hello help): </a:t>
            </a:r>
            <a:endParaRPr b="0" lang="es-MX" sz="2000" spc="-1" strike="noStrike">
              <a:latin typeface="Arial"/>
            </a:endParaRPr>
          </a:p>
          <a:p>
            <a:pPr marL="457200" indent="-457200" algn="ctr">
              <a:lnSpc>
                <a:spcPct val="80000"/>
              </a:lnSpc>
              <a:spcBef>
                <a:spcPts val="400"/>
              </a:spcBef>
              <a:tabLst>
                <a:tab algn="l" pos="0"/>
              </a:tabLst>
            </a:pPr>
            <a:endParaRPr b="0" lang="es-MX" sz="2000" spc="-1" strike="noStrike">
              <a:latin typeface="Arial"/>
            </a:endParaRPr>
          </a:p>
          <a:p>
            <a:pPr marL="457200" indent="-457200">
              <a:lnSpc>
                <a:spcPct val="80000"/>
              </a:lnSpc>
              <a:spcBef>
                <a:spcPts val="400"/>
              </a:spcBef>
              <a:tabLst>
                <a:tab algn="l" pos="0"/>
              </a:tabLst>
            </a:pPr>
            <a:r>
              <a:rPr b="0" lang="es-MX" sz="2000" spc="-1" strike="noStrike">
                <a:solidFill>
                  <a:srgbClr val="070605"/>
                </a:solidFill>
                <a:latin typeface="Calibri"/>
                <a:ea typeface="MS PGothic"/>
              </a:rPr>
              <a:t>    </a:t>
            </a:r>
            <a:r>
              <a:rPr b="0" lang="es-MX" sz="2000" spc="-1" strike="noStrike">
                <a:solidFill>
                  <a:srgbClr val="070605"/>
                </a:solidFill>
                <a:latin typeface="Calibri"/>
                <a:ea typeface="MS PGothic"/>
              </a:rPr>
              <a:t>Coordinación de Impuestos federales:  01 834 31 8 80 60</a:t>
            </a:r>
            <a:endParaRPr b="0" lang="es-MX" sz="2000" spc="-1" strike="noStrike">
              <a:latin typeface="Arial"/>
            </a:endParaRPr>
          </a:p>
          <a:p>
            <a:pPr marL="457200" indent="-457200" algn="ctr">
              <a:lnSpc>
                <a:spcPct val="80000"/>
              </a:lnSpc>
              <a:spcBef>
                <a:spcPts val="400"/>
              </a:spcBef>
              <a:tabLst>
                <a:tab algn="l" pos="0"/>
              </a:tabLst>
            </a:pPr>
            <a:endParaRPr b="0" lang="es-MX" sz="2000" spc="-1" strike="noStrike">
              <a:latin typeface="Arial"/>
            </a:endParaRPr>
          </a:p>
          <a:p>
            <a:pPr marL="457200" indent="-457200" algn="ctr">
              <a:lnSpc>
                <a:spcPct val="80000"/>
              </a:lnSpc>
              <a:spcBef>
                <a:spcPts val="400"/>
              </a:spcBef>
              <a:tabLst>
                <a:tab algn="l" pos="0"/>
              </a:tabLst>
            </a:pPr>
            <a:r>
              <a:rPr b="1" lang="es-MX" sz="2000" spc="-1" strike="noStrike">
                <a:solidFill>
                  <a:srgbClr val="070605"/>
                </a:solidFill>
                <a:latin typeface="Calibri"/>
                <a:ea typeface="MS PGothic"/>
              </a:rPr>
              <a:t>Servicio de Administración Tributaria</a:t>
            </a:r>
            <a:endParaRPr b="0" lang="es-MX" sz="2000" spc="-1" strike="noStrike">
              <a:latin typeface="Arial"/>
            </a:endParaRPr>
          </a:p>
          <a:p>
            <a:pPr marL="457200" indent="-457200" algn="ctr">
              <a:lnSpc>
                <a:spcPct val="80000"/>
              </a:lnSpc>
              <a:spcBef>
                <a:spcPts val="99"/>
              </a:spcBef>
              <a:tabLst>
                <a:tab algn="l" pos="0"/>
              </a:tabLst>
            </a:pPr>
            <a:endParaRPr b="0" lang="es-MX" sz="2000" spc="-1" strike="noStrike">
              <a:latin typeface="Arial"/>
            </a:endParaRPr>
          </a:p>
          <a:p>
            <a:pPr marL="457200" indent="-457200" algn="ctr">
              <a:lnSpc>
                <a:spcPct val="80000"/>
              </a:lnSpc>
              <a:spcBef>
                <a:spcPts val="400"/>
              </a:spcBef>
              <a:tabLst>
                <a:tab algn="l" pos="0"/>
              </a:tabLst>
            </a:pPr>
            <a:r>
              <a:rPr b="0" lang="es-MX" sz="2000" spc="-1" strike="noStrike">
                <a:solidFill>
                  <a:srgbClr val="070605"/>
                </a:solidFill>
                <a:latin typeface="Calibri"/>
                <a:ea typeface="MS PGothic"/>
              </a:rPr>
              <a:t>http://www.sat.gob.mx</a:t>
            </a:r>
            <a:endParaRPr b="0" lang="es-MX" sz="2000" spc="-1" strike="noStrike">
              <a:latin typeface="Arial"/>
            </a:endParaRPr>
          </a:p>
          <a:p>
            <a:pPr marL="457200" indent="-457200" algn="ctr">
              <a:lnSpc>
                <a:spcPct val="80000"/>
              </a:lnSpc>
              <a:spcBef>
                <a:spcPts val="479"/>
              </a:spcBef>
              <a:tabLst>
                <a:tab algn="l" pos="0"/>
              </a:tabLst>
            </a:pPr>
            <a:r>
              <a:rPr b="0" lang="es-MX" sz="2400" spc="-1" strike="noStrike">
                <a:solidFill>
                  <a:srgbClr val="070605"/>
                </a:solidFill>
                <a:latin typeface="Calibri"/>
                <a:ea typeface="MS PGothic"/>
              </a:rPr>
              <a:t>        </a:t>
            </a:r>
            <a:endParaRPr b="0" lang="es-MX" sz="2400" spc="-1" strike="noStrike">
              <a:latin typeface="Arial"/>
            </a:endParaRPr>
          </a:p>
          <a:p>
            <a:pPr marL="457200" indent="-457200" algn="ctr">
              <a:lnSpc>
                <a:spcPct val="80000"/>
              </a:lnSpc>
              <a:spcBef>
                <a:spcPts val="479"/>
              </a:spcBef>
              <a:tabLst>
                <a:tab algn="l" pos="0"/>
              </a:tabLst>
            </a:pPr>
            <a:endParaRPr b="0" lang="es-MX" sz="2400" spc="-1" strike="noStrike">
              <a:latin typeface="Arial"/>
            </a:endParaRPr>
          </a:p>
          <a:p>
            <a:pPr marL="457200" indent="-457200" algn="ctr">
              <a:lnSpc>
                <a:spcPct val="80000"/>
              </a:lnSpc>
              <a:spcBef>
                <a:spcPts val="479"/>
              </a:spcBef>
              <a:tabLst>
                <a:tab algn="l" pos="0"/>
              </a:tabLst>
            </a:pPr>
            <a:endParaRPr b="0" lang="es-MX" sz="2400" spc="-1" strike="noStrike">
              <a:latin typeface="Arial"/>
            </a:endParaRPr>
          </a:p>
          <a:p>
            <a:pPr marL="457200" indent="-457200" algn="ctr">
              <a:lnSpc>
                <a:spcPct val="80000"/>
              </a:lnSpc>
              <a:spcBef>
                <a:spcPts val="479"/>
              </a:spcBef>
              <a:tabLst>
                <a:tab algn="l" pos="0"/>
              </a:tabLst>
            </a:pPr>
            <a:endParaRPr b="0" lang="es-MX" sz="2400" spc="-1" strike="noStrike">
              <a:latin typeface="Arial"/>
            </a:endParaRPr>
          </a:p>
          <a:p>
            <a:pPr marL="457200" indent="-457200" algn="ctr">
              <a:lnSpc>
                <a:spcPct val="80000"/>
              </a:lnSpc>
              <a:spcBef>
                <a:spcPts val="561"/>
              </a:spcBef>
              <a:tabLst>
                <a:tab algn="l" pos="0"/>
              </a:tabLst>
            </a:pPr>
            <a:endParaRPr b="0" lang="es-MX" sz="2400" spc="-1" strike="noStrike">
              <a:latin typeface="Arial"/>
            </a:endParaRPr>
          </a:p>
          <a:p>
            <a:pPr marL="457200" indent="-457200">
              <a:lnSpc>
                <a:spcPct val="80000"/>
              </a:lnSpc>
              <a:spcBef>
                <a:spcPts val="479"/>
              </a:spcBef>
              <a:tabLst>
                <a:tab algn="l" pos="0"/>
              </a:tabLst>
            </a:pPr>
            <a:r>
              <a:rPr b="0" lang="es-MX" sz="2400" spc="-1" strike="noStrike">
                <a:solidFill>
                  <a:srgbClr val="070605"/>
                </a:solidFill>
                <a:latin typeface="Calibri"/>
                <a:ea typeface="MS PGothic"/>
              </a:rPr>
              <a:t>       </a:t>
            </a:r>
            <a:endParaRPr b="0" lang="es-MX" sz="2400" spc="-1" strike="noStrike">
              <a:latin typeface="Arial"/>
            </a:endParaRPr>
          </a:p>
          <a:p>
            <a:pPr marL="457200" indent="-457200" algn="ctr">
              <a:lnSpc>
                <a:spcPct val="80000"/>
              </a:lnSpc>
              <a:spcBef>
                <a:spcPts val="561"/>
              </a:spcBef>
              <a:tabLst>
                <a:tab algn="l" pos="0"/>
              </a:tabLst>
            </a:pPr>
            <a:endParaRPr b="0" lang="es-MX" sz="2400" spc="-1" strike="noStrike">
              <a:latin typeface="Arial"/>
            </a:endParaRPr>
          </a:p>
          <a:p>
            <a:pPr marL="457200" indent="-457200" algn="ctr">
              <a:lnSpc>
                <a:spcPct val="80000"/>
              </a:lnSpc>
              <a:spcBef>
                <a:spcPts val="641"/>
              </a:spcBef>
              <a:tabLst>
                <a:tab algn="l" pos="0"/>
              </a:tabLst>
            </a:pPr>
            <a:endParaRPr b="0" lang="es-MX" sz="2400" spc="-1" strike="noStrike">
              <a:latin typeface="Arial"/>
            </a:endParaRPr>
          </a:p>
        </p:txBody>
      </p:sp>
    </p:spTree>
  </p:cSld>
  <mc:AlternateContent>
    <mc:Choice Requires="p14">
      <p:transition spd="slow" p14:dur="2000"/>
    </mc:Choice>
    <mc:Fallback>
      <p:transition spd="slow"/>
    </mc:Fallback>
  </mc:AlternateContent>
  <p:timing>
    <p:tnLst>
      <p:par>
        <p:cTn id="63" dur="indefinite" restart="never" nodeType="tmRoot">
          <p:childTnLst>
            <p:seq>
              <p:cTn id="64" dur="indefinite" nodeType="mainSeq">
                <p:childTnLst>
                  <p:par>
                    <p:cTn id="65" nodeType="clickEffect" fill="hold">
                      <p:stCondLst>
                        <p:cond delay="0"/>
                      </p:stCondLst>
                      <p:childTnLst>
                        <p:par>
                          <p:cTn id="66" nodeType="withEffect" fill="hold">
                            <p:stCondLst>
                              <p:cond delay="0"/>
                            </p:stCondLst>
                            <p:childTnLst>
                              <p:par>
                                <p:cTn id="67" nodeType="afterEffect" fill="hold" presetClass="entr" presetID="9">
                                  <p:stCondLst>
                                    <p:cond delay="0"/>
                                  </p:stCondLst>
                                  <p:childTnLst>
                                    <p:set>
                                      <p:cBhvr>
                                        <p:cTn id="68" dur="1" fill="hold">
                                          <p:stCondLst>
                                            <p:cond delay="0"/>
                                          </p:stCondLst>
                                        </p:cTn>
                                        <p:tgtEl>
                                          <p:spTgt spid="537"/>
                                        </p:tgtEl>
                                        <p:attrNameLst>
                                          <p:attrName>style.visibility</p:attrName>
                                        </p:attrNameLst>
                                      </p:cBhvr>
                                      <p:to>
                                        <p:strVal val="visible"/>
                                      </p:to>
                                    </p:set>
                                    <p:animEffect filter="dissolve" transition="in">
                                      <p:cBhvr additive="repl">
                                        <p:cTn id="69" dur="500"/>
                                        <p:tgtEl>
                                          <p:spTgt spid="537"/>
                                        </p:tgtEl>
                                      </p:cBhvr>
                                    </p:animEffect>
                                  </p:childTnLst>
                                </p:cTn>
                              </p:par>
                            </p:childTnLst>
                          </p:cTn>
                        </p:par>
                        <p:par>
                          <p:cTn id="70" nodeType="afterEffect" fill="hold">
                            <p:stCondLst>
                              <p:cond delay="500"/>
                            </p:stCondLst>
                            <p:childTnLst>
                              <p:par>
                                <p:cTn id="71" nodeType="afterEffect" fill="hold" presetClass="entr" presetID="9">
                                  <p:stCondLst>
                                    <p:cond delay="0"/>
                                  </p:stCondLst>
                                  <p:childTnLst>
                                    <p:set>
                                      <p:cBhvr>
                                        <p:cTn id="72" dur="1" fill="hold">
                                          <p:stCondLst>
                                            <p:cond delay="0"/>
                                          </p:stCondLst>
                                        </p:cTn>
                                        <p:tgtEl>
                                          <p:spTgt spid="537">
                                            <p:txEl>
                                              <p:pRg st="0" end="0"/>
                                            </p:txEl>
                                          </p:spTgt>
                                        </p:tgtEl>
                                        <p:attrNameLst>
                                          <p:attrName>style.visibility</p:attrName>
                                        </p:attrNameLst>
                                      </p:cBhvr>
                                      <p:to>
                                        <p:strVal val="visible"/>
                                      </p:to>
                                    </p:set>
                                    <p:animEffect filter="dissolve" transition="in">
                                      <p:cBhvr additive="repl">
                                        <p:cTn id="73" dur="500"/>
                                        <p:tgtEl>
                                          <p:spTgt spid="537">
                                            <p:txEl>
                                              <p:pRg st="0" end="0"/>
                                            </p:txEl>
                                          </p:spTgt>
                                        </p:tgtEl>
                                      </p:cBhvr>
                                    </p:animEffect>
                                  </p:childTnLst>
                                </p:cTn>
                              </p:par>
                            </p:childTnLst>
                          </p:cTn>
                        </p:par>
                        <p:par>
                          <p:cTn id="74" nodeType="afterEffect" fill="hold">
                            <p:stCondLst>
                              <p:cond delay="1000"/>
                            </p:stCondLst>
                            <p:childTnLst>
                              <p:par>
                                <p:cTn id="75" nodeType="afterEffect" fill="hold" presetClass="entr" presetID="9">
                                  <p:stCondLst>
                                    <p:cond delay="0"/>
                                  </p:stCondLst>
                                  <p:childTnLst>
                                    <p:set>
                                      <p:cBhvr>
                                        <p:cTn id="76" dur="1" fill="hold">
                                          <p:stCondLst>
                                            <p:cond delay="0"/>
                                          </p:stCondLst>
                                        </p:cTn>
                                        <p:tgtEl>
                                          <p:spTgt spid="537">
                                            <p:txEl>
                                              <p:pRg st="2" end="2"/>
                                            </p:txEl>
                                          </p:spTgt>
                                        </p:tgtEl>
                                        <p:attrNameLst>
                                          <p:attrName>style.visibility</p:attrName>
                                        </p:attrNameLst>
                                      </p:cBhvr>
                                      <p:to>
                                        <p:strVal val="visible"/>
                                      </p:to>
                                    </p:set>
                                    <p:animEffect filter="dissolve" transition="in">
                                      <p:cBhvr additive="repl">
                                        <p:cTn id="77" dur="500"/>
                                        <p:tgtEl>
                                          <p:spTgt spid="537">
                                            <p:txEl>
                                              <p:pRg st="2" end="2"/>
                                            </p:txEl>
                                          </p:spTgt>
                                        </p:tgtEl>
                                      </p:cBhvr>
                                    </p:animEffect>
                                  </p:childTnLst>
                                </p:cTn>
                              </p:par>
                            </p:childTnLst>
                          </p:cTn>
                        </p:par>
                        <p:par>
                          <p:cTn id="78" nodeType="afterEffect" fill="hold">
                            <p:stCondLst>
                              <p:cond delay="1500"/>
                            </p:stCondLst>
                            <p:childTnLst>
                              <p:par>
                                <p:cTn id="79" nodeType="afterEffect" fill="hold" presetClass="entr" presetID="9">
                                  <p:stCondLst>
                                    <p:cond delay="0"/>
                                  </p:stCondLst>
                                  <p:childTnLst>
                                    <p:set>
                                      <p:cBhvr>
                                        <p:cTn id="80" dur="1" fill="hold">
                                          <p:stCondLst>
                                            <p:cond delay="0"/>
                                          </p:stCondLst>
                                        </p:cTn>
                                        <p:tgtEl>
                                          <p:spTgt spid="537">
                                            <p:txEl>
                                              <p:pRg st="3" end="3"/>
                                            </p:txEl>
                                          </p:spTgt>
                                        </p:tgtEl>
                                        <p:attrNameLst>
                                          <p:attrName>style.visibility</p:attrName>
                                        </p:attrNameLst>
                                      </p:cBhvr>
                                      <p:to>
                                        <p:strVal val="visible"/>
                                      </p:to>
                                    </p:set>
                                    <p:animEffect filter="dissolve" transition="in">
                                      <p:cBhvr additive="repl">
                                        <p:cTn id="81" dur="500"/>
                                        <p:tgtEl>
                                          <p:spTgt spid="537">
                                            <p:txEl>
                                              <p:pRg st="3" end="3"/>
                                            </p:txEl>
                                          </p:spTgt>
                                        </p:tgtEl>
                                      </p:cBhvr>
                                    </p:animEffect>
                                  </p:childTnLst>
                                </p:cTn>
                              </p:par>
                            </p:childTnLst>
                          </p:cTn>
                        </p:par>
                        <p:par>
                          <p:cTn id="82" nodeType="afterEffect" fill="hold">
                            <p:stCondLst>
                              <p:cond delay="2000"/>
                            </p:stCondLst>
                            <p:childTnLst>
                              <p:par>
                                <p:cTn id="83" nodeType="afterEffect" fill="hold" presetClass="entr" presetID="9">
                                  <p:stCondLst>
                                    <p:cond delay="0"/>
                                  </p:stCondLst>
                                  <p:childTnLst>
                                    <p:set>
                                      <p:cBhvr>
                                        <p:cTn id="84" dur="1" fill="hold">
                                          <p:stCondLst>
                                            <p:cond delay="0"/>
                                          </p:stCondLst>
                                        </p:cTn>
                                        <p:tgtEl>
                                          <p:spTgt spid="537">
                                            <p:txEl>
                                              <p:pRg st="4" end="4"/>
                                            </p:txEl>
                                          </p:spTgt>
                                        </p:tgtEl>
                                        <p:attrNameLst>
                                          <p:attrName>style.visibility</p:attrName>
                                        </p:attrNameLst>
                                      </p:cBhvr>
                                      <p:to>
                                        <p:strVal val="visible"/>
                                      </p:to>
                                    </p:set>
                                    <p:animEffect filter="dissolve" transition="in">
                                      <p:cBhvr additive="repl">
                                        <p:cTn id="85" dur="500"/>
                                        <p:tgtEl>
                                          <p:spTgt spid="537">
                                            <p:txEl>
                                              <p:pRg st="4" end="4"/>
                                            </p:txEl>
                                          </p:spTgt>
                                        </p:tgtEl>
                                      </p:cBhvr>
                                    </p:animEffect>
                                  </p:childTnLst>
                                </p:cTn>
                              </p:par>
                            </p:childTnLst>
                          </p:cTn>
                        </p:par>
                        <p:par>
                          <p:cTn id="86" nodeType="afterEffect" fill="hold">
                            <p:stCondLst>
                              <p:cond delay="2500"/>
                            </p:stCondLst>
                            <p:childTnLst>
                              <p:par>
                                <p:cTn id="87" nodeType="afterEffect" fill="hold" presetClass="entr" presetID="9">
                                  <p:stCondLst>
                                    <p:cond delay="0"/>
                                  </p:stCondLst>
                                  <p:childTnLst>
                                    <p:set>
                                      <p:cBhvr>
                                        <p:cTn id="88" dur="1" fill="hold">
                                          <p:stCondLst>
                                            <p:cond delay="0"/>
                                          </p:stCondLst>
                                        </p:cTn>
                                        <p:tgtEl>
                                          <p:spTgt spid="537">
                                            <p:txEl>
                                              <p:pRg st="6" end="6"/>
                                            </p:txEl>
                                          </p:spTgt>
                                        </p:tgtEl>
                                        <p:attrNameLst>
                                          <p:attrName>style.visibility</p:attrName>
                                        </p:attrNameLst>
                                      </p:cBhvr>
                                      <p:to>
                                        <p:strVal val="visible"/>
                                      </p:to>
                                    </p:set>
                                    <p:animEffect filter="dissolve" transition="in">
                                      <p:cBhvr additive="repl">
                                        <p:cTn id="89" dur="500"/>
                                        <p:tgtEl>
                                          <p:spTgt spid="537">
                                            <p:txEl>
                                              <p:pRg st="6" end="6"/>
                                            </p:txEl>
                                          </p:spTgt>
                                        </p:tgtEl>
                                      </p:cBhvr>
                                    </p:animEffect>
                                  </p:childTnLst>
                                </p:cTn>
                              </p:par>
                            </p:childTnLst>
                          </p:cTn>
                        </p:par>
                        <p:par>
                          <p:cTn id="90" nodeType="afterEffect" fill="hold">
                            <p:stCondLst>
                              <p:cond delay="3000"/>
                            </p:stCondLst>
                            <p:childTnLst>
                              <p:par>
                                <p:cTn id="91" nodeType="afterEffect" fill="hold" presetClass="entr" presetID="9">
                                  <p:stCondLst>
                                    <p:cond delay="0"/>
                                  </p:stCondLst>
                                  <p:childTnLst>
                                    <p:set>
                                      <p:cBhvr>
                                        <p:cTn id="92" dur="1" fill="hold">
                                          <p:stCondLst>
                                            <p:cond delay="0"/>
                                          </p:stCondLst>
                                        </p:cTn>
                                        <p:tgtEl>
                                          <p:spTgt spid="537">
                                            <p:txEl>
                                              <p:pRg st="7" end="7"/>
                                            </p:txEl>
                                          </p:spTgt>
                                        </p:tgtEl>
                                        <p:attrNameLst>
                                          <p:attrName>style.visibility</p:attrName>
                                        </p:attrNameLst>
                                      </p:cBhvr>
                                      <p:to>
                                        <p:strVal val="visible"/>
                                      </p:to>
                                    </p:set>
                                    <p:animEffect filter="dissolve" transition="in">
                                      <p:cBhvr additive="repl">
                                        <p:cTn id="93" dur="500"/>
                                        <p:tgtEl>
                                          <p:spTgt spid="537">
                                            <p:txEl>
                                              <p:pRg st="7" end="7"/>
                                            </p:txEl>
                                          </p:spTgt>
                                        </p:tgtEl>
                                      </p:cBhvr>
                                    </p:animEffect>
                                  </p:childTnLst>
                                </p:cTn>
                              </p:par>
                            </p:childTnLst>
                          </p:cTn>
                        </p:par>
                        <p:par>
                          <p:cTn id="94" nodeType="afterEffect" fill="hold">
                            <p:stCondLst>
                              <p:cond delay="3500"/>
                            </p:stCondLst>
                            <p:childTnLst>
                              <p:par>
                                <p:cTn id="95" nodeType="afterEffect" fill="hold" presetClass="entr" presetID="9">
                                  <p:stCondLst>
                                    <p:cond delay="0"/>
                                  </p:stCondLst>
                                  <p:childTnLst>
                                    <p:set>
                                      <p:cBhvr>
                                        <p:cTn id="96" dur="1" fill="hold">
                                          <p:stCondLst>
                                            <p:cond delay="0"/>
                                          </p:stCondLst>
                                        </p:cTn>
                                        <p:tgtEl>
                                          <p:spTgt spid="537">
                                            <p:txEl>
                                              <p:pRg st="8" end="8"/>
                                            </p:txEl>
                                          </p:spTgt>
                                        </p:tgtEl>
                                        <p:attrNameLst>
                                          <p:attrName>style.visibility</p:attrName>
                                        </p:attrNameLst>
                                      </p:cBhvr>
                                      <p:to>
                                        <p:strVal val="visible"/>
                                      </p:to>
                                    </p:set>
                                    <p:animEffect filter="dissolve" transition="in">
                                      <p:cBhvr additive="repl">
                                        <p:cTn id="97" dur="500"/>
                                        <p:tgtEl>
                                          <p:spTgt spid="537">
                                            <p:txEl>
                                              <p:pRg st="8" end="8"/>
                                            </p:txEl>
                                          </p:spTgt>
                                        </p:tgtEl>
                                      </p:cBhvr>
                                    </p:animEffect>
                                  </p:childTnLst>
                                </p:cTn>
                              </p:par>
                            </p:childTnLst>
                          </p:cTn>
                        </p:par>
                      </p:childTnLst>
                    </p:cTn>
                  </p:par>
                  <p:par>
                    <p:cTn id="98" nodeType="clickEffect" fill="hold">
                      <p:stCondLst>
                        <p:cond delay="indefinite"/>
                      </p:stCondLst>
                      <p:childTnLst>
                        <p:par>
                          <p:cTn id="99" nodeType="withEffect" fill="hold">
                            <p:stCondLst>
                              <p:cond delay="0"/>
                            </p:stCondLst>
                            <p:childTnLst>
                              <p:par>
                                <p:cTn id="100" nodeType="clickEffect" fill="hold" presetClass="entr" presetID="9">
                                  <p:stCondLst>
                                    <p:cond delay="0"/>
                                  </p:stCondLst>
                                  <p:childTnLst>
                                    <p:set>
                                      <p:cBhvr>
                                        <p:cTn id="101" dur="1" fill="hold">
                                          <p:stCondLst>
                                            <p:cond delay="0"/>
                                          </p:stCondLst>
                                        </p:cTn>
                                        <p:tgtEl>
                                          <p:spTgt spid="537">
                                            <p:txEl>
                                              <p:pRg st="10" end="10"/>
                                            </p:txEl>
                                          </p:spTgt>
                                        </p:tgtEl>
                                        <p:attrNameLst>
                                          <p:attrName>style.visibility</p:attrName>
                                        </p:attrNameLst>
                                      </p:cBhvr>
                                      <p:to>
                                        <p:strVal val="visible"/>
                                      </p:to>
                                    </p:set>
                                    <p:animEffect filter="dissolve" transition="in">
                                      <p:cBhvr additive="repl">
                                        <p:cTn id="102" dur="500"/>
                                        <p:tgtEl>
                                          <p:spTgt spid="537">
                                            <p:txEl>
                                              <p:pRg st="10" end="10"/>
                                            </p:txEl>
                                          </p:spTgt>
                                        </p:tgtEl>
                                      </p:cBhvr>
                                    </p:animEffect>
                                  </p:childTnLst>
                                </p:cTn>
                              </p:par>
                            </p:childTnLst>
                          </p:cTn>
                        </p:par>
                        <p:par>
                          <p:cTn id="103" nodeType="afterEffect" fill="hold">
                            <p:stCondLst>
                              <p:cond delay="500"/>
                            </p:stCondLst>
                            <p:childTnLst>
                              <p:par>
                                <p:cTn id="104" nodeType="afterEffect" fill="hold" presetClass="entr" presetID="9">
                                  <p:stCondLst>
                                    <p:cond delay="0"/>
                                  </p:stCondLst>
                                  <p:childTnLst>
                                    <p:set>
                                      <p:cBhvr>
                                        <p:cTn id="105" dur="1" fill="hold">
                                          <p:stCondLst>
                                            <p:cond delay="0"/>
                                          </p:stCondLst>
                                        </p:cTn>
                                        <p:tgtEl>
                                          <p:spTgt spid="537">
                                            <p:txEl>
                                              <p:pRg st="12" end="12"/>
                                            </p:txEl>
                                          </p:spTgt>
                                        </p:tgtEl>
                                        <p:attrNameLst>
                                          <p:attrName>style.visibility</p:attrName>
                                        </p:attrNameLst>
                                      </p:cBhvr>
                                      <p:to>
                                        <p:strVal val="visible"/>
                                      </p:to>
                                    </p:set>
                                    <p:animEffect filter="dissolve" transition="in">
                                      <p:cBhvr additive="repl">
                                        <p:cTn id="106" dur="500"/>
                                        <p:tgtEl>
                                          <p:spTgt spid="537">
                                            <p:txEl>
                                              <p:pRg st="12" end="12"/>
                                            </p:txEl>
                                          </p:spTgt>
                                        </p:tgtEl>
                                      </p:cBhvr>
                                    </p:animEffect>
                                  </p:childTnLst>
                                </p:cTn>
                              </p:par>
                            </p:childTnLst>
                          </p:cTn>
                        </p:par>
                        <p:par>
                          <p:cTn id="107" nodeType="afterEffect" fill="hold">
                            <p:stCondLst>
                              <p:cond delay="1000"/>
                            </p:stCondLst>
                            <p:childTnLst>
                              <p:par>
                                <p:cTn id="108" nodeType="afterEffect" fill="hold" presetClass="entr" presetID="9">
                                  <p:stCondLst>
                                    <p:cond delay="0"/>
                                  </p:stCondLst>
                                  <p:childTnLst>
                                    <p:set>
                                      <p:cBhvr>
                                        <p:cTn id="109" dur="1" fill="hold">
                                          <p:stCondLst>
                                            <p:cond delay="0"/>
                                          </p:stCondLst>
                                        </p:cTn>
                                        <p:tgtEl>
                                          <p:spTgt spid="537">
                                            <p:txEl>
                                              <p:pRg st="14" end="14"/>
                                            </p:txEl>
                                          </p:spTgt>
                                        </p:tgtEl>
                                        <p:attrNameLst>
                                          <p:attrName>style.visibility</p:attrName>
                                        </p:attrNameLst>
                                      </p:cBhvr>
                                      <p:to>
                                        <p:strVal val="visible"/>
                                      </p:to>
                                    </p:set>
                                    <p:animEffect filter="dissolve" transition="in">
                                      <p:cBhvr additive="repl">
                                        <p:cTn id="110" dur="500"/>
                                        <p:tgtEl>
                                          <p:spTgt spid="537">
                                            <p:txEl>
                                              <p:pRg st="14" end="14"/>
                                            </p:txEl>
                                          </p:spTgt>
                                        </p:tgtEl>
                                      </p:cBhvr>
                                    </p:animEffect>
                                  </p:childTnLst>
                                </p:cTn>
                              </p:par>
                            </p:childTnLst>
                          </p:cTn>
                        </p:par>
                        <p:par>
                          <p:cTn id="111" nodeType="afterEffect" fill="hold">
                            <p:stCondLst>
                              <p:cond delay="1500"/>
                            </p:stCondLst>
                            <p:childTnLst>
                              <p:par>
                                <p:cTn id="112" nodeType="afterEffect" fill="hold" presetClass="entr" presetID="9">
                                  <p:stCondLst>
                                    <p:cond delay="0"/>
                                  </p:stCondLst>
                                  <p:childTnLst>
                                    <p:set>
                                      <p:cBhvr>
                                        <p:cTn id="113" dur="1" fill="hold">
                                          <p:stCondLst>
                                            <p:cond delay="0"/>
                                          </p:stCondLst>
                                        </p:cTn>
                                        <p:tgtEl>
                                          <p:spTgt spid="537">
                                            <p:txEl>
                                              <p:pRg st="15" end="15"/>
                                            </p:txEl>
                                          </p:spTgt>
                                        </p:tgtEl>
                                        <p:attrNameLst>
                                          <p:attrName>style.visibility</p:attrName>
                                        </p:attrNameLst>
                                      </p:cBhvr>
                                      <p:to>
                                        <p:strVal val="visible"/>
                                      </p:to>
                                    </p:set>
                                    <p:animEffect filter="dissolve" transition="in">
                                      <p:cBhvr additive="repl">
                                        <p:cTn id="114" dur="500"/>
                                        <p:tgtEl>
                                          <p:spTgt spid="537">
                                            <p:txEl>
                                              <p:pRg st="15" end="15"/>
                                            </p:txEl>
                                          </p:spTgt>
                                        </p:tgtEl>
                                      </p:cBhvr>
                                    </p:animEffect>
                                  </p:childTnLst>
                                </p:cTn>
                              </p:par>
                            </p:childTnLst>
                          </p:cTn>
                        </p:par>
                        <p:par>
                          <p:cTn id="115" nodeType="afterEffect" fill="hold">
                            <p:stCondLst>
                              <p:cond delay="2000"/>
                            </p:stCondLst>
                            <p:childTnLst>
                              <p:par>
                                <p:cTn id="116" nodeType="afterEffect" fill="hold" presetClass="entr" presetID="9">
                                  <p:stCondLst>
                                    <p:cond delay="0"/>
                                  </p:stCondLst>
                                  <p:childTnLst>
                                    <p:set>
                                      <p:cBhvr>
                                        <p:cTn id="117" dur="1" fill="hold">
                                          <p:stCondLst>
                                            <p:cond delay="0"/>
                                          </p:stCondLst>
                                        </p:cTn>
                                        <p:tgtEl>
                                          <p:spTgt spid="537">
                                            <p:txEl>
                                              <p:pRg st="20" end="20"/>
                                            </p:txEl>
                                          </p:spTgt>
                                        </p:tgtEl>
                                        <p:attrNameLst>
                                          <p:attrName>style.visibility</p:attrName>
                                        </p:attrNameLst>
                                      </p:cBhvr>
                                      <p:to>
                                        <p:strVal val="visible"/>
                                      </p:to>
                                    </p:set>
                                    <p:animEffect filter="dissolve" transition="in">
                                      <p:cBhvr additive="repl">
                                        <p:cTn id="118" dur="500"/>
                                        <p:tgtEl>
                                          <p:spTgt spid="537">
                                            <p:txEl>
                                              <p:pRg st="20" end="2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0" name="1 Rectángulo"/>
          <p:cNvSpPr/>
          <p:nvPr/>
        </p:nvSpPr>
        <p:spPr>
          <a:xfrm>
            <a:off x="684360" y="981000"/>
            <a:ext cx="7775280" cy="4449240"/>
          </a:xfrm>
          <a:prstGeom prst="rect">
            <a:avLst/>
          </a:prstGeom>
          <a:noFill/>
          <a:ln w="0">
            <a:noFill/>
          </a:ln>
        </p:spPr>
        <p:style>
          <a:lnRef idx="0"/>
          <a:fillRef idx="0"/>
          <a:effectRef idx="0"/>
          <a:fontRef idx="minor"/>
        </p:style>
        <p:txBody>
          <a:bodyPr lIns="90000" rIns="90000" tIns="45000" bIns="45000" anchor="t">
            <a:spAutoFit/>
          </a:bodyPr>
          <a:p>
            <a:pPr marL="900360" algn="just">
              <a:lnSpc>
                <a:spcPct val="100000"/>
              </a:lnSpc>
              <a:spcBef>
                <a:spcPts val="601"/>
              </a:spcBef>
              <a:spcAft>
                <a:spcPts val="601"/>
              </a:spcAft>
            </a:pPr>
            <a:r>
              <a:rPr b="1" lang="x-none" sz="1800" spc="-1" strike="noStrike">
                <a:solidFill>
                  <a:srgbClr val="000000"/>
                </a:solidFill>
                <a:latin typeface="Calibri"/>
                <a:ea typeface="Times New Roman"/>
              </a:rPr>
              <a:t>Cumplimiento de obligaciones para contribuyentes del RIF que además obtienen ingresos de los señalados en los Capítulos I, III y VI del Título IV de la Ley del ISR</a:t>
            </a:r>
            <a:endParaRPr b="0" lang="es-MX" sz="1800" spc="-1" strike="noStrike">
              <a:latin typeface="Arial"/>
            </a:endParaRPr>
          </a:p>
          <a:p>
            <a:pPr marL="900360" algn="just">
              <a:lnSpc>
                <a:spcPct val="100000"/>
              </a:lnSpc>
              <a:spcBef>
                <a:spcPts val="601"/>
              </a:spcBef>
              <a:spcAft>
                <a:spcPts val="601"/>
              </a:spcAft>
            </a:pPr>
            <a:endParaRPr b="0" lang="es-MX" sz="1800" spc="-1" strike="noStrike">
              <a:latin typeface="Arial"/>
            </a:endParaRPr>
          </a:p>
          <a:p>
            <a:pPr marL="914400" indent="-731520" algn="just">
              <a:lnSpc>
                <a:spcPct val="100000"/>
              </a:lnSpc>
              <a:tabLst>
                <a:tab algn="l" pos="0"/>
              </a:tabLst>
            </a:pPr>
            <a:r>
              <a:rPr b="1" lang="x-none" sz="1800" spc="-1" strike="noStrike">
                <a:solidFill>
                  <a:srgbClr val="000000"/>
                </a:solidFill>
                <a:latin typeface="Calibri"/>
                <a:ea typeface="Times New Roman"/>
              </a:rPr>
              <a:t>3.13.11.</a:t>
            </a:r>
            <a:r>
              <a:rPr b="0" lang="x-none" sz="1800" spc="-1" strike="noStrike">
                <a:solidFill>
                  <a:srgbClr val="000000"/>
                </a:solidFill>
                <a:latin typeface="Calibri"/>
                <a:ea typeface="Times New Roman"/>
              </a:rPr>
              <a:t>	</a:t>
            </a:r>
            <a:r>
              <a:rPr b="0" lang="x-none" sz="1800" spc="-1" strike="noStrike">
                <a:solidFill>
                  <a:srgbClr val="000000"/>
                </a:solidFill>
                <a:latin typeface="Calibri"/>
                <a:ea typeface="Times New Roman"/>
              </a:rPr>
              <a:t>Para los efectos del artículo 111, cuarto y último párrafos de la Ley del ISR y de los artículo 5-D y 5-E de la Ley del IVA, los contribuyentes que opten por tributar en el RIF y que además obtengan ingresos de los señalados en los </a:t>
            </a:r>
            <a:r>
              <a:rPr b="1" lang="x-none" sz="1800" spc="-1" strike="noStrike">
                <a:solidFill>
                  <a:srgbClr val="000000"/>
                </a:solidFill>
                <a:latin typeface="Calibri"/>
                <a:ea typeface="Times New Roman"/>
              </a:rPr>
              <a:t>Capítulos I, III y VI del Título IV </a:t>
            </a:r>
            <a:r>
              <a:rPr b="0" lang="x-none" sz="1800" spc="-1" strike="noStrike">
                <a:solidFill>
                  <a:srgbClr val="000000"/>
                </a:solidFill>
                <a:latin typeface="Calibri"/>
                <a:ea typeface="Times New Roman"/>
              </a:rPr>
              <a:t>de la Ley del ISR, deberán cumplir de forma independiente con las obligaciones fiscales inherentes a los citados capítulos y con las que, en su caso, estén afectos de conformidad con la Ley del IVA.</a:t>
            </a:r>
            <a:endParaRPr b="0" lang="es-MX" sz="1800" spc="-1" strike="noStrike">
              <a:latin typeface="Arial"/>
            </a:endParaRPr>
          </a:p>
          <a:p>
            <a:pPr marL="1371600" indent="-457200">
              <a:lnSpc>
                <a:spcPct val="100000"/>
              </a:lnSpc>
              <a:tabLst>
                <a:tab algn="l" pos="0"/>
              </a:tabLst>
            </a:pPr>
            <a:r>
              <a:rPr b="0" i="1" lang="es-ES" sz="1800" spc="-1" strike="noStrike">
                <a:solidFill>
                  <a:srgbClr val="000000"/>
                </a:solidFill>
                <a:latin typeface="Calibri"/>
                <a:ea typeface="Times New Roman"/>
              </a:rPr>
              <a:t>LISR 111, LIVA 5-D, 5-E.</a:t>
            </a:r>
            <a:endParaRPr b="0" lang="es-MX" sz="1800" spc="-1" strike="noStrike">
              <a:latin typeface="Arial"/>
            </a:endParaRPr>
          </a:p>
          <a:p>
            <a:pPr marL="1371600" indent="-457200">
              <a:lnSpc>
                <a:spcPct val="100000"/>
              </a:lnSpc>
              <a:tabLst>
                <a:tab algn="l" pos="0"/>
              </a:tabLst>
            </a:pPr>
            <a:endParaRPr b="0" lang="es-MX" sz="1800" spc="-1" strike="noStrike">
              <a:latin typeface="Arial"/>
            </a:endParaRPr>
          </a:p>
          <a:p>
            <a:pPr marL="1371600" indent="-457200">
              <a:lnSpc>
                <a:spcPct val="100000"/>
              </a:lnSpc>
              <a:buClr>
                <a:srgbClr val="000000"/>
              </a:buClr>
              <a:buFont typeface="Wingdings" charset="2"/>
              <a:buChar char=""/>
              <a:tabLst>
                <a:tab algn="l" pos="0"/>
              </a:tabLst>
            </a:pPr>
            <a:r>
              <a:rPr b="0" lang="es-MX" sz="1800" spc="-1" strike="noStrike">
                <a:solidFill>
                  <a:srgbClr val="000000"/>
                </a:solidFill>
                <a:latin typeface="Calibri"/>
                <a:ea typeface="Times New Roman"/>
              </a:rPr>
              <a:t>Salarios</a:t>
            </a:r>
            <a:endParaRPr b="0" lang="es-MX" sz="1800" spc="-1" strike="noStrike">
              <a:latin typeface="Arial"/>
            </a:endParaRPr>
          </a:p>
          <a:p>
            <a:pPr marL="1371600" indent="-457200">
              <a:lnSpc>
                <a:spcPct val="100000"/>
              </a:lnSpc>
              <a:buClr>
                <a:srgbClr val="000000"/>
              </a:buClr>
              <a:buFont typeface="Wingdings" charset="2"/>
              <a:buChar char=""/>
              <a:tabLst>
                <a:tab algn="l" pos="0"/>
              </a:tabLst>
            </a:pPr>
            <a:r>
              <a:rPr b="0" lang="es-MX" sz="1800" spc="-1" strike="noStrike">
                <a:solidFill>
                  <a:srgbClr val="000000"/>
                </a:solidFill>
                <a:latin typeface="Calibri"/>
                <a:ea typeface="Times New Roman"/>
              </a:rPr>
              <a:t>Arrendamiento</a:t>
            </a:r>
            <a:endParaRPr b="0" lang="es-MX" sz="1800" spc="-1" strike="noStrike">
              <a:latin typeface="Arial"/>
            </a:endParaRPr>
          </a:p>
          <a:p>
            <a:pPr marL="1371600" indent="-457200">
              <a:lnSpc>
                <a:spcPct val="100000"/>
              </a:lnSpc>
              <a:buClr>
                <a:srgbClr val="000000"/>
              </a:buClr>
              <a:buFont typeface="Wingdings" charset="2"/>
              <a:buChar char=""/>
              <a:tabLst>
                <a:tab algn="l" pos="0"/>
              </a:tabLst>
            </a:pPr>
            <a:r>
              <a:rPr b="0" lang="es-MX" sz="1800" spc="-1" strike="noStrike">
                <a:solidFill>
                  <a:srgbClr val="000000"/>
                </a:solidFill>
                <a:latin typeface="Calibri"/>
                <a:ea typeface="Times New Roman"/>
              </a:rPr>
              <a:t>Intereses</a:t>
            </a:r>
            <a:endParaRPr b="0" lang="es-MX" sz="1800" spc="-1" strike="noStrike">
              <a:latin typeface="Arial"/>
            </a:endParaRPr>
          </a:p>
        </p:txBody>
      </p:sp>
      <p:sp>
        <p:nvSpPr>
          <p:cNvPr id="311" name="3 Conector recto de flecha"/>
          <p:cNvSpPr/>
          <p:nvPr/>
        </p:nvSpPr>
        <p:spPr>
          <a:xfrm flipH="1">
            <a:off x="3988080" y="3170160"/>
            <a:ext cx="1394640" cy="1434240"/>
          </a:xfrm>
          <a:custGeom>
            <a:avLst/>
            <a:gdLst/>
            <a:ahLst/>
            <a:rect l="l" t="t" r="r" b="b"/>
            <a:pathLst>
              <a:path w="21600" h="21600">
                <a:moveTo>
                  <a:pt x="0" y="0"/>
                </a:moveTo>
                <a:lnTo>
                  <a:pt x="21600" y="21600"/>
                </a:lnTo>
              </a:path>
            </a:pathLst>
          </a:custGeom>
          <a:noFill/>
          <a:ln w="19050">
            <a:solidFill>
              <a:srgbClr val="000000"/>
            </a:solidFill>
            <a:tailEnd len="med" type="arrow" w="med"/>
          </a:ln>
        </p:spPr>
        <p:style>
          <a:lnRef idx="1">
            <a:schemeClr val="accent1"/>
          </a:lnRef>
          <a:fillRef idx="0">
            <a:schemeClr val="accent1"/>
          </a:fillRef>
          <a:effectRef idx="0">
            <a:schemeClr val="accent1"/>
          </a:effectRef>
          <a:fontRef idx="minor"/>
        </p:style>
      </p:sp>
      <p:sp>
        <p:nvSpPr>
          <p:cNvPr id="312" name="4 Rectángulo"/>
          <p:cNvSpPr/>
          <p:nvPr/>
        </p:nvSpPr>
        <p:spPr>
          <a:xfrm>
            <a:off x="2100240" y="316800"/>
            <a:ext cx="6818040" cy="364680"/>
          </a:xfrm>
          <a:prstGeom prst="rect">
            <a:avLst/>
          </a:prstGeom>
          <a:noFill/>
          <a:ln w="0">
            <a:noFill/>
          </a:ln>
        </p:spPr>
        <p:style>
          <a:lnRef idx="0"/>
          <a:fillRef idx="0"/>
          <a:effectRef idx="0"/>
          <a:fontRef idx="minor"/>
        </p:style>
        <p:txBody>
          <a:bodyPr lIns="90000" rIns="90000" tIns="45000" bIns="45000" anchor="t">
            <a:spAutoFit/>
          </a:bodyPr>
          <a:p>
            <a:pPr marL="264960" algn="ctr">
              <a:lnSpc>
                <a:spcPct val="100000"/>
              </a:lnSpc>
            </a:pPr>
            <a:r>
              <a:rPr b="0" lang="es-MX" sz="1800" spc="-1" strike="noStrike">
                <a:solidFill>
                  <a:srgbClr val="ffffff"/>
                </a:solidFill>
                <a:latin typeface="Calibri"/>
              </a:rPr>
              <a:t>Conviven con RIF,  ingresos por Salarios, Arrendamiento, Intereses</a:t>
            </a:r>
            <a:endParaRPr b="0" lang="es-MX"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Office Theme</Template>
  <TotalTime>2105</TotalTime>
  <Application>LibreOffice/7.2.2.2$Windows_X86_64 LibreOffice_project/02b2acce88a210515b4a5bb2e46cbfb63fe97d56</Application>
  <AppVersion>15.0000</AppVersion>
  <Words>15582</Words>
  <Paragraphs>1290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2021-01-25T18:57:56Z</dcterms:created>
  <dc:creator>Rogelio Garza Trevino</dc:creator>
  <dc:description/>
  <dc:language>es-MX</dc:language>
  <cp:lastModifiedBy/>
  <cp:lastPrinted>2021-03-17T18:39:10Z</cp:lastPrinted>
  <dcterms:modified xsi:type="dcterms:W3CDTF">2022-10-13T17:36:55Z</dcterms:modified>
  <cp:revision>158</cp:revision>
  <dc:subject/>
  <dc:title>Presentación de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4</vt:i4>
  </property>
  <property fmtid="{D5CDD505-2E9C-101B-9397-08002B2CF9AE}" pid="3" name="PresentationFormat">
    <vt:lpwstr>Presentación en pantalla (4:3)</vt:lpwstr>
  </property>
  <property fmtid="{D5CDD505-2E9C-101B-9397-08002B2CF9AE}" pid="4" name="Slides">
    <vt:i4>88</vt:i4>
  </property>
</Properties>
</file>